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114"/>
  </p:notesMasterIdLst>
  <p:handoutMasterIdLst>
    <p:handoutMasterId r:id="rId11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80" r:id="rId17"/>
    <p:sldId id="270" r:id="rId18"/>
    <p:sldId id="378" r:id="rId19"/>
    <p:sldId id="272" r:id="rId20"/>
    <p:sldId id="379" r:id="rId21"/>
    <p:sldId id="273" r:id="rId22"/>
    <p:sldId id="274" r:id="rId23"/>
    <p:sldId id="275" r:id="rId24"/>
    <p:sldId id="276" r:id="rId25"/>
    <p:sldId id="377"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74" r:id="rId111"/>
    <p:sldId id="381" r:id="rId112"/>
    <p:sldId id="375" r:id="rId113"/>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varScale="1">
        <p:scale>
          <a:sx n="75" d="100"/>
          <a:sy n="75" d="100"/>
        </p:scale>
        <p:origin x="392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B1647676-CD43-48AA-A585-24A30B28F010}" type="datetimeFigureOut">
              <a:rPr lang="tr-TR" smtClean="0"/>
              <a:t>13.09.2023</a:t>
            </a:fld>
            <a:endParaRPr lang="tr-TR"/>
          </a:p>
        </p:txBody>
      </p:sp>
      <p:sp>
        <p:nvSpPr>
          <p:cNvPr id="4" name="Altbilgi Yer Tutucusu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20CE22B6-CE89-4FAD-9FAF-D10ABF347824}" type="slidenum">
              <a:rPr lang="tr-TR" smtClean="0"/>
              <a:t>‹#›</a:t>
            </a:fld>
            <a:endParaRPr lang="tr-TR"/>
          </a:p>
        </p:txBody>
      </p:sp>
    </p:spTree>
    <p:extLst>
      <p:ext uri="{BB962C8B-B14F-4D97-AF65-F5344CB8AC3E}">
        <p14:creationId xmlns:p14="http://schemas.microsoft.com/office/powerpoint/2010/main" val="16774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5CE3B39-FCD0-48AA-B725-2A6B85A0654D}" type="datetimeFigureOut">
              <a:rPr lang="tr-TR" smtClean="0"/>
              <a:t>13.09.2023</a:t>
            </a:fld>
            <a:endParaRPr lang="tr-TR"/>
          </a:p>
        </p:txBody>
      </p:sp>
      <p:sp>
        <p:nvSpPr>
          <p:cNvPr id="4" name="Slayt Görüntüsü Yer Tutucus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DBD8F83E-F0B3-406A-92D4-A1741D9BFA9C}" type="slidenum">
              <a:rPr lang="tr-TR" smtClean="0"/>
              <a:t>‹#›</a:t>
            </a:fld>
            <a:endParaRPr lang="tr-TR"/>
          </a:p>
        </p:txBody>
      </p:sp>
    </p:spTree>
    <p:extLst>
      <p:ext uri="{BB962C8B-B14F-4D97-AF65-F5344CB8AC3E}">
        <p14:creationId xmlns:p14="http://schemas.microsoft.com/office/powerpoint/2010/main" val="11997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73088" y="1336675"/>
            <a:ext cx="6413500" cy="36083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BD8F83E-F0B3-406A-92D4-A1741D9BFA9C}" type="slidenum">
              <a:rPr lang="tr-TR" smtClean="0"/>
              <a:t>39</a:t>
            </a:fld>
            <a:endParaRPr lang="tr-TR"/>
          </a:p>
        </p:txBody>
      </p:sp>
    </p:spTree>
    <p:extLst>
      <p:ext uri="{BB962C8B-B14F-4D97-AF65-F5344CB8AC3E}">
        <p14:creationId xmlns:p14="http://schemas.microsoft.com/office/powerpoint/2010/main" val="3035584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609600" y="1604520"/>
            <a:ext cx="1097232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609600" y="3682080"/>
            <a:ext cx="1097232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60960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623232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6232320" y="368208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609600" y="368208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609600" y="1604520"/>
            <a:ext cx="1097232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609600" y="1604520"/>
            <a:ext cx="1097232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pic>
        <p:nvPicPr>
          <p:cNvPr id="38" name="Resim 37"/>
          <p:cNvPicPr/>
          <p:nvPr/>
        </p:nvPicPr>
        <p:blipFill>
          <a:blip r:embed="rId2"/>
          <a:stretch/>
        </p:blipFill>
        <p:spPr>
          <a:xfrm>
            <a:off x="2772000" y="1604520"/>
            <a:ext cx="6646560" cy="3977280"/>
          </a:xfrm>
          <a:prstGeom prst="rect">
            <a:avLst/>
          </a:prstGeom>
          <a:ln>
            <a:noFill/>
          </a:ln>
        </p:spPr>
      </p:pic>
      <p:pic>
        <p:nvPicPr>
          <p:cNvPr id="39" name="Resim 38"/>
          <p:cNvPicPr/>
          <p:nvPr/>
        </p:nvPicPr>
        <p:blipFill>
          <a:blip r:embed="rId2"/>
          <a:stretch/>
        </p:blipFill>
        <p:spPr>
          <a:xfrm>
            <a:off x="2772000" y="1604520"/>
            <a:ext cx="6646560" cy="3977280"/>
          </a:xfrm>
          <a:prstGeom prst="rect">
            <a:avLst/>
          </a:prstGeom>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C9515C8-4412-4989-873B-BDB525150D0A}" type="datetimeFigureOut">
              <a:rPr lang="tr-TR" smtClean="0"/>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412252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9515C8-4412-4989-873B-BDB525150D0A}" type="datetimeFigureOut">
              <a:rPr lang="tr-TR" smtClean="0"/>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100580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C9515C8-4412-4989-873B-BDB525150D0A}" type="datetimeFigureOut">
              <a:rPr lang="tr-TR" smtClean="0"/>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375171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C9515C8-4412-4989-873B-BDB525150D0A}" type="datetimeFigureOut">
              <a:rPr lang="tr-TR" smtClean="0"/>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90413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C9515C8-4412-4989-873B-BDB525150D0A}" type="datetimeFigureOut">
              <a:rPr lang="tr-TR" smtClean="0"/>
              <a:t>13.09.2023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174676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C9515C8-4412-4989-873B-BDB525150D0A}" type="datetimeFigureOut">
              <a:rPr lang="tr-TR" smtClean="0"/>
              <a:t>13.09.2023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2615509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C9515C8-4412-4989-873B-BDB525150D0A}" type="datetimeFigureOut">
              <a:rPr lang="tr-TR" smtClean="0"/>
              <a:t>13.09.2023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201622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0595"/>
            <a:ext cx="12192000" cy="687859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9515C8-4412-4989-873B-BDB525150D0A}" type="datetimeFigureOut">
              <a:rPr lang="tr-TR" smtClean="0"/>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2026347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9515C8-4412-4989-873B-BDB525150D0A}" type="datetimeFigureOut">
              <a:rPr lang="tr-TR" smtClean="0"/>
              <a:t>13.09.2023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920302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9515C8-4412-4989-873B-BDB525150D0A}" type="datetimeFigureOut">
              <a:rPr lang="tr-TR" smtClean="0"/>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3320571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C9515C8-4412-4989-873B-BDB525150D0A}" type="datetimeFigureOut">
              <a:rPr lang="tr-TR" smtClean="0"/>
              <a:t>13.09.2023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373279-9494-4B60-9359-D891BA1B794E}" type="slidenum">
              <a:rPr lang="tr-TR" smtClean="0"/>
              <a:t>‹#›</a:t>
            </a:fld>
            <a:endParaRPr lang="tr-TR"/>
          </a:p>
        </p:txBody>
      </p:sp>
    </p:spTree>
    <p:extLst>
      <p:ext uri="{BB962C8B-B14F-4D97-AF65-F5344CB8AC3E}">
        <p14:creationId xmlns:p14="http://schemas.microsoft.com/office/powerpoint/2010/main" val="15092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609600" y="1604520"/>
            <a:ext cx="1097232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609600" y="1604520"/>
            <a:ext cx="535440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6232320" y="1604520"/>
            <a:ext cx="535440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60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09600" y="368208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2320" y="1604520"/>
            <a:ext cx="535440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600" y="1604520"/>
            <a:ext cx="5354400" cy="397728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232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232320" y="368208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60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232320" y="1604520"/>
            <a:ext cx="535440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609600" y="3682080"/>
            <a:ext cx="10972320" cy="1896840"/>
          </a:xfrm>
          <a:prstGeom prst="rect">
            <a:avLst/>
          </a:prstGeom>
        </p:spPr>
        <p:txBody>
          <a:bodyPr lIns="0" tIns="0" rIns="0" bIns="0"/>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6" name="CustomShape 1"/>
          <p:cNvSpPr/>
          <p:nvPr/>
        </p:nvSpPr>
        <p:spPr>
          <a:xfrm>
            <a:off x="0" y="5105520"/>
            <a:ext cx="12181440" cy="1744560"/>
          </a:xfrm>
          <a:prstGeom prst="rect">
            <a:avLst/>
          </a:prstGeom>
          <a:gradFill>
            <a:gsLst>
              <a:gs pos="0">
                <a:schemeClr val="bg1">
                  <a:alpha val="91000"/>
                </a:schemeClr>
              </a:gs>
              <a:gs pos="37000">
                <a:schemeClr val="bg1">
                  <a:alpha val="76000"/>
                </a:schemeClr>
              </a:gs>
              <a:gs pos="100000">
                <a:schemeClr val="bg2">
                  <a:alpha val="79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7" name="CustomShape 2"/>
          <p:cNvSpPr/>
          <p:nvPr userDrawn="1"/>
        </p:nvSpPr>
        <p:spPr>
          <a:xfrm>
            <a:off x="0" y="0"/>
            <a:ext cx="12181440" cy="5097600"/>
          </a:xfrm>
          <a:prstGeom prst="rect">
            <a:avLst/>
          </a:prstGeom>
          <a:gradFill>
            <a:gsLst>
              <a:gs pos="0">
                <a:schemeClr val="bg1">
                  <a:alpha val="89000"/>
                </a:schemeClr>
              </a:gs>
              <a:gs pos="48000">
                <a:schemeClr val="bg1">
                  <a:alpha val="62000"/>
                </a:schemeClr>
              </a:gs>
              <a:gs pos="100000">
                <a:schemeClr val="bg2">
                  <a:alpha val="79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3768480"/>
            <a:ext cx="12181440" cy="2278080"/>
          </a:xfrm>
          <a:prstGeom prst="rect">
            <a:avLst/>
          </a:prstGeom>
          <a:gradFill>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a:gra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0" y="1600200"/>
            <a:ext cx="12181440" cy="5097600"/>
          </a:xfrm>
          <a:prstGeom prst="ellipse">
            <a:avLst/>
          </a:prstGeom>
          <a:gradFill>
            <a:gsLst>
              <a:gs pos="0">
                <a:schemeClr val="bg1"/>
              </a:gs>
              <a:gs pos="56000">
                <a:schemeClr val="bg1">
                  <a:alpha val="0"/>
                </a:schemeClr>
              </a:gs>
            </a:gsLst>
            <a:lin ang="10800000"/>
          </a:gradFill>
          <a:ln>
            <a:noFill/>
          </a:ln>
        </p:spPr>
        <p:style>
          <a:lnRef idx="2">
            <a:schemeClr val="accent1">
              <a:shade val="50000"/>
            </a:schemeClr>
          </a:lnRef>
          <a:fillRef idx="1">
            <a:schemeClr val="accent1"/>
          </a:fillRef>
          <a:effectRef idx="0">
            <a:schemeClr val="accent1"/>
          </a:effectRef>
          <a:fontRef idx="minor"/>
        </p:style>
      </p:sp>
      <p:sp>
        <p:nvSpPr>
          <p:cNvPr id="4" name="PlaceHolder 5"/>
          <p:cNvSpPr>
            <a:spLocks noGrp="1"/>
          </p:cNvSpPr>
          <p:nvPr>
            <p:ph type="title"/>
          </p:nvPr>
        </p:nvSpPr>
        <p:spPr>
          <a:xfrm>
            <a:off x="609600" y="273600"/>
            <a:ext cx="10972320" cy="1144800"/>
          </a:xfrm>
          <a:prstGeom prst="rect">
            <a:avLst/>
          </a:prstGeom>
        </p:spPr>
        <p:txBody>
          <a:bodyPr lIns="0" tIns="0" rIns="0" bIns="0" anchor="ctr"/>
          <a:lstStyle/>
          <a:p>
            <a:pPr algn="ctr"/>
            <a:r>
              <a:rPr lang="tr-TR" sz="4400" b="0" strike="noStrike" spc="-1">
                <a:solidFill>
                  <a:srgbClr val="000000"/>
                </a:solidFill>
                <a:uFill>
                  <a:solidFill>
                    <a:srgbClr val="FFFFFF"/>
                  </a:solidFill>
                </a:uFill>
                <a:latin typeface="Arial"/>
              </a:rPr>
              <a:t>Ana başlık metnini düzenlemek için tıklayın</a:t>
            </a:r>
          </a:p>
        </p:txBody>
      </p:sp>
      <p:sp>
        <p:nvSpPr>
          <p:cNvPr id="5" name="PlaceHolder 6"/>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tr-TR" sz="3200" b="0" strike="noStrike" spc="-1">
                <a:solidFill>
                  <a:srgbClr val="000000"/>
                </a:solidFill>
                <a:uFill>
                  <a:solidFill>
                    <a:srgbClr val="FFFFFF"/>
                  </a:solidFill>
                </a:uFill>
                <a:latin typeface="Arial"/>
              </a:rPr>
              <a:t>Anahat metninin biçimini düzenlemek için tıklayın</a:t>
            </a:r>
          </a:p>
          <a:p>
            <a:pPr marL="864000" lvl="1" indent="-324000">
              <a:buClr>
                <a:srgbClr val="000000"/>
              </a:buClr>
              <a:buSzPct val="75000"/>
              <a:buFont typeface="Symbol" charset="2"/>
              <a:buChar char=""/>
            </a:pPr>
            <a:r>
              <a:rPr lang="tr-TR" sz="2800" b="0" strike="noStrike" spc="-1">
                <a:solidFill>
                  <a:srgbClr val="000000"/>
                </a:solidFill>
                <a:uFill>
                  <a:solidFill>
                    <a:srgbClr val="FFFFFF"/>
                  </a:solidFill>
                </a:uFill>
                <a:latin typeface="Arial"/>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Arial"/>
              </a:rPr>
              <a:t>Üçüncü Anahat Düzeyi</a:t>
            </a:r>
          </a:p>
          <a:p>
            <a:pPr marL="1728000" lvl="3" indent="-216000">
              <a:buClr>
                <a:srgbClr val="000000"/>
              </a:buClr>
              <a:buSzPct val="75000"/>
              <a:buFont typeface="Symbol" charset="2"/>
              <a:buChar char=""/>
            </a:pPr>
            <a:r>
              <a:rPr lang="tr-TR" sz="2000" b="0" strike="noStrike" spc="-1">
                <a:solidFill>
                  <a:srgbClr val="000000"/>
                </a:solidFill>
                <a:uFill>
                  <a:solidFill>
                    <a:srgbClr val="FFFFFF"/>
                  </a:solidFill>
                </a:uFill>
                <a:latin typeface="Arial"/>
              </a:rPr>
              <a:t>Dördüncü Anahat Düzeyi</a:t>
            </a:r>
          </a:p>
          <a:p>
            <a:pPr marL="2160000" lvl="4" indent="-216000">
              <a:buClr>
                <a:srgbClr val="000000"/>
              </a:buClr>
              <a:buSzPct val="45000"/>
              <a:buFont typeface="Wingdings" charset="2"/>
              <a:buChar char=""/>
            </a:pPr>
            <a:r>
              <a:rPr lang="tr-TR" sz="2000" b="0" strike="noStrike" spc="-1">
                <a:solidFill>
                  <a:srgbClr val="000000"/>
                </a:solidFill>
                <a:uFill>
                  <a:solidFill>
                    <a:srgbClr val="FFFFFF"/>
                  </a:solidFill>
                </a:uFill>
                <a:latin typeface="Arial"/>
              </a:rPr>
              <a:t>Beşinci Anahat Düzeyi</a:t>
            </a:r>
          </a:p>
          <a:p>
            <a:pPr marL="2592000" lvl="5" indent="-216000">
              <a:buClr>
                <a:srgbClr val="000000"/>
              </a:buClr>
              <a:buSzPct val="45000"/>
              <a:buFont typeface="Wingdings" charset="2"/>
              <a:buChar char=""/>
            </a:pPr>
            <a:r>
              <a:rPr lang="tr-TR" sz="2000" b="0" strike="noStrike" spc="-1">
                <a:solidFill>
                  <a:srgbClr val="000000"/>
                </a:solidFill>
                <a:uFill>
                  <a:solidFill>
                    <a:srgbClr val="FFFFFF"/>
                  </a:solidFill>
                </a:uFill>
                <a:latin typeface="Arial"/>
              </a:rPr>
              <a:t>Altıncı Anahat Düzeyi</a:t>
            </a:r>
          </a:p>
          <a:p>
            <a:pPr marL="3024000" lvl="6" indent="-216000">
              <a:buClr>
                <a:srgbClr val="000000"/>
              </a:buClr>
              <a:buSzPct val="45000"/>
              <a:buFont typeface="Wingdings" charset="2"/>
              <a:buChar char=""/>
            </a:pPr>
            <a:r>
              <a:rPr lang="tr-TR" sz="2000" b="0" strike="noStrike" spc="-1">
                <a:solidFill>
                  <a:srgbClr val="000000"/>
                </a:solidFill>
                <a:uFill>
                  <a:solidFill>
                    <a:srgbClr val="FFFFFF"/>
                  </a:solidFill>
                </a:uFill>
                <a:latin typeface="Arial"/>
              </a:rPr>
              <a:t>Yedinci Anahat Düzeyi</a:t>
            </a:r>
          </a:p>
        </p:txBody>
      </p:sp>
      <p:pic>
        <p:nvPicPr>
          <p:cNvPr id="8" name="Resim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80" y="5670"/>
            <a:ext cx="12171360" cy="68523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515C8-4412-4989-873B-BDB525150D0A}" type="datetimeFigureOut">
              <a:rPr lang="tr-TR" smtClean="0"/>
              <a:t>13.09.2023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73279-9494-4B60-9359-D891BA1B794E}" type="slidenum">
              <a:rPr lang="tr-TR" smtClean="0"/>
              <a:t>‹#›</a:t>
            </a:fld>
            <a:endParaRPr lang="tr-TR"/>
          </a:p>
        </p:txBody>
      </p:sp>
    </p:spTree>
    <p:extLst>
      <p:ext uri="{BB962C8B-B14F-4D97-AF65-F5344CB8AC3E}">
        <p14:creationId xmlns:p14="http://schemas.microsoft.com/office/powerpoint/2010/main" val="32672578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p:cNvPicPr/>
          <p:nvPr/>
        </p:nvPicPr>
        <p:blipFill>
          <a:blip r:embed="rId2"/>
          <a:stretch/>
        </p:blipFill>
        <p:spPr>
          <a:xfrm>
            <a:off x="9096240" y="142920"/>
            <a:ext cx="1434960" cy="1434960"/>
          </a:xfrm>
          <a:prstGeom prst="rect">
            <a:avLst/>
          </a:prstGeom>
          <a:ln>
            <a:noFill/>
          </a:ln>
        </p:spPr>
      </p:pic>
      <p:pic>
        <p:nvPicPr>
          <p:cNvPr id="82" name="Picture 3"/>
          <p:cNvPicPr/>
          <p:nvPr/>
        </p:nvPicPr>
        <p:blipFill>
          <a:blip r:embed="rId3"/>
          <a:stretch/>
        </p:blipFill>
        <p:spPr>
          <a:xfrm>
            <a:off x="1666920" y="142920"/>
            <a:ext cx="1349280" cy="1344960"/>
          </a:xfrm>
          <a:prstGeom prst="rect">
            <a:avLst/>
          </a:prstGeom>
          <a:ln>
            <a:noFill/>
          </a:ln>
        </p:spPr>
      </p:pic>
      <p:sp>
        <p:nvSpPr>
          <p:cNvPr id="83" name="CustomShape 2"/>
          <p:cNvSpPr/>
          <p:nvPr/>
        </p:nvSpPr>
        <p:spPr>
          <a:xfrm>
            <a:off x="3253800" y="4470840"/>
            <a:ext cx="5540400" cy="121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1881120" y="1368000"/>
            <a:ext cx="8350200" cy="7139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p:txBody>
      </p:sp>
      <p:sp>
        <p:nvSpPr>
          <p:cNvPr id="104" name="CustomShape 2"/>
          <p:cNvSpPr/>
          <p:nvPr/>
        </p:nvSpPr>
        <p:spPr>
          <a:xfrm>
            <a:off x="2738280" y="50004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sp>
        <p:nvSpPr>
          <p:cNvPr id="105" name="CustomShape 3"/>
          <p:cNvSpPr/>
          <p:nvPr/>
        </p:nvSpPr>
        <p:spPr>
          <a:xfrm>
            <a:off x="2460000" y="1368000"/>
            <a:ext cx="7841160" cy="198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2400" b="1" u="sng" spc="-1" dirty="0">
                <a:solidFill>
                  <a:srgbClr val="C00000"/>
                </a:solidFill>
                <a:uFill>
                  <a:solidFill>
                    <a:srgbClr val="FFFFFF"/>
                  </a:solidFill>
                </a:uFill>
                <a:latin typeface="Trebuchet MS"/>
                <a:ea typeface="DejaVu Sans"/>
              </a:rPr>
              <a:t>4- Suret Harcı:</a:t>
            </a:r>
            <a:r>
              <a:rPr lang="tr-TR" sz="2400"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a:p>
            <a:pPr algn="just">
              <a:lnSpc>
                <a:spcPct val="100000"/>
              </a:lnSpc>
            </a:pPr>
            <a:r>
              <a:rPr lang="tr-TR" sz="2400" spc="-1" dirty="0" smtClean="0">
                <a:solidFill>
                  <a:srgbClr val="000000"/>
                </a:solidFill>
                <a:uFill>
                  <a:solidFill>
                    <a:srgbClr val="FFFFFF"/>
                  </a:solidFill>
                </a:uFill>
                <a:latin typeface="Trebuchet MS"/>
                <a:ea typeface="DejaVu Sans"/>
              </a:rPr>
              <a:t>* </a:t>
            </a:r>
            <a:r>
              <a:rPr lang="tr-TR" sz="2400" spc="-1" dirty="0">
                <a:solidFill>
                  <a:srgbClr val="000000"/>
                </a:solidFill>
                <a:uFill>
                  <a:solidFill>
                    <a:srgbClr val="FFFFFF"/>
                  </a:solidFill>
                </a:uFill>
                <a:latin typeface="Trebuchet MS"/>
                <a:ea typeface="DejaVu Sans"/>
              </a:rPr>
              <a:t>Taraflarca talep edilen evrak asıllarının aslına uygun olarak düzenlenen suretlerinin ilgilisine ibrazı halinde alınan harçtır. </a:t>
            </a:r>
            <a:r>
              <a:rPr lang="tr-TR" sz="2400" spc="-1" dirty="0" smtClean="0">
                <a:solidFill>
                  <a:srgbClr val="000000"/>
                </a:solidFill>
                <a:uFill>
                  <a:solidFill>
                    <a:srgbClr val="FFFFFF"/>
                  </a:solidFill>
                </a:uFill>
                <a:latin typeface="Trebuchet MS"/>
                <a:ea typeface="DejaVu Sans"/>
              </a:rPr>
              <a:t>(2023 Yılı 13,95 TL)</a:t>
            </a:r>
            <a:endParaRPr lang="tr-TR" spc="-1" dirty="0">
              <a:solidFill>
                <a:srgbClr val="000000"/>
              </a:solidFill>
              <a:uFill>
                <a:solidFill>
                  <a:srgbClr val="FFFFFF"/>
                </a:solidFill>
              </a:uFill>
              <a:latin typeface="Arial"/>
            </a:endParaRPr>
          </a:p>
        </p:txBody>
      </p:sp>
      <p:pic>
        <p:nvPicPr>
          <p:cNvPr id="106" name="Resim 145"/>
          <p:cNvPicPr/>
          <p:nvPr/>
        </p:nvPicPr>
        <p:blipFill>
          <a:blip r:embed="rId2"/>
          <a:stretch/>
        </p:blipFill>
        <p:spPr>
          <a:xfrm>
            <a:off x="5949119" y="3030452"/>
            <a:ext cx="3326765" cy="340488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37" name="CustomShape 2"/>
          <p:cNvSpPr/>
          <p:nvPr/>
        </p:nvSpPr>
        <p:spPr>
          <a:xfrm>
            <a:off x="2559720" y="44064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3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39"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40"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41" name="CustomShape 6"/>
          <p:cNvSpPr/>
          <p:nvPr/>
        </p:nvSpPr>
        <p:spPr>
          <a:xfrm>
            <a:off x="1854743" y="2172642"/>
            <a:ext cx="8207280" cy="367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vekalet ücreti borcun ödeme süresi içerisinde yatırılması halinde ¾ oranında uygulanır. Bu husus maktu vekalet ücreti için de geçerlidir.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Nafaka takiplerinde vekalet ücreti takip çıkışı üzerinden ya da maktu uygulanır.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Tahliye takiplerinden 1 yıllık kira bedeli üzerinden vekalet ücreti hesaplanır.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43" name="CustomShape 2"/>
          <p:cNvSpPr/>
          <p:nvPr/>
        </p:nvSpPr>
        <p:spPr>
          <a:xfrm>
            <a:off x="2488260" y="447508"/>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4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45"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46"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47" name="CustomShape 6"/>
          <p:cNvSpPr/>
          <p:nvPr/>
        </p:nvSpPr>
        <p:spPr>
          <a:xfrm>
            <a:off x="1881120" y="2357280"/>
            <a:ext cx="8207280" cy="404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Değeri belli olmayan icra takiplerinde maktu vekalet ücreti uygulanır.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01/10/2011 yürürlük tarihli Hukuk Muhakemeleri Kanununda yapılan değişiklikle ahzu kabz yetkisi özel yetki olmaktan çıkartılmış olup bu tarihten sonra düzenlenen vekaletnamelerde ahzu kabz yetkisi olmasa bile paranın vekile ödenmesine engel bir durum bulunmamaktadır. (özel olarak ahzu kabz yetkisi hariç ibaresi gibi istisnalar hariç) HMK.74. Md.</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49" name="CustomShape 2"/>
          <p:cNvSpPr/>
          <p:nvPr/>
        </p:nvSpPr>
        <p:spPr>
          <a:xfrm>
            <a:off x="2309880" y="85716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5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51"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52"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53" name="CustomShape 6"/>
          <p:cNvSpPr/>
          <p:nvPr/>
        </p:nvSpPr>
        <p:spPr>
          <a:xfrm>
            <a:off x="1881120" y="2357280"/>
            <a:ext cx="8207280" cy="331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Takip alacağı vekalet ücretine dayanmakta ise yukarıda belirtilen tarih sınırı ve yetki sınırı aranmaksızın ödeme vekile yapılabilir.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Kamulaştırma kanununa dayalı takiplerde ve 1983 yılından öncesine ait kamulaştırmasız el atma alacağına yönelik takiplerde alacağın miktarına bakılmaksızın maktu vekalet ücreti takdir edilir.</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55" name="CustomShape 2"/>
          <p:cNvSpPr/>
          <p:nvPr/>
        </p:nvSpPr>
        <p:spPr>
          <a:xfrm>
            <a:off x="2166960" y="343800"/>
            <a:ext cx="6993000" cy="13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İCRA VEKALAT ÜCRETİNDE TARİFE</a:t>
            </a:r>
            <a:endParaRPr lang="tr-TR" spc="-1" dirty="0">
              <a:solidFill>
                <a:srgbClr val="000000"/>
              </a:solidFill>
              <a:uFill>
                <a:solidFill>
                  <a:srgbClr val="FFFFFF"/>
                </a:solidFill>
              </a:uFill>
              <a:latin typeface="Arial"/>
            </a:endParaRPr>
          </a:p>
        </p:txBody>
      </p:sp>
      <p:sp>
        <p:nvSpPr>
          <p:cNvPr id="45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57"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58"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59" name="CustomShape 6"/>
          <p:cNvSpPr/>
          <p:nvPr/>
        </p:nvSpPr>
        <p:spPr>
          <a:xfrm>
            <a:off x="1988220" y="1750500"/>
            <a:ext cx="8207280" cy="331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İlk 35.000 TL için %12</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45.000 TL için %11</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80.000 TL için %8</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240.000 TL için %6</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600.000 TL için %4</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750.000 TL için %3</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1.250.000 TL için %1,5</a:t>
            </a:r>
            <a:endParaRPr lang="tr-TR" spc="-1" dirty="0">
              <a:solidFill>
                <a:srgbClr val="000000"/>
              </a:solidFill>
              <a:uFill>
                <a:solidFill>
                  <a:srgbClr val="FFFFFF"/>
                </a:solidFill>
              </a:uFill>
              <a:latin typeface="Arial"/>
            </a:endParaRPr>
          </a:p>
          <a:p>
            <a:pPr lvl="1" indent="44136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3.000.000 TL ve üzeri için %1</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1738200" y="-387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uFill>
                  <a:solidFill>
                    <a:srgbClr val="FFFFFF"/>
                  </a:solidFill>
                </a:uFill>
                <a:latin typeface="Trebuchet MS"/>
                <a:ea typeface="DejaVu Sans"/>
              </a:rPr>
              <a:t>DÖRDÜNCÜ BÖLÜM</a:t>
            </a:r>
            <a:endParaRPr lang="tr-TR" sz="4000" spc="-1" dirty="0">
              <a:uFill>
                <a:solidFill>
                  <a:srgbClr val="FFFFFF"/>
                </a:solidFill>
              </a:uFill>
              <a:latin typeface="Arial"/>
            </a:endParaRPr>
          </a:p>
        </p:txBody>
      </p:sp>
      <p:sp>
        <p:nvSpPr>
          <p:cNvPr id="461" name="CustomShape 2"/>
          <p:cNvSpPr/>
          <p:nvPr/>
        </p:nvSpPr>
        <p:spPr>
          <a:xfrm>
            <a:off x="2381160" y="114300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CEZAEVİ YAPI PULU BEDELİ</a:t>
            </a:r>
            <a:endParaRPr lang="tr-TR" sz="3600" spc="-1" dirty="0">
              <a:solidFill>
                <a:srgbClr val="000000"/>
              </a:solidFill>
              <a:uFill>
                <a:solidFill>
                  <a:srgbClr val="FFFFFF"/>
                </a:solidFill>
              </a:uFill>
              <a:latin typeface="Arial"/>
            </a:endParaRPr>
          </a:p>
        </p:txBody>
      </p:sp>
      <p:sp>
        <p:nvSpPr>
          <p:cNvPr id="46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63"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64"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pic>
        <p:nvPicPr>
          <p:cNvPr id="465" name="7 Resim"/>
          <p:cNvPicPr/>
          <p:nvPr/>
        </p:nvPicPr>
        <p:blipFill>
          <a:blip r:embed="rId2"/>
          <a:stretch/>
        </p:blipFill>
        <p:spPr>
          <a:xfrm>
            <a:off x="2738280" y="2143080"/>
            <a:ext cx="6667560" cy="415044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1666560" y="452894"/>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CEZAEVİ YAPI PULU BEDELİ</a:t>
            </a:r>
            <a:endParaRPr lang="tr-TR" sz="3600" spc="-1" dirty="0">
              <a:solidFill>
                <a:srgbClr val="000000"/>
              </a:solidFill>
              <a:uFill>
                <a:solidFill>
                  <a:srgbClr val="FFFFFF"/>
                </a:solidFill>
              </a:uFill>
              <a:latin typeface="Arial"/>
            </a:endParaRPr>
          </a:p>
        </p:txBody>
      </p:sp>
      <p:sp>
        <p:nvSpPr>
          <p:cNvPr id="467" name="CustomShape 2"/>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68" name="CustomShape 3"/>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69"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70" name="CustomShape 5"/>
          <p:cNvSpPr/>
          <p:nvPr/>
        </p:nvSpPr>
        <p:spPr>
          <a:xfrm>
            <a:off x="2130960" y="1861560"/>
            <a:ext cx="7921800" cy="227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dairelerince tüm takiplerde tahsil olunan paranın ilgilisine ödenmesi aşamasında ya da işlemin ifası sonucu maktu veya nispi kesinti yapılarak Adalet Bakanlığına bağlı birime aktarılan ve sorumlusu alacaklı olan kesintidir.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1524000" y="28584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72" name="CustomShape 2"/>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73" name="CustomShape 3"/>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74"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75" name="CustomShape 5"/>
          <p:cNvSpPr/>
          <p:nvPr/>
        </p:nvSpPr>
        <p:spPr>
          <a:xfrm>
            <a:off x="1809840" y="2786040"/>
            <a:ext cx="8564760" cy="154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buClr>
                <a:srgbClr val="000000"/>
              </a:buClr>
              <a:buFont typeface="Wingdings" charset="2"/>
              <a:buChar char=""/>
            </a:pPr>
            <a:r>
              <a:rPr lang="tr-TR" sz="2400" spc="-1">
                <a:solidFill>
                  <a:srgbClr val="000000"/>
                </a:solidFill>
                <a:uFill>
                  <a:solidFill>
                    <a:srgbClr val="FFFFFF"/>
                  </a:solidFill>
                </a:uFill>
                <a:latin typeface="Trebuchet MS"/>
                <a:ea typeface="DejaVu Sans"/>
              </a:rPr>
              <a:t>Değeri belli olan takiplerde takip miktarı üzerinden %2,</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a:p>
            <a:pPr marL="216000" indent="533520">
              <a:buClr>
                <a:srgbClr val="000000"/>
              </a:buClr>
              <a:buFont typeface="Wingdings" charset="2"/>
              <a:buChar char=""/>
            </a:pPr>
            <a:r>
              <a:rPr lang="tr-TR" sz="2400" spc="-1">
                <a:solidFill>
                  <a:srgbClr val="000000"/>
                </a:solidFill>
                <a:uFill>
                  <a:solidFill>
                    <a:srgbClr val="FFFFFF"/>
                  </a:solidFill>
                </a:uFill>
                <a:latin typeface="Trebuchet MS"/>
                <a:ea typeface="DejaVu Sans"/>
              </a:rPr>
              <a:t>Değeri belli olmayan takiplerde maktu olarak alınır.</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76" name="CustomShape 6"/>
          <p:cNvSpPr/>
          <p:nvPr/>
        </p:nvSpPr>
        <p:spPr>
          <a:xfrm>
            <a:off x="1524000" y="128592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ORANLARI</a:t>
            </a:r>
            <a:endParaRPr lang="tr-TR" sz="3600"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1524000" y="28584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78" name="CustomShape 2"/>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79" name="CustomShape 3"/>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80"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81" name="CustomShape 5"/>
          <p:cNvSpPr/>
          <p:nvPr/>
        </p:nvSpPr>
        <p:spPr>
          <a:xfrm>
            <a:off x="1738200" y="1519948"/>
            <a:ext cx="8564760" cy="410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648000" lvl="2"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Takip sonrası işleyen faiz ve masraflar, cezaevi yapı pulu matrahında dikkate alınmaz</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648000" lvl="2"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Takipsiz alacağa katılan resmi kurumlara yapılan ödemelerde ödenen miktar üzerinden %2 cezaevi yapı pulu bedeli alınır.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648000" lvl="2"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Alacağın haricen tahsil edilmesi veya feragat/vazgeçme hallerinde cezaevi yapı pulu bedeli alınmaz.</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482" name="CustomShape 6"/>
          <p:cNvSpPr/>
          <p:nvPr/>
        </p:nvSpPr>
        <p:spPr>
          <a:xfrm>
            <a:off x="1952400" y="420840"/>
            <a:ext cx="827892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İCRA HUKUKUNDAKİ UYGULAMA ALANI</a:t>
            </a:r>
            <a:endParaRPr lang="tr-TR" sz="3600"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1524000" y="28584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84" name="CustomShape 2"/>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85" name="CustomShape 3"/>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86"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87" name="CustomShape 5"/>
          <p:cNvSpPr/>
          <p:nvPr/>
        </p:nvSpPr>
        <p:spPr>
          <a:xfrm>
            <a:off x="1809480" y="1730963"/>
            <a:ext cx="8564760" cy="374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2"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Cezaevi bedeli alacaklıya ait olup sözleşme ile dahi borçluya yükletilemez.</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92160" lvl="2"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Tahsil edilen cezaevi yapı pulu bedeli aynı gün ilgili Adalet Bakanlığı İş yurtları kurumu hesabına ödenir.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92160" lvl="2"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Kanunlarda açıkça cezaevi yapı pulu bedelinden muaf olduğu belirtilmeyen tüm kurum ve kuruluşlardan cezaevi yapı pulu bedeli alınır.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488" name="CustomShape 6"/>
          <p:cNvSpPr/>
          <p:nvPr/>
        </p:nvSpPr>
        <p:spPr>
          <a:xfrm>
            <a:off x="2025162" y="429840"/>
            <a:ext cx="827892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rPr>
              <a:t>İCRA HUKUKUNDAKİ UYGULAMA ALANI</a:t>
            </a:r>
            <a:endParaRPr lang="tr-TR" sz="3600" spc="-1" dirty="0">
              <a:solidFill>
                <a:srgbClr val="000000"/>
              </a:solidFill>
              <a:uFill>
                <a:solidFill>
                  <a:srgbClr val="FFFFFF"/>
                </a:solidFill>
              </a:uFil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2317800" y="79920"/>
            <a:ext cx="6762240" cy="99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200" b="1" spc="-1">
                <a:solidFill>
                  <a:srgbClr val="800000"/>
                </a:solidFill>
                <a:uFill>
                  <a:solidFill>
                    <a:srgbClr val="FFFFFF"/>
                  </a:solidFill>
                </a:uFill>
                <a:latin typeface="Arial"/>
                <a:ea typeface="DejaVu Sans"/>
              </a:rPr>
              <a:t>UYGULAMALAR:</a:t>
            </a:r>
            <a:endParaRPr lang="tr-TR" spc="-1">
              <a:solidFill>
                <a:srgbClr val="000000"/>
              </a:solidFill>
              <a:uFill>
                <a:solidFill>
                  <a:srgbClr val="FFFFFF"/>
                </a:solidFill>
              </a:uFill>
              <a:latin typeface="Arial"/>
            </a:endParaRPr>
          </a:p>
          <a:p>
            <a:pPr algn="ctr">
              <a:lnSpc>
                <a:spcPct val="100000"/>
              </a:lnSpc>
            </a:pPr>
            <a:endParaRPr lang="tr-TR" spc="-1">
              <a:solidFill>
                <a:srgbClr val="000000"/>
              </a:solidFill>
              <a:uFill>
                <a:solidFill>
                  <a:srgbClr val="FFFFFF"/>
                </a:solidFill>
              </a:uFill>
              <a:latin typeface="Arial"/>
            </a:endParaRPr>
          </a:p>
        </p:txBody>
      </p:sp>
      <p:sp>
        <p:nvSpPr>
          <p:cNvPr id="501" name="CustomShape 2"/>
          <p:cNvSpPr/>
          <p:nvPr/>
        </p:nvSpPr>
        <p:spPr>
          <a:xfrm>
            <a:off x="1884000" y="1153800"/>
            <a:ext cx="8418240" cy="251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2400" spc="-1" dirty="0">
                <a:solidFill>
                  <a:srgbClr val="000000"/>
                </a:solidFill>
                <a:uFill>
                  <a:solidFill>
                    <a:srgbClr val="FFFFFF"/>
                  </a:solidFill>
                </a:uFill>
                <a:latin typeface="Trebuchet MS" panose="020B0603020202020204" pitchFamily="34" charset="0"/>
                <a:ea typeface="DejaVu Sans"/>
              </a:rPr>
              <a:t>1-Borçlu Ahmet hakkında uygulanan ihtiyati haciz kararı sonrası dosya borcunu yatırmak üzere İcra Dairesine gelir. Borçlu esas takibe geçilmediğini öğrenir. Kendisine çıkartılan hesap tablosunda harcın %9,10  olduğunu ve icra vekalet ücreti eklendiğini fark eder. </a:t>
            </a:r>
          </a:p>
          <a:p>
            <a:pPr algn="just">
              <a:lnSpc>
                <a:spcPct val="100000"/>
              </a:lnSpc>
            </a:pPr>
            <a:endParaRPr lang="tr-TR" spc="-1" dirty="0">
              <a:solidFill>
                <a:srgbClr val="000000"/>
              </a:solidFill>
              <a:uFill>
                <a:solidFill>
                  <a:srgbClr val="FFFFFF"/>
                </a:solidFill>
              </a:uFill>
              <a:latin typeface="Trebuchet MS" panose="020B0603020202020204" pitchFamily="34" charset="0"/>
            </a:endParaRPr>
          </a:p>
          <a:p>
            <a:pPr marL="588600" algn="just"/>
            <a:r>
              <a:rPr lang="tr-TR" sz="2400" spc="-1" dirty="0">
                <a:solidFill>
                  <a:srgbClr val="000000"/>
                </a:solidFill>
                <a:uFill>
                  <a:solidFill>
                    <a:srgbClr val="FFFFFF"/>
                  </a:solidFill>
                </a:uFill>
                <a:latin typeface="Trebuchet MS" panose="020B0603020202020204" pitchFamily="34" charset="0"/>
                <a:ea typeface="DejaVu Sans"/>
              </a:rPr>
              <a:t>Borçlu harcın ve icra vekalet ücretinin hesaplanmaması yönünde gerekli itirazını yapar. İcra müdürü ben bu ödemeyi takip kesinleşmeden yapamam onun içinde harç yatırmanız gerekir diyerek reddeder.</a:t>
            </a:r>
          </a:p>
          <a:p>
            <a:pPr marL="588600" algn="just"/>
            <a:endParaRPr lang="tr-TR" spc="-1" dirty="0">
              <a:solidFill>
                <a:srgbClr val="000000"/>
              </a:solidFill>
              <a:uFill>
                <a:solidFill>
                  <a:srgbClr val="FFFFFF"/>
                </a:solidFill>
              </a:uFill>
              <a:latin typeface="Trebuchet MS" panose="020B0603020202020204" pitchFamily="34" charset="0"/>
            </a:endParaRPr>
          </a:p>
          <a:p>
            <a:pPr marL="588600" algn="just"/>
            <a:r>
              <a:rPr lang="tr-TR" sz="2400" spc="-1" dirty="0">
                <a:solidFill>
                  <a:srgbClr val="000000"/>
                </a:solidFill>
                <a:uFill>
                  <a:solidFill>
                    <a:srgbClr val="FFFFFF"/>
                  </a:solidFill>
                </a:uFill>
                <a:latin typeface="Trebuchet MS" panose="020B0603020202020204" pitchFamily="34" charset="0"/>
                <a:ea typeface="DejaVu Sans"/>
              </a:rPr>
              <a:t>Soru 1: 		Borçlunun itirazı haklı mıdır? Neden?</a:t>
            </a:r>
            <a:endParaRPr lang="tr-TR" spc="-1" dirty="0">
              <a:solidFill>
                <a:srgbClr val="000000"/>
              </a:solidFill>
              <a:uFill>
                <a:solidFill>
                  <a:srgbClr val="FFFFFF"/>
                </a:solidFill>
              </a:uFill>
              <a:latin typeface="Trebuchet MS" panose="020B0603020202020204" pitchFamily="34" charset="0"/>
            </a:endParaRPr>
          </a:p>
          <a:p>
            <a:pPr marL="588600" algn="just"/>
            <a:r>
              <a:rPr lang="tr-TR" sz="2400" spc="-1" dirty="0">
                <a:solidFill>
                  <a:srgbClr val="000000"/>
                </a:solidFill>
                <a:uFill>
                  <a:solidFill>
                    <a:srgbClr val="FFFFFF"/>
                  </a:solidFill>
                </a:uFill>
                <a:latin typeface="Trebuchet MS" panose="020B0603020202020204" pitchFamily="34" charset="0"/>
                <a:ea typeface="DejaVu Sans"/>
              </a:rPr>
              <a:t>Soru 2:		İcra Müdürünün söylediği şekilde para ödenirken takibin kesinleşmesini beklemek zorunlu mudur? Açıklayınız.</a:t>
            </a:r>
            <a:endParaRPr lang="tr-TR" spc="-1" dirty="0">
              <a:solidFill>
                <a:srgbClr val="000000"/>
              </a:solidFill>
              <a:uFill>
                <a:solidFill>
                  <a:srgbClr val="FFFFFF"/>
                </a:solidFill>
              </a:uFill>
              <a:latin typeface="Trebuchet MS" panose="020B0603020202020204" pitchFamily="34" charset="0"/>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1881120" y="500040"/>
            <a:ext cx="8350200" cy="424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tr-TR" sz="2400" b="1" u="sng" spc="-1" dirty="0">
                <a:solidFill>
                  <a:srgbClr val="C00000"/>
                </a:solidFill>
                <a:uFill>
                  <a:solidFill>
                    <a:srgbClr val="FFFFFF"/>
                  </a:solidFill>
                </a:uFill>
                <a:latin typeface="Trebuchet MS"/>
                <a:ea typeface="DejaVu Sans"/>
              </a:rPr>
              <a:t>5- Yerine Getirme Harcı:</a:t>
            </a:r>
            <a:r>
              <a:rPr lang="tr-TR" sz="2400" spc="-1" dirty="0">
                <a:solidFill>
                  <a:srgbClr val="C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20844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Değeri belli olmayan ilamlara ilişkin icra takiplerinde ilam gereğinin yerine getirilmesi için takip açılışında alınan harçtır</a:t>
            </a:r>
            <a:r>
              <a:rPr lang="tr-TR" sz="2400" spc="-1" dirty="0" smtClean="0">
                <a:solidFill>
                  <a:srgbClr val="000000"/>
                </a:solidFill>
                <a:uFill>
                  <a:solidFill>
                    <a:srgbClr val="FFFFFF"/>
                  </a:solidFill>
                </a:uFill>
                <a:latin typeface="Trebuchet MS"/>
                <a:ea typeface="DejaVu Sans"/>
              </a:rPr>
              <a:t>. (2023 Yılı 269,85 TL) </a:t>
            </a:r>
            <a:r>
              <a:rPr lang="tr-TR" sz="2400" spc="-1" dirty="0">
                <a:solidFill>
                  <a:srgbClr val="000000"/>
                </a:solidFill>
                <a:uFill>
                  <a:solidFill>
                    <a:srgbClr val="FFFFFF"/>
                  </a:solidFill>
                </a:uFill>
                <a:latin typeface="Trebuchet MS"/>
                <a:ea typeface="DejaVu Sans"/>
              </a:rPr>
              <a:t>(</a:t>
            </a:r>
            <a:r>
              <a:rPr lang="tr-TR" sz="2400" spc="-1" dirty="0" smtClean="0">
                <a:solidFill>
                  <a:srgbClr val="000000"/>
                </a:solidFill>
                <a:uFill>
                  <a:solidFill>
                    <a:srgbClr val="FFFFFF"/>
                  </a:solidFill>
                </a:uFill>
                <a:latin typeface="Trebuchet MS"/>
                <a:ea typeface="DejaVu Sans"/>
              </a:rPr>
              <a:t>örneğin </a:t>
            </a:r>
            <a:r>
              <a:rPr lang="tr-TR" sz="2400" spc="-1" dirty="0" err="1" smtClean="0">
                <a:solidFill>
                  <a:srgbClr val="000000"/>
                </a:solidFill>
                <a:uFill>
                  <a:solidFill>
                    <a:srgbClr val="FFFFFF"/>
                  </a:solidFill>
                </a:uFill>
                <a:latin typeface="Trebuchet MS"/>
                <a:ea typeface="DejaVu Sans"/>
              </a:rPr>
              <a:t>men’i</a:t>
            </a:r>
            <a:r>
              <a:rPr lang="tr-TR" sz="2400" spc="-1" dirty="0" smtClean="0">
                <a:solidFill>
                  <a:srgbClr val="000000"/>
                </a:solidFill>
                <a:uFill>
                  <a:solidFill>
                    <a:srgbClr val="FFFFFF"/>
                  </a:solidFill>
                </a:uFill>
                <a:latin typeface="Trebuchet MS"/>
                <a:ea typeface="DejaVu Sans"/>
              </a:rPr>
              <a:t> </a:t>
            </a:r>
            <a:r>
              <a:rPr lang="tr-TR" sz="2400" spc="-1" dirty="0">
                <a:solidFill>
                  <a:srgbClr val="000000"/>
                </a:solidFill>
                <a:uFill>
                  <a:solidFill>
                    <a:srgbClr val="FFFFFF"/>
                  </a:solidFill>
                </a:uFill>
                <a:latin typeface="Trebuchet MS"/>
                <a:ea typeface="DejaVu Sans"/>
              </a:rPr>
              <a:t>müdahale.. gibi)</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08" name="CustomShape 2"/>
          <p:cNvSpPr/>
          <p:nvPr/>
        </p:nvSpPr>
        <p:spPr>
          <a:xfrm>
            <a:off x="2738280" y="50004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109" name="Resim 148"/>
          <p:cNvPicPr/>
          <p:nvPr/>
        </p:nvPicPr>
        <p:blipFill>
          <a:blip r:embed="rId2"/>
          <a:stretch/>
        </p:blipFill>
        <p:spPr>
          <a:xfrm>
            <a:off x="3972000" y="3694680"/>
            <a:ext cx="4450680" cy="285048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2317800" y="79920"/>
            <a:ext cx="6762240" cy="99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200" b="1" spc="-1">
                <a:solidFill>
                  <a:srgbClr val="800000"/>
                </a:solidFill>
                <a:uFill>
                  <a:solidFill>
                    <a:srgbClr val="FFFFFF"/>
                  </a:solidFill>
                </a:uFill>
                <a:latin typeface="Arial"/>
                <a:ea typeface="DejaVu Sans"/>
              </a:rPr>
              <a:t>UYGULAMALAR:</a:t>
            </a:r>
            <a:endParaRPr lang="tr-TR" spc="-1">
              <a:solidFill>
                <a:srgbClr val="000000"/>
              </a:solidFill>
              <a:uFill>
                <a:solidFill>
                  <a:srgbClr val="FFFFFF"/>
                </a:solidFill>
              </a:uFill>
              <a:latin typeface="Arial"/>
            </a:endParaRPr>
          </a:p>
          <a:p>
            <a:pPr algn="ctr">
              <a:lnSpc>
                <a:spcPct val="100000"/>
              </a:lnSpc>
            </a:pPr>
            <a:endParaRPr lang="tr-TR" spc="-1">
              <a:solidFill>
                <a:srgbClr val="000000"/>
              </a:solidFill>
              <a:uFill>
                <a:solidFill>
                  <a:srgbClr val="FFFFFF"/>
                </a:solidFill>
              </a:uFill>
              <a:latin typeface="Arial"/>
            </a:endParaRPr>
          </a:p>
        </p:txBody>
      </p:sp>
      <p:sp>
        <p:nvSpPr>
          <p:cNvPr id="501" name="CustomShape 2"/>
          <p:cNvSpPr/>
          <p:nvPr/>
        </p:nvSpPr>
        <p:spPr>
          <a:xfrm>
            <a:off x="2059845" y="459208"/>
            <a:ext cx="8418240" cy="23279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lang="tr-TR" sz="2400" dirty="0">
                <a:latin typeface="Trebuchet MS" panose="020B0603020202020204" pitchFamily="34" charset="0"/>
              </a:rPr>
              <a:t>2- Alacaklı vekili cezaevi müdürünün </a:t>
            </a:r>
            <a:r>
              <a:rPr lang="tr-TR" sz="2400" dirty="0" err="1">
                <a:latin typeface="Trebuchet MS" panose="020B0603020202020204" pitchFamily="34" charset="0"/>
              </a:rPr>
              <a:t>terfisi</a:t>
            </a:r>
            <a:r>
              <a:rPr lang="tr-TR" sz="2400" dirty="0">
                <a:latin typeface="Trebuchet MS" panose="020B0603020202020204" pitchFamily="34" charset="0"/>
              </a:rPr>
              <a:t> iddiaları nedeniyle Adalet Bakanlığı aleyhine Asıl alacak 230,00.TL faiz 3.500,00.TL  gecikme bedeli olarak da 480,00.TL olan ilamsız icra takibi yapar.</a:t>
            </a:r>
          </a:p>
          <a:p>
            <a:r>
              <a:rPr lang="tr-TR" sz="2400" dirty="0">
                <a:latin typeface="Trebuchet MS" panose="020B0603020202020204" pitchFamily="34" charset="0"/>
              </a:rPr>
              <a:t>Borçlu Adalet Bakanlığı vekili ödeme süresinde borcunu ödemek üzere daireye gelir. </a:t>
            </a:r>
          </a:p>
          <a:p>
            <a:r>
              <a:rPr lang="tr-TR" sz="2400" dirty="0">
                <a:latin typeface="Trebuchet MS" panose="020B0603020202020204" pitchFamily="34" charset="0"/>
              </a:rPr>
              <a:t> Soru 1: Bu konuda ilamsız takip yapılabilir mi? Açıklayınız.</a:t>
            </a:r>
          </a:p>
          <a:p>
            <a:r>
              <a:rPr lang="tr-TR" sz="2400" dirty="0">
                <a:latin typeface="Trebuchet MS" panose="020B0603020202020204" pitchFamily="34" charset="0"/>
              </a:rPr>
              <a:t> </a:t>
            </a:r>
          </a:p>
          <a:p>
            <a:r>
              <a:rPr lang="tr-TR" sz="2400" dirty="0">
                <a:latin typeface="Trebuchet MS" panose="020B0603020202020204" pitchFamily="34" charset="0"/>
              </a:rPr>
              <a:t>Soru 2: Vekalet Ücreti 337,50.TL olarak hesaplanmıştır. Doğru mudur? Neden?</a:t>
            </a:r>
          </a:p>
          <a:p>
            <a:r>
              <a:rPr lang="tr-TR" sz="2400" dirty="0">
                <a:latin typeface="Trebuchet MS" panose="020B0603020202020204" pitchFamily="34" charset="0"/>
              </a:rPr>
              <a:t> </a:t>
            </a:r>
          </a:p>
          <a:p>
            <a:r>
              <a:rPr lang="tr-TR" sz="2400" dirty="0">
                <a:latin typeface="Trebuchet MS" panose="020B0603020202020204" pitchFamily="34" charset="0"/>
              </a:rPr>
              <a:t>Soru 3: Ödeme esnasında Cezaevi Harcı Tahsil edilir mi?</a:t>
            </a:r>
          </a:p>
          <a:p>
            <a:r>
              <a:rPr lang="tr-TR" sz="2400" dirty="0">
                <a:latin typeface="Trebuchet MS" panose="020B0603020202020204" pitchFamily="34" charset="0"/>
              </a:rPr>
              <a:t> </a:t>
            </a:r>
          </a:p>
          <a:p>
            <a:r>
              <a:rPr lang="tr-TR" sz="2400" dirty="0">
                <a:latin typeface="Trebuchet MS" panose="020B0603020202020204" pitchFamily="34" charset="0"/>
              </a:rPr>
              <a:t>Soru 4: İlamsız takip olması nedeniyle harç alınmalı mıdır?</a:t>
            </a:r>
          </a:p>
          <a:p>
            <a:r>
              <a:rPr lang="tr-TR" sz="2400" dirty="0">
                <a:latin typeface="Trebuchet MS" panose="020B0603020202020204" pitchFamily="34" charset="0"/>
              </a:rPr>
              <a:t> </a:t>
            </a:r>
          </a:p>
          <a:p>
            <a:r>
              <a:rPr lang="tr-TR" sz="2400" dirty="0">
                <a:latin typeface="Trebuchet MS" panose="020B0603020202020204" pitchFamily="34" charset="0"/>
              </a:rPr>
              <a:t>Soru 5: Ödeme esnasında Damga Vergisi alınmalı mıdır?</a:t>
            </a:r>
          </a:p>
          <a:p>
            <a:r>
              <a:rPr lang="tr-TR" sz="2400" dirty="0">
                <a:latin typeface="Trebuchet MS" panose="020B0603020202020204" pitchFamily="34" charset="0"/>
              </a:rPr>
              <a:t> </a:t>
            </a:r>
          </a:p>
        </p:txBody>
      </p:sp>
    </p:spTree>
    <p:extLst>
      <p:ext uri="{BB962C8B-B14F-4D97-AF65-F5344CB8AC3E}">
        <p14:creationId xmlns:p14="http://schemas.microsoft.com/office/powerpoint/2010/main" val="3350463762"/>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1"/>
          <p:cNvSpPr/>
          <p:nvPr/>
        </p:nvSpPr>
        <p:spPr>
          <a:xfrm>
            <a:off x="3762148" y="440889"/>
            <a:ext cx="5207040" cy="81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4800" b="1" i="1" u="sng" spc="-1" dirty="0">
                <a:solidFill>
                  <a:srgbClr val="31489F"/>
                </a:solidFill>
                <a:uFill>
                  <a:solidFill>
                    <a:srgbClr val="FFFFFF"/>
                  </a:solidFill>
                </a:uFill>
                <a:latin typeface="Trebuchet MS"/>
                <a:ea typeface="DejaVu Sans"/>
              </a:rPr>
              <a:t>TEŞEKKÜRLER...</a:t>
            </a:r>
            <a:endParaRPr lang="tr-TR" spc="-1" dirty="0">
              <a:solidFill>
                <a:srgbClr val="000000"/>
              </a:solidFill>
              <a:uFill>
                <a:solidFill>
                  <a:srgbClr val="FFFFFF"/>
                </a:solidFill>
              </a:uFill>
              <a:latin typeface="Arial"/>
            </a:endParaRPr>
          </a:p>
        </p:txBody>
      </p:sp>
      <p:sp>
        <p:nvSpPr>
          <p:cNvPr id="503" name="CustomShape 2"/>
          <p:cNvSpPr/>
          <p:nvPr/>
        </p:nvSpPr>
        <p:spPr>
          <a:xfrm>
            <a:off x="2964000" y="1683720"/>
            <a:ext cx="6370560" cy="313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pc="-1" dirty="0">
                <a:solidFill>
                  <a:srgbClr val="000000"/>
                </a:solidFill>
                <a:uFill>
                  <a:solidFill>
                    <a:srgbClr val="FFFFFF"/>
                  </a:solidFill>
                </a:uFill>
                <a:latin typeface="Arial"/>
              </a:rPr>
              <a:t>Mehmet ELDİVAN</a:t>
            </a:r>
            <a:r>
              <a:rPr lang="tr-TR" spc="-1">
                <a:solidFill>
                  <a:srgbClr val="000000"/>
                </a:solidFill>
                <a:uFill>
                  <a:solidFill>
                    <a:srgbClr val="FFFFFF"/>
                  </a:solidFill>
                </a:uFill>
                <a:latin typeface="Arial"/>
              </a:rPr>
              <a:t>	 Trabzon </a:t>
            </a:r>
            <a:r>
              <a:rPr lang="tr-TR" spc="-1" dirty="0">
                <a:solidFill>
                  <a:srgbClr val="000000"/>
                </a:solidFill>
                <a:uFill>
                  <a:solidFill>
                    <a:srgbClr val="FFFFFF"/>
                  </a:solidFill>
                </a:uFill>
                <a:latin typeface="Arial"/>
              </a:rPr>
              <a:t>İcra Müdürü</a:t>
            </a:r>
          </a:p>
          <a:p>
            <a:pPr algn="just">
              <a:lnSpc>
                <a:spcPct val="100000"/>
              </a:lnSpc>
            </a:pPr>
            <a:r>
              <a:rPr lang="tr-TR" spc="-1" dirty="0">
                <a:solidFill>
                  <a:srgbClr val="000000"/>
                </a:solidFill>
                <a:uFill>
                  <a:solidFill>
                    <a:srgbClr val="FFFFFF"/>
                  </a:solidFill>
                </a:uFill>
                <a:latin typeface="Arial"/>
              </a:rPr>
              <a:t>Süleyman KALKAN	 Bursa İcra Müdür Yardımcısı</a:t>
            </a:r>
          </a:p>
          <a:p>
            <a:pPr algn="just">
              <a:lnSpc>
                <a:spcPct val="100000"/>
              </a:lnSpc>
            </a:pPr>
            <a:r>
              <a:rPr lang="tr-TR" spc="-1" dirty="0">
                <a:solidFill>
                  <a:srgbClr val="000000"/>
                </a:solidFill>
                <a:uFill>
                  <a:solidFill>
                    <a:srgbClr val="FFFFFF"/>
                  </a:solidFill>
                </a:uFill>
                <a:latin typeface="Arial"/>
              </a:rPr>
              <a:t>Ayşe SEZGİN		 Eskişehir İcra Müdür Yardımcısı</a:t>
            </a:r>
          </a:p>
          <a:p>
            <a:pPr algn="just">
              <a:lnSpc>
                <a:spcPct val="100000"/>
              </a:lnSpc>
            </a:pPr>
            <a:endParaRPr lang="tr-TR" spc="-1" dirty="0">
              <a:solidFill>
                <a:srgbClr val="000000"/>
              </a:solidFill>
              <a:uFill>
                <a:solidFill>
                  <a:srgbClr val="FFFFFF"/>
                </a:solidFill>
              </a:uFill>
              <a:latin typeface="Arial"/>
            </a:endParaRPr>
          </a:p>
          <a:p>
            <a:pPr algn="just">
              <a:lnSpc>
                <a:spcPct val="100000"/>
              </a:lnSpc>
            </a:pPr>
            <a:r>
              <a:rPr lang="tr-TR" sz="2400" b="1"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1884000" y="1296000"/>
            <a:ext cx="8350200" cy="1865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tr-TR" sz="2400" b="1" u="sng" spc="-1">
                <a:solidFill>
                  <a:srgbClr val="C00000"/>
                </a:solidFill>
                <a:uFill>
                  <a:solidFill>
                    <a:srgbClr val="FFFFFF"/>
                  </a:solidFill>
                </a:uFill>
                <a:latin typeface="Trebuchet MS"/>
                <a:ea typeface="DejaVu Sans"/>
              </a:rPr>
              <a:t>6- Tahliye Harcı:</a:t>
            </a:r>
            <a:r>
              <a:rPr lang="tr-TR" sz="2400" spc="-1">
                <a:solidFill>
                  <a:srgbClr val="C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a:p>
            <a:pPr marL="216000" indent="-208440" algn="just">
              <a:buClr>
                <a:srgbClr val="C00000"/>
              </a:buClr>
              <a:buFont typeface="Wingdings" charset="2"/>
              <a:buChar char=""/>
            </a:pPr>
            <a:r>
              <a:rPr lang="tr-TR" sz="2400" spc="-1">
                <a:solidFill>
                  <a:srgbClr val="000000"/>
                </a:solidFill>
                <a:uFill>
                  <a:solidFill>
                    <a:srgbClr val="FFFFFF"/>
                  </a:solidFill>
                </a:uFill>
                <a:latin typeface="Trebuchet MS"/>
                <a:ea typeface="DejaVu Sans"/>
              </a:rPr>
              <a:t>Gayrimenkulün veya bir geminin tahliye veya teslimine dair olan icra takiplerinde bir yıllık kira bedeli, yoksa bu süreye göre takdir edilecek bir bedel üzerinden hesaplanarak alınan harçtır.</a:t>
            </a:r>
            <a:endParaRPr lang="tr-TR" spc="-1">
              <a:solidFill>
                <a:srgbClr val="000000"/>
              </a:solidFill>
              <a:uFill>
                <a:solidFill>
                  <a:srgbClr val="FFFFFF"/>
                </a:solidFill>
              </a:uFill>
              <a:latin typeface="Arial"/>
            </a:endParaRPr>
          </a:p>
          <a:p>
            <a:pPr marL="216000" indent="-208440" algn="just">
              <a:buClr>
                <a:srgbClr val="C00000"/>
              </a:buClr>
              <a:buFont typeface="Wingdings" charset="2"/>
              <a:buChar char=""/>
            </a:pPr>
            <a:r>
              <a:rPr lang="tr-TR" sz="2400" spc="-1">
                <a:solidFill>
                  <a:srgbClr val="000000"/>
                </a:solidFill>
                <a:uFill>
                  <a:solidFill>
                    <a:srgbClr val="FFFFFF"/>
                  </a:solidFill>
                </a:uFill>
                <a:latin typeface="Trebuchet MS"/>
                <a:ea typeface="DejaVu Sans"/>
              </a:rPr>
              <a:t>İcra marifetiyle yapılması halinde nispi </a:t>
            </a:r>
            <a:r>
              <a:rPr lang="tr-TR" sz="2400" spc="-1">
                <a:solidFill>
                  <a:srgbClr val="FF0000"/>
                </a:solidFill>
                <a:uFill>
                  <a:solidFill>
                    <a:srgbClr val="FFFFFF"/>
                  </a:solidFill>
                </a:uFill>
                <a:latin typeface="Trebuchet MS"/>
                <a:ea typeface="DejaVu Sans"/>
              </a:rPr>
              <a:t>%2,27</a:t>
            </a:r>
            <a:endParaRPr lang="tr-TR" spc="-1">
              <a:solidFill>
                <a:srgbClr val="000000"/>
              </a:solidFill>
              <a:uFill>
                <a:solidFill>
                  <a:srgbClr val="FFFFFF"/>
                </a:solidFill>
              </a:uFill>
              <a:latin typeface="Arial"/>
            </a:endParaRPr>
          </a:p>
          <a:p>
            <a:pPr marL="216000" indent="-208440" algn="just">
              <a:buClr>
                <a:srgbClr val="C00000"/>
              </a:buClr>
              <a:buFont typeface="Wingdings" charset="2"/>
              <a:buChar char=""/>
            </a:pPr>
            <a:r>
              <a:rPr lang="tr-TR" sz="2400" spc="-1">
                <a:solidFill>
                  <a:srgbClr val="000000"/>
                </a:solidFill>
                <a:uFill>
                  <a:solidFill>
                    <a:srgbClr val="FFFFFF"/>
                  </a:solidFill>
                </a:uFill>
                <a:latin typeface="Trebuchet MS"/>
                <a:ea typeface="DejaVu Sans"/>
              </a:rPr>
              <a:t>İcra marifeti olmaksızın yapılması halinde nispi </a:t>
            </a:r>
            <a:r>
              <a:rPr lang="tr-TR" sz="2400" spc="-1">
                <a:solidFill>
                  <a:srgbClr val="FF0000"/>
                </a:solidFill>
                <a:uFill>
                  <a:solidFill>
                    <a:srgbClr val="FFFFFF"/>
                  </a:solidFill>
                </a:uFill>
                <a:latin typeface="Trebuchet MS"/>
                <a:ea typeface="DejaVu Sans"/>
              </a:rPr>
              <a:t>%1,13</a:t>
            </a:r>
            <a:endParaRPr lang="tr-TR" spc="-1">
              <a:solidFill>
                <a:srgbClr val="000000"/>
              </a:solidFill>
              <a:uFill>
                <a:solidFill>
                  <a:srgbClr val="FFFFFF"/>
                </a:solidFill>
              </a:uFill>
              <a:latin typeface="Arial"/>
            </a:endParaRPr>
          </a:p>
        </p:txBody>
      </p:sp>
      <p:sp>
        <p:nvSpPr>
          <p:cNvPr id="111" name="CustomShape 2"/>
          <p:cNvSpPr/>
          <p:nvPr/>
        </p:nvSpPr>
        <p:spPr>
          <a:xfrm>
            <a:off x="3087480" y="15372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112" name="Resim 151"/>
          <p:cNvPicPr/>
          <p:nvPr/>
        </p:nvPicPr>
        <p:blipFill>
          <a:blip r:embed="rId2"/>
          <a:stretch/>
        </p:blipFill>
        <p:spPr>
          <a:xfrm>
            <a:off x="3087479" y="3766680"/>
            <a:ext cx="5467435" cy="2537405"/>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878960" y="735120"/>
            <a:ext cx="8350200" cy="2426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a:lnSpc>
                <a:spcPct val="100000"/>
              </a:lnSpc>
            </a:pPr>
            <a:r>
              <a:rPr lang="tr-TR" sz="2400" b="1" u="sng" spc="-1" dirty="0">
                <a:solidFill>
                  <a:srgbClr val="C00000"/>
                </a:solidFill>
                <a:uFill>
                  <a:solidFill>
                    <a:srgbClr val="FFFFFF"/>
                  </a:solidFill>
                </a:uFill>
                <a:latin typeface="Trebuchet MS"/>
                <a:ea typeface="DejaVu Sans"/>
              </a:rPr>
              <a:t>7- Haciz Teslim ve Satış Harcı:</a:t>
            </a:r>
            <a:r>
              <a:rPr lang="tr-TR" sz="2400" spc="-1" dirty="0">
                <a:solidFill>
                  <a:srgbClr val="C00000"/>
                </a:solidFill>
                <a:uFill>
                  <a:solidFill>
                    <a:srgbClr val="FFFFFF"/>
                  </a:solidFill>
                </a:uFill>
                <a:latin typeface="Trebuchet MS"/>
                <a:ea typeface="DejaVu Sans"/>
              </a:rPr>
              <a:t> </a:t>
            </a:r>
            <a:r>
              <a:rPr lang="tr-TR" sz="2400" spc="-1" dirty="0">
                <a:solidFill>
                  <a:srgbClr val="000000"/>
                </a:solidFill>
                <a:uFill>
                  <a:solidFill>
                    <a:srgbClr val="FFFFFF"/>
                  </a:solidFill>
                </a:uFill>
                <a:latin typeface="Trebuchet MS"/>
                <a:ea typeface="DejaVu Sans"/>
              </a:rPr>
              <a:t>Daire dışı görevlendirme sonucu yapılan </a:t>
            </a:r>
            <a:r>
              <a:rPr lang="tr-TR" sz="2400" spc="-1" dirty="0" err="1">
                <a:solidFill>
                  <a:srgbClr val="000000"/>
                </a:solidFill>
                <a:uFill>
                  <a:solidFill>
                    <a:srgbClr val="FFFFFF"/>
                  </a:solidFill>
                </a:uFill>
                <a:latin typeface="Trebuchet MS"/>
                <a:ea typeface="DejaVu Sans"/>
              </a:rPr>
              <a:t>icrai</a:t>
            </a:r>
            <a:r>
              <a:rPr lang="tr-TR" sz="2400" spc="-1" dirty="0">
                <a:solidFill>
                  <a:srgbClr val="000000"/>
                </a:solidFill>
                <a:uFill>
                  <a:solidFill>
                    <a:srgbClr val="FFFFFF"/>
                  </a:solidFill>
                </a:uFill>
                <a:latin typeface="Trebuchet MS"/>
                <a:ea typeface="DejaVu Sans"/>
              </a:rPr>
              <a:t> işlemlerin karşılığı olarak her bir işlem için alınan maktu harçtır. </a:t>
            </a:r>
            <a:r>
              <a:rPr lang="tr-TR" sz="2400" spc="-1" dirty="0" smtClean="0">
                <a:solidFill>
                  <a:srgbClr val="000000"/>
                </a:solidFill>
                <a:uFill>
                  <a:solidFill>
                    <a:srgbClr val="FFFFFF"/>
                  </a:solidFill>
                </a:uFill>
                <a:latin typeface="Trebuchet MS"/>
                <a:ea typeface="DejaVu Sans"/>
              </a:rPr>
              <a:t>(2023 Yılı 633,60 TL) </a:t>
            </a:r>
            <a:endParaRPr lang="tr-TR" spc="-1" dirty="0">
              <a:solidFill>
                <a:srgbClr val="000000"/>
              </a:solidFill>
              <a:uFill>
                <a:solidFill>
                  <a:srgbClr val="FFFFFF"/>
                </a:solidFill>
              </a:uFill>
              <a:latin typeface="Arial"/>
            </a:endParaRPr>
          </a:p>
        </p:txBody>
      </p:sp>
      <p:sp>
        <p:nvSpPr>
          <p:cNvPr id="114" name="CustomShape 2"/>
          <p:cNvSpPr/>
          <p:nvPr/>
        </p:nvSpPr>
        <p:spPr>
          <a:xfrm>
            <a:off x="3180000" y="9720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115" name="Resim 154"/>
          <p:cNvPicPr/>
          <p:nvPr/>
        </p:nvPicPr>
        <p:blipFill>
          <a:blip r:embed="rId2"/>
          <a:stretch/>
        </p:blipFill>
        <p:spPr>
          <a:xfrm>
            <a:off x="3081360" y="3137760"/>
            <a:ext cx="5707800" cy="28314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1881120" y="1152000"/>
            <a:ext cx="8350200" cy="4963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b="1" u="sng" spc="-1" dirty="0">
                <a:solidFill>
                  <a:srgbClr val="C00000"/>
                </a:solidFill>
                <a:uFill>
                  <a:solidFill>
                    <a:srgbClr val="FFFFFF"/>
                  </a:solidFill>
                </a:uFill>
                <a:latin typeface="Trebuchet MS"/>
                <a:ea typeface="DejaVu Sans"/>
              </a:rPr>
              <a:t>8- Tahsil Harcı:</a:t>
            </a:r>
          </a:p>
          <a:p>
            <a:pPr marL="216000" indent="533520" algn="just">
              <a:buClr>
                <a:srgbClr val="C00000"/>
              </a:buClr>
              <a:buFont typeface="Wingdings" charset="2"/>
              <a:buChar char=""/>
            </a:pPr>
            <a:endParaRPr lang="tr-TR" sz="2400" b="1" u="sng" spc="-1" dirty="0">
              <a:solidFill>
                <a:srgbClr val="C00000"/>
              </a:solidFill>
              <a:uFill>
                <a:solidFill>
                  <a:srgbClr val="FFFFFF"/>
                </a:solidFill>
              </a:uFill>
              <a:latin typeface="Trebuchet MS"/>
              <a:ea typeface="DejaVu Sans"/>
            </a:endParaRPr>
          </a:p>
          <a:p>
            <a:pPr marL="216000" indent="533520" algn="just">
              <a:buClr>
                <a:srgbClr val="C00000"/>
              </a:buClr>
              <a:buFont typeface="Wingdings" charset="2"/>
              <a:buChar char=""/>
            </a:pPr>
            <a:r>
              <a:rPr lang="tr-TR" sz="2400" spc="-1" dirty="0">
                <a:solidFill>
                  <a:srgbClr val="C00000"/>
                </a:solidFill>
                <a:uFill>
                  <a:solidFill>
                    <a:srgbClr val="FFFFFF"/>
                  </a:solidFill>
                </a:uFill>
                <a:latin typeface="Trebuchet MS"/>
                <a:ea typeface="DejaVu Sans"/>
              </a:rPr>
              <a:t> </a:t>
            </a:r>
            <a:r>
              <a:rPr lang="tr-TR" sz="2400" spc="-1" dirty="0">
                <a:solidFill>
                  <a:srgbClr val="000000"/>
                </a:solidFill>
                <a:uFill>
                  <a:solidFill>
                    <a:srgbClr val="FFFFFF"/>
                  </a:solidFill>
                </a:uFill>
                <a:latin typeface="Trebuchet MS"/>
                <a:ea typeface="DejaVu Sans"/>
              </a:rPr>
              <a:t>Harç alacağı icranın yerine getirilmesi ile doğar matrah ise takip talebini aşmamak şartıyla tahsil edilen miktar üzerinden hesaplanır.</a:t>
            </a:r>
          </a:p>
          <a:p>
            <a:pPr marL="216000" algn="just">
              <a:buClr>
                <a:srgbClr val="C00000"/>
              </a:buClr>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 Tahsil harcı ödeme emrinin tebliği ile doğar. Tebliğ yok ise tahsil harcı alınmaz.</a:t>
            </a:r>
          </a:p>
          <a:p>
            <a:pPr marL="216000" algn="just">
              <a:buClr>
                <a:srgbClr val="C00000"/>
              </a:buClr>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 Takip açıldıktan sonra yapılan masraf, vekalet ücreti ve takip sonrası faizden harç alınmaz</a:t>
            </a:r>
          </a:p>
          <a:p>
            <a:pPr marL="216000" algn="just">
              <a:buClr>
                <a:srgbClr val="C00000"/>
              </a:buClr>
            </a:pPr>
            <a:endParaRPr lang="tr-TR" spc="-1" dirty="0">
              <a:solidFill>
                <a:srgbClr val="000000"/>
              </a:solidFill>
              <a:uFill>
                <a:solidFill>
                  <a:srgbClr val="FFFFFF"/>
                </a:solidFill>
              </a:uFill>
              <a:latin typeface="Arial"/>
            </a:endParaRPr>
          </a:p>
        </p:txBody>
      </p:sp>
      <p:sp>
        <p:nvSpPr>
          <p:cNvPr id="117" name="CustomShape 2"/>
          <p:cNvSpPr/>
          <p:nvPr/>
        </p:nvSpPr>
        <p:spPr>
          <a:xfrm>
            <a:off x="2738280" y="50004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1881120" y="1152000"/>
            <a:ext cx="8350200" cy="4963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216000" indent="533520" algn="just">
              <a:buClr>
                <a:srgbClr val="C00000"/>
              </a:buClr>
              <a:buFont typeface="Wingdings" charset="2"/>
              <a:buChar char=""/>
            </a:pPr>
            <a:r>
              <a:rPr lang="tr-TR" sz="2400" b="1" u="sng" spc="-1" dirty="0">
                <a:solidFill>
                  <a:srgbClr val="C00000"/>
                </a:solidFill>
                <a:uFill>
                  <a:solidFill>
                    <a:srgbClr val="FFFFFF"/>
                  </a:solidFill>
                </a:uFill>
                <a:latin typeface="Trebuchet MS"/>
                <a:ea typeface="DejaVu Sans"/>
              </a:rPr>
              <a:t>9-</a:t>
            </a:r>
            <a:r>
              <a:rPr lang="tr-TR" sz="2400" spc="-1" dirty="0">
                <a:solidFill>
                  <a:srgbClr val="C00000"/>
                </a:solidFill>
                <a:uFill>
                  <a:solidFill>
                    <a:srgbClr val="FFFFFF"/>
                  </a:solidFill>
                </a:uFill>
                <a:latin typeface="Trebuchet MS"/>
                <a:ea typeface="DejaVu Sans"/>
              </a:rPr>
              <a:t> </a:t>
            </a:r>
            <a:r>
              <a:rPr lang="tr-TR" sz="2400" b="1" u="sng" dirty="0">
                <a:solidFill>
                  <a:srgbClr val="C00000"/>
                </a:solidFill>
                <a:latin typeface="Trebuchet MS" panose="020B0603020202020204" pitchFamily="34" charset="0"/>
              </a:rPr>
              <a:t>Merkezi Takip Sistemi (MTS) Harcı:</a:t>
            </a:r>
            <a:r>
              <a:rPr lang="tr-TR" sz="2400" dirty="0">
                <a:solidFill>
                  <a:srgbClr val="C00000"/>
                </a:solidFill>
                <a:latin typeface="Trebuchet MS" panose="020B0603020202020204" pitchFamily="34" charset="0"/>
              </a:rPr>
              <a:t> </a:t>
            </a:r>
            <a:r>
              <a:rPr lang="tr-TR" sz="2400" dirty="0">
                <a:latin typeface="Trebuchet MS" panose="020B0603020202020204" pitchFamily="34" charset="0"/>
              </a:rPr>
              <a:t>Abonelik sözleşmelerinde ve bu sözleşmelerin ifası amacıyla tüketiciye sunulup bedeli faturaya yansıtılan mal ve hizmetten kaynaklanan para alacaklarına ilişkin haciz yoluyla ilamsız icra takiplerinin merkezi takip sistemi üzerinden başlatılması durumunda alınması gereken harçtır. Başvurma harcından düşük olamaz. </a:t>
            </a:r>
            <a:endParaRPr lang="tr-TR" spc="-1" dirty="0">
              <a:solidFill>
                <a:srgbClr val="000000"/>
              </a:solidFill>
              <a:uFill>
                <a:solidFill>
                  <a:srgbClr val="FFFFFF"/>
                </a:solidFill>
              </a:uFill>
              <a:latin typeface="Arial"/>
            </a:endParaRPr>
          </a:p>
        </p:txBody>
      </p:sp>
      <p:sp>
        <p:nvSpPr>
          <p:cNvPr id="117" name="CustomShape 2"/>
          <p:cNvSpPr/>
          <p:nvPr/>
        </p:nvSpPr>
        <p:spPr>
          <a:xfrm>
            <a:off x="2738280" y="50004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13670750"/>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952760" y="862560"/>
            <a:ext cx="7850160" cy="739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82520" lvl="3" indent="442800">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182520" lvl="3" indent="442800">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182520" lvl="3" indent="442800">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182520" lvl="3" indent="442800">
              <a:buClr>
                <a:srgbClr val="000000"/>
              </a:buClr>
              <a:buFont typeface="Wingdings" charset="2"/>
              <a:buChar char=""/>
            </a:pPr>
            <a:r>
              <a:rPr lang="tr-TR" sz="2400" spc="-1" dirty="0">
                <a:solidFill>
                  <a:srgbClr val="000000"/>
                </a:solidFill>
                <a:uFill>
                  <a:solidFill>
                    <a:srgbClr val="FFFFFF"/>
                  </a:solidFill>
                </a:uFill>
                <a:latin typeface="Trebuchet MS"/>
                <a:ea typeface="DejaVu Sans"/>
              </a:rPr>
              <a:t>Ödeme emrinin tebliğinden sonra hacizden önce ödenen paralardan ve maaş ödemelerinden </a:t>
            </a:r>
            <a:r>
              <a:rPr lang="tr-TR" sz="2400" spc="-1" dirty="0">
                <a:solidFill>
                  <a:srgbClr val="FF0000"/>
                </a:solidFill>
                <a:uFill>
                  <a:solidFill>
                    <a:srgbClr val="FFFFFF"/>
                  </a:solidFill>
                </a:uFill>
                <a:latin typeface="Trebuchet MS"/>
                <a:ea typeface="DejaVu Sans"/>
              </a:rPr>
              <a:t>% 4,55</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Haciz işleminden sonra satıştan önce ödenen paralardan </a:t>
            </a:r>
            <a:r>
              <a:rPr lang="tr-TR" sz="2400" spc="-1" dirty="0">
                <a:solidFill>
                  <a:srgbClr val="FF0000"/>
                </a:solidFill>
                <a:uFill>
                  <a:solidFill>
                    <a:srgbClr val="FFFFFF"/>
                  </a:solidFill>
                </a:uFill>
                <a:latin typeface="Trebuchet MS"/>
                <a:ea typeface="DejaVu Sans"/>
              </a:rPr>
              <a:t>% 9,10</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Satıştan sonra ödenen paralardan </a:t>
            </a:r>
            <a:r>
              <a:rPr lang="tr-TR" sz="2400" spc="-1" dirty="0">
                <a:solidFill>
                  <a:srgbClr val="FF0000"/>
                </a:solidFill>
                <a:uFill>
                  <a:solidFill>
                    <a:srgbClr val="FFFFFF"/>
                  </a:solidFill>
                </a:uFill>
                <a:latin typeface="Trebuchet MS"/>
                <a:ea typeface="DejaVu Sans"/>
              </a:rPr>
              <a:t>%11,38</a:t>
            </a:r>
          </a:p>
          <a:p>
            <a:pPr marL="182520" lvl="3" algn="just">
              <a:buClr>
                <a:srgbClr val="000000"/>
              </a:buClr>
            </a:pPr>
            <a:endParaRPr lang="tr-TR" sz="2400" spc="-1" dirty="0">
              <a:solidFill>
                <a:srgbClr val="FF0000"/>
              </a:solidFill>
              <a:uFill>
                <a:solidFill>
                  <a:srgbClr val="FFFFFF"/>
                </a:solidFill>
              </a:uFill>
              <a:latin typeface="Trebuchet MS"/>
              <a:ea typeface="DejaVu Sans"/>
            </a:endParaRPr>
          </a:p>
          <a:p>
            <a:pPr marL="182520" lvl="3" indent="442800" algn="just">
              <a:buClr>
                <a:srgbClr val="000000"/>
              </a:buClr>
              <a:buFont typeface="Wingdings" charset="2"/>
              <a:buChar char=""/>
            </a:pPr>
            <a:r>
              <a:rPr lang="tr-TR" sz="2400" dirty="0">
                <a:latin typeface="Trebuchet MS" panose="020B0603020202020204" pitchFamily="34" charset="0"/>
              </a:rPr>
              <a:t>Merkezi Takip sisteminde takibe konu alacak tutarı üzerinden </a:t>
            </a:r>
            <a:r>
              <a:rPr lang="tr-TR" sz="2400" dirty="0">
                <a:solidFill>
                  <a:srgbClr val="FF0000"/>
                </a:solidFill>
                <a:latin typeface="Trebuchet MS" panose="020B0603020202020204" pitchFamily="34" charset="0"/>
              </a:rPr>
              <a:t>% 2</a:t>
            </a:r>
          </a:p>
          <a:p>
            <a:pPr marL="182520" lvl="3" indent="442800" algn="just">
              <a:buClr>
                <a:srgbClr val="000000"/>
              </a:buClr>
              <a:buFont typeface="Wingdings" charset="2"/>
              <a:buChar char=""/>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19" name="CustomShape 2"/>
          <p:cNvSpPr/>
          <p:nvPr/>
        </p:nvSpPr>
        <p:spPr>
          <a:xfrm>
            <a:off x="2801280" y="216000"/>
            <a:ext cx="6635880" cy="12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u="sng" spc="-1">
                <a:solidFill>
                  <a:srgbClr val="C00000"/>
                </a:solidFill>
                <a:uFill>
                  <a:solidFill>
                    <a:srgbClr val="FFFFFF"/>
                  </a:solidFill>
                </a:uFill>
                <a:latin typeface="Trebuchet MS"/>
                <a:ea typeface="DejaVu Sans"/>
              </a:rPr>
              <a:t>Tahsil Harcında Oranlar Nelerdir</a:t>
            </a:r>
            <a:r>
              <a:rPr lang="tr-TR" sz="4000" u="sng" spc="-1">
                <a:solidFill>
                  <a:srgbClr val="C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952760" y="862560"/>
            <a:ext cx="7850160" cy="739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Ödeme emrinin tebliğinden sonra hacizden önce vazgeçme, feragat ve haricen tahsil halinde </a:t>
            </a:r>
            <a:r>
              <a:rPr lang="tr-TR" sz="2400" spc="-1" dirty="0">
                <a:solidFill>
                  <a:srgbClr val="FF0000"/>
                </a:solidFill>
                <a:uFill>
                  <a:solidFill>
                    <a:srgbClr val="FFFFFF"/>
                  </a:solidFill>
                </a:uFill>
                <a:latin typeface="Trebuchet MS"/>
                <a:ea typeface="DejaVu Sans"/>
              </a:rPr>
              <a:t>%2,27</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Kesinleşmiş takiplerde Hacizden sonra satıştan önce vazgeçme, feragat ve haricen tahsil halinde </a:t>
            </a:r>
            <a:r>
              <a:rPr lang="tr-TR" sz="2400" spc="-1" dirty="0">
                <a:solidFill>
                  <a:srgbClr val="FF0000"/>
                </a:solidFill>
                <a:uFill>
                  <a:solidFill>
                    <a:srgbClr val="FFFFFF"/>
                  </a:solidFill>
                </a:uFill>
                <a:latin typeface="Trebuchet MS"/>
                <a:ea typeface="DejaVu Sans"/>
              </a:rPr>
              <a:t>%4,55</a:t>
            </a:r>
          </a:p>
          <a:p>
            <a:pPr marL="182520" lvl="3" algn="just">
              <a:buClr>
                <a:srgbClr val="000000"/>
              </a:buClr>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Satıştan sonra vazgeçme, feragat ve haricen tahsil halinde ise alınması gereken harcın tamamı alınır.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19" name="CustomShape 2"/>
          <p:cNvSpPr/>
          <p:nvPr/>
        </p:nvSpPr>
        <p:spPr>
          <a:xfrm>
            <a:off x="2801280" y="216000"/>
            <a:ext cx="6635880" cy="12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u="sng" spc="-1">
                <a:solidFill>
                  <a:srgbClr val="C00000"/>
                </a:solidFill>
                <a:uFill>
                  <a:solidFill>
                    <a:srgbClr val="FFFFFF"/>
                  </a:solidFill>
                </a:uFill>
                <a:latin typeface="Trebuchet MS"/>
                <a:ea typeface="DejaVu Sans"/>
              </a:rPr>
              <a:t>Tahsil Harcında Oranlar Nelerdir</a:t>
            </a:r>
            <a:r>
              <a:rPr lang="tr-TR" sz="4000" u="sng" spc="-1">
                <a:solidFill>
                  <a:srgbClr val="C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92843549"/>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734959" y="2159999"/>
            <a:ext cx="8401817" cy="363991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b="1" u="sng" spc="-1" dirty="0">
                <a:solidFill>
                  <a:srgbClr val="C00000"/>
                </a:solidFill>
                <a:uFill>
                  <a:solidFill>
                    <a:srgbClr val="FFFFFF"/>
                  </a:solidFill>
                </a:uFill>
                <a:latin typeface="Trebuchet MS"/>
                <a:ea typeface="DejaVu Sans"/>
              </a:rPr>
              <a:t>9- İflas Harcı:</a:t>
            </a:r>
            <a:r>
              <a:rPr lang="tr-TR" sz="2400" spc="-1" dirty="0">
                <a:solidFill>
                  <a:srgbClr val="C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İflas organları tarafından  yerine getirilen ve bir cebri tasfiye usulü olan iflasta maktu defter tutma harcı, iflas başvurma harcı, tahsil harcı şeklinde tahsil edilen harçtır.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smtClean="0">
                <a:solidFill>
                  <a:srgbClr val="000000"/>
                </a:solidFill>
                <a:uFill>
                  <a:solidFill>
                    <a:srgbClr val="FFFFFF"/>
                  </a:solidFill>
                </a:uFill>
                <a:latin typeface="Trebuchet MS"/>
                <a:ea typeface="DejaVu Sans"/>
              </a:rPr>
              <a:t>2023 Yılı için iflas harçları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 Maktu iflas başvurma harcı </a:t>
            </a:r>
            <a:r>
              <a:rPr lang="tr-TR" sz="2400" spc="-1" dirty="0" smtClean="0">
                <a:solidFill>
                  <a:srgbClr val="000000"/>
                </a:solidFill>
                <a:uFill>
                  <a:solidFill>
                    <a:srgbClr val="FFFFFF"/>
                  </a:solidFill>
                </a:uFill>
                <a:latin typeface="Trebuchet MS"/>
                <a:ea typeface="DejaVu Sans"/>
              </a:rPr>
              <a:t>444,60.TL</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 Maktu iflas defter tutma harcı </a:t>
            </a:r>
            <a:r>
              <a:rPr lang="tr-TR" sz="2400" spc="-1" dirty="0" smtClean="0">
                <a:solidFill>
                  <a:srgbClr val="000000"/>
                </a:solidFill>
                <a:uFill>
                  <a:solidFill>
                    <a:srgbClr val="FFFFFF"/>
                  </a:solidFill>
                </a:uFill>
                <a:latin typeface="Trebuchet MS"/>
                <a:ea typeface="DejaVu Sans"/>
              </a:rPr>
              <a:t>414,60.TL</a:t>
            </a:r>
            <a:endParaRPr lang="tr-TR" spc="-1" dirty="0">
              <a:solidFill>
                <a:srgbClr val="000000"/>
              </a:solidFill>
              <a:uFill>
                <a:solidFill>
                  <a:srgbClr val="FFFFFF"/>
                </a:solidFill>
              </a:uFill>
              <a:latin typeface="Arial"/>
            </a:endParaRPr>
          </a:p>
          <a:p>
            <a:pPr marL="216000" algn="just"/>
            <a:endParaRPr lang="tr-TR" spc="-1" dirty="0">
              <a:solidFill>
                <a:srgbClr val="000000"/>
              </a:solidFill>
              <a:uFill>
                <a:solidFill>
                  <a:srgbClr val="FFFFFF"/>
                </a:solidFill>
              </a:uFill>
              <a:latin typeface="Arial"/>
            </a:endParaRPr>
          </a:p>
        </p:txBody>
      </p:sp>
      <p:sp>
        <p:nvSpPr>
          <p:cNvPr id="123" name="CustomShape 2"/>
          <p:cNvSpPr/>
          <p:nvPr/>
        </p:nvSpPr>
        <p:spPr>
          <a:xfrm>
            <a:off x="3087480" y="8172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952760" y="1307160"/>
            <a:ext cx="7850160" cy="739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Tapu satım harcı yapılan ihaleden sonra ortaya çıkar ve matrahı ihale bedelidir. Tapu satım harcı binde 20 olup, </a:t>
            </a:r>
            <a:r>
              <a:rPr lang="tr-TR" sz="2400" spc="-1" dirty="0">
                <a:solidFill>
                  <a:srgbClr val="000000"/>
                </a:solidFill>
                <a:uFill>
                  <a:solidFill>
                    <a:srgbClr val="FFFFFF"/>
                  </a:solidFill>
                </a:uFill>
                <a:latin typeface="Trebuchet MS"/>
              </a:rPr>
              <a:t>31/03/2019 tarihine kadar binde 15’e çekilmiştir. </a:t>
            </a:r>
          </a:p>
          <a:p>
            <a:pPr marL="182520" lvl="3" algn="just">
              <a:buClr>
                <a:srgbClr val="000000"/>
              </a:buClr>
            </a:pPr>
            <a:endParaRPr lang="tr-TR" sz="2400" spc="-1" dirty="0">
              <a:solidFill>
                <a:srgbClr val="000000"/>
              </a:solidFill>
              <a:uFill>
                <a:solidFill>
                  <a:srgbClr val="FFFFFF"/>
                </a:solidFill>
              </a:uFil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Satış memuru bu harcın ihale bedelinden ödenmesinden </a:t>
            </a:r>
            <a:r>
              <a:rPr lang="tr-TR" sz="2400" spc="-1">
                <a:solidFill>
                  <a:srgbClr val="000000"/>
                </a:solidFill>
                <a:uFill>
                  <a:solidFill>
                    <a:srgbClr val="FFFFFF"/>
                  </a:solidFill>
                </a:uFill>
                <a:latin typeface="Trebuchet MS"/>
                <a:ea typeface="DejaVu Sans"/>
              </a:rPr>
              <a:t>sorumludur.</a:t>
            </a:r>
          </a:p>
          <a:p>
            <a:pPr marL="182520" lvl="3" algn="just">
              <a:buClr>
                <a:srgbClr val="000000"/>
              </a:buClr>
            </a:pPr>
            <a:endParaRPr lang="tr-TR" spc="-1" dirty="0">
              <a:solidFill>
                <a:srgbClr val="000000"/>
              </a:solidFill>
              <a:uFill>
                <a:solidFill>
                  <a:srgbClr val="FFFFFF"/>
                </a:solidFill>
              </a:uFill>
              <a:latin typeface="Arial"/>
            </a:endParaRPr>
          </a:p>
          <a:p>
            <a:pPr marL="182520" lvl="3" indent="4428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İhale alıcısı aynı zamanda hissedar ise hissesi düşülerek satın aldığı hisse ölçüsünde tapu satım harcı öder.</a:t>
            </a: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21" name="CustomShape 2"/>
          <p:cNvSpPr/>
          <p:nvPr/>
        </p:nvSpPr>
        <p:spPr>
          <a:xfrm>
            <a:off x="3592588" y="101700"/>
            <a:ext cx="6635880" cy="12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u="sng" spc="-1" dirty="0">
                <a:solidFill>
                  <a:srgbClr val="C00000"/>
                </a:solidFill>
                <a:uFill>
                  <a:solidFill>
                    <a:srgbClr val="FFFFFF"/>
                  </a:solidFill>
                </a:uFill>
                <a:latin typeface="Trebuchet MS"/>
                <a:ea typeface="DejaVu Sans"/>
              </a:rPr>
              <a:t>   TAPU SATIM HARCI</a:t>
            </a:r>
            <a:endParaRPr lang="tr-TR"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963582473"/>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881120" y="1714320"/>
            <a:ext cx="8221680" cy="363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174960" algn="just"/>
            <a:endParaRPr lang="tr-TR" spc="-1">
              <a:solidFill>
                <a:srgbClr val="000000"/>
              </a:solidFill>
              <a:uFill>
                <a:solidFill>
                  <a:srgbClr val="FFFFFF"/>
                </a:solidFill>
              </a:uFill>
              <a:latin typeface="Arial"/>
            </a:endParaRPr>
          </a:p>
          <a:p>
            <a:pPr marL="228600" indent="-174960" algn="just">
              <a:lnSpc>
                <a:spcPct val="150000"/>
              </a:lnSpc>
            </a:pPr>
            <a:r>
              <a:rPr lang="tr-TR" sz="2600" spc="-1">
                <a:solidFill>
                  <a:srgbClr val="404040"/>
                </a:solidFill>
                <a:uFill>
                  <a:solidFill>
                    <a:srgbClr val="FFFFFF"/>
                  </a:solidFill>
                </a:uFill>
                <a:latin typeface="Times New Roman"/>
                <a:ea typeface="DejaVu Sans"/>
              </a:rPr>
              <a:t>	 </a:t>
            </a:r>
            <a:r>
              <a:rPr lang="tr-TR" sz="2600" spc="-1">
                <a:solidFill>
                  <a:srgbClr val="404040"/>
                </a:solidFill>
                <a:uFill>
                  <a:solidFill>
                    <a:srgbClr val="FFFFFF"/>
                  </a:solidFill>
                </a:uFill>
                <a:latin typeface="Trebuchet MS"/>
                <a:ea typeface="DejaVu Sans"/>
              </a:rPr>
              <a:t>Bu eğitim modülünün amacı; katılımcıların açılan veya devam eden icra takipleri aşamasında dosya safahatına göre alınması gereken harç, vergi ve giderlerin kanun ve mevzuata uygun olarak tam ve noksansız bir şekilde tahsili konusunda bilgi beceri ve yetkinliklerini artırmak ile </a:t>
            </a:r>
            <a:r>
              <a:rPr lang="tr-TR" sz="2600" b="1" spc="-1">
                <a:solidFill>
                  <a:srgbClr val="404040"/>
                </a:solidFill>
                <a:uFill>
                  <a:solidFill>
                    <a:srgbClr val="FFFFFF"/>
                  </a:solidFill>
                </a:uFill>
                <a:latin typeface="Trebuchet MS"/>
                <a:ea typeface="DejaVu Sans"/>
              </a:rPr>
              <a:t>uygulama birliğini</a:t>
            </a:r>
            <a:r>
              <a:rPr lang="tr-TR" sz="2600" spc="-1">
                <a:solidFill>
                  <a:srgbClr val="404040"/>
                </a:solidFill>
                <a:uFill>
                  <a:solidFill>
                    <a:srgbClr val="FFFFFF"/>
                  </a:solidFill>
                </a:uFill>
                <a:latin typeface="Trebuchet MS"/>
                <a:ea typeface="DejaVu Sans"/>
              </a:rPr>
              <a:t> sağlamaktır.</a:t>
            </a:r>
            <a:endParaRPr lang="tr-TR" spc="-1">
              <a:solidFill>
                <a:srgbClr val="000000"/>
              </a:solidFill>
              <a:uFill>
                <a:solidFill>
                  <a:srgbClr val="FFFFFF"/>
                </a:solidFill>
              </a:uFill>
              <a:latin typeface="Arial"/>
            </a:endParaRPr>
          </a:p>
          <a:p>
            <a:pPr marL="228600" indent="-174960" algn="just">
              <a:lnSpc>
                <a:spcPct val="150000"/>
              </a:lnSpc>
            </a:pPr>
            <a:endParaRPr lang="tr-TR" spc="-1">
              <a:solidFill>
                <a:srgbClr val="000000"/>
              </a:solidFill>
              <a:uFill>
                <a:solidFill>
                  <a:srgbClr val="FFFFFF"/>
                </a:solidFill>
              </a:uFill>
              <a:latin typeface="Arial"/>
            </a:endParaRPr>
          </a:p>
        </p:txBody>
      </p:sp>
      <p:sp>
        <p:nvSpPr>
          <p:cNvPr id="85" name="CustomShape 2"/>
          <p:cNvSpPr/>
          <p:nvPr/>
        </p:nvSpPr>
        <p:spPr>
          <a:xfrm>
            <a:off x="2738280" y="928800"/>
            <a:ext cx="70642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a:solidFill>
                  <a:srgbClr val="C00000"/>
                </a:solidFill>
                <a:uFill>
                  <a:solidFill>
                    <a:srgbClr val="FFFFFF"/>
                  </a:solidFill>
                </a:uFill>
                <a:latin typeface="Trebuchet MS"/>
                <a:ea typeface="DejaVu Sans"/>
              </a:rPr>
              <a:t>EĞİTİMİN AMACI</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2024040" y="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25" name="CustomShape 2"/>
          <p:cNvSpPr/>
          <p:nvPr/>
        </p:nvSpPr>
        <p:spPr>
          <a:xfrm>
            <a:off x="2024040" y="1928880"/>
            <a:ext cx="8350200" cy="465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lvl="3" indent="-2084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İflasta harçların sorumlusu borçlu olup ayrıca hüküm ve takibe gerek kalmaksızın dosya borcu ile birlikte tahsil edilir.(İİK Md 15)</a:t>
            </a:r>
          </a:p>
          <a:p>
            <a:pPr marL="864000" lvl="3" indent="-20844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2084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Taraflardan herhangi birinin harç muafiyeti olmadığı sürece takip açılışında açılış harçları peşin alınır.</a:t>
            </a:r>
          </a:p>
          <a:p>
            <a:pPr marL="655560" lvl="3" algn="just">
              <a:buClr>
                <a:srgbClr val="000000"/>
              </a:buClr>
            </a:pPr>
            <a:endParaRPr lang="tr-TR" spc="-1" dirty="0">
              <a:solidFill>
                <a:srgbClr val="000000"/>
              </a:solidFill>
              <a:uFill>
                <a:solidFill>
                  <a:srgbClr val="FFFFFF"/>
                </a:solidFill>
              </a:uFill>
              <a:latin typeface="Arial"/>
            </a:endParaRPr>
          </a:p>
          <a:p>
            <a:pPr marL="864000" lvl="3" indent="-2084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Değeri belli olmayan ilamlara ilişkin icra takiplerinde maktu yerine getirme harcı ayrıca alınır.</a:t>
            </a:r>
          </a:p>
          <a:p>
            <a:pPr marL="864000" lvl="3" indent="-20844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208440" algn="just">
              <a:buClr>
                <a:srgbClr val="000000"/>
              </a:buClr>
              <a:buFont typeface="Wingdings" charset="2"/>
              <a:buChar char=""/>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1524000" y="1447366"/>
            <a:ext cx="8350200" cy="50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lvl="3" indent="441360" algn="just">
              <a:buClr>
                <a:srgbClr val="000000"/>
              </a:buClr>
              <a:buFont typeface="Wingdings" charset="2"/>
              <a:buChar char=""/>
            </a:pPr>
            <a:endParaRPr lang="tr-TR" sz="2200" spc="-1" dirty="0">
              <a:solidFill>
                <a:srgbClr val="000000"/>
              </a:solidFill>
              <a:uFill>
                <a:solidFill>
                  <a:srgbClr val="FFFFFF"/>
                </a:solidFill>
              </a:uFill>
              <a:latin typeface="Trebuchet MS"/>
              <a:ea typeface="DejaVu Sans"/>
            </a:endParaRPr>
          </a:p>
          <a:p>
            <a:pPr marL="864000" lvl="3" indent="441360" algn="just">
              <a:buClr>
                <a:srgbClr val="000000"/>
              </a:buClr>
              <a:buFont typeface="Wingdings" charset="2"/>
              <a:buChar char=""/>
            </a:pPr>
            <a:r>
              <a:rPr lang="tr-TR" sz="2200" spc="-1" dirty="0">
                <a:solidFill>
                  <a:srgbClr val="000000"/>
                </a:solidFill>
                <a:uFill>
                  <a:solidFill>
                    <a:srgbClr val="FFFFFF"/>
                  </a:solidFill>
                </a:uFill>
                <a:latin typeface="Trebuchet MS"/>
                <a:ea typeface="DejaVu Sans"/>
              </a:rPr>
              <a:t>Yazılı sözleşme olsun veya olmasın taşınmazların ve gemilerin tahliyesine ilişkin İcra takiplerinde alınması gereken tahsil harcı bir yıllık kira bedelidir. Herhangi bir bedel yoksa bu süreye tekabül edilecek bir bedel üzerinden hesaplanır.( H.K. Md.18)</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441360" algn="just">
              <a:buClr>
                <a:srgbClr val="000000"/>
              </a:buClr>
              <a:buFont typeface="Wingdings" charset="2"/>
              <a:buChar char=""/>
            </a:pPr>
            <a:r>
              <a:rPr lang="tr-TR" sz="2200" spc="-1" dirty="0">
                <a:solidFill>
                  <a:srgbClr val="000000"/>
                </a:solidFill>
                <a:uFill>
                  <a:solidFill>
                    <a:srgbClr val="FFFFFF"/>
                  </a:solidFill>
                </a:uFill>
                <a:latin typeface="Trebuchet MS"/>
                <a:ea typeface="DejaVu Sans"/>
              </a:rPr>
              <a:t>Konut finansmanından kaynaklı alacaklar ile TOKİ başkanlığına rehin ile temin edilmiş alacakların takibinde harç oranları ¼ oranında uygulanır.(2499 Sayılı Sermaye Piyasası Kanunu 38/A ile H.K 1sayılı tarife)</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27" name="CustomShape 2"/>
          <p:cNvSpPr/>
          <p:nvPr/>
        </p:nvSpPr>
        <p:spPr>
          <a:xfrm>
            <a:off x="2054847" y="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1881120" y="1643040"/>
            <a:ext cx="8350200" cy="465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3" indent="533520" algn="just">
              <a:buClr>
                <a:srgbClr val="000000"/>
              </a:buClr>
              <a:buFont typeface="Wingdings" charset="2"/>
              <a:buChar char=""/>
            </a:pPr>
            <a:r>
              <a:rPr lang="tr-TR" sz="2400" spc="-1" dirty="0">
                <a:solidFill>
                  <a:srgbClr val="000000"/>
                </a:solidFill>
                <a:uFill>
                  <a:solidFill>
                    <a:srgbClr val="FFFFFF"/>
                  </a:solidFill>
                </a:uFill>
                <a:latin typeface="Trebuchet MS"/>
              </a:rPr>
              <a:t>Tahsil harcı ödeme emrinin tebliği işlemi ile birlikte doğar. Ödeme emri tebliğ edilmeden borç ödenmesi halinde harç hesaba katılmaz. </a:t>
            </a:r>
            <a:r>
              <a:rPr lang="tr-TR" spc="-1" dirty="0">
                <a:solidFill>
                  <a:srgbClr val="000000"/>
                </a:solidFill>
                <a:uFill>
                  <a:solidFill>
                    <a:srgbClr val="FFFFFF"/>
                  </a:solidFill>
                </a:uFill>
                <a:latin typeface="Trebuchet MS"/>
              </a:rPr>
              <a:t>(12. Hukuk Dairesi 2015/32585 E. , 2016/8753 K.)</a:t>
            </a:r>
            <a:endParaRPr lang="tr-TR" spc="-1" dirty="0">
              <a:solidFill>
                <a:srgbClr val="000000"/>
              </a:solidFill>
              <a:uFill>
                <a:solidFill>
                  <a:srgbClr val="FFFFFF"/>
                </a:solidFill>
              </a:uFill>
            </a:endParaRPr>
          </a:p>
          <a:p>
            <a:pPr marL="92160" lvl="3" algn="just">
              <a:buClr>
                <a:srgbClr val="000000"/>
              </a:buClr>
            </a:pPr>
            <a:endParaRPr lang="tr-TR" sz="2400" spc="-1" dirty="0">
              <a:solidFill>
                <a:srgbClr val="000000"/>
              </a:solidFill>
              <a:uFill>
                <a:solidFill>
                  <a:srgbClr val="FFFFFF"/>
                </a:solidFill>
              </a:uFill>
              <a:latin typeface="Trebuchet MS"/>
              <a:ea typeface="DejaVu Sans"/>
            </a:endParaRPr>
          </a:p>
          <a:p>
            <a:pPr marL="9216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İhtiyati haciz aşamasında yapılan ödemelerde feragat, vazgeçme ve haricen tahsil durumunda haç alınmaz.</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9216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Borçlunun menkul veya gayrimenkulleri üzerinde haciz bulunsa dahi maaştan gelen paradan %4,55 oranında harç alınır.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29" name="CustomShape 2"/>
          <p:cNvSpPr/>
          <p:nvPr/>
        </p:nvSpPr>
        <p:spPr>
          <a:xfrm>
            <a:off x="2037264" y="118357"/>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2484840" y="43488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131" name="CustomShape 2"/>
          <p:cNvSpPr/>
          <p:nvPr/>
        </p:nvSpPr>
        <p:spPr>
          <a:xfrm>
            <a:off x="1879320" y="1296000"/>
            <a:ext cx="8350200" cy="50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3" indent="34920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algn="just">
              <a:buClr>
                <a:srgbClr val="000000"/>
              </a:buClr>
            </a:pPr>
            <a:endParaRPr lang="tr-TR" sz="2400" spc="-1" dirty="0">
              <a:solidFill>
                <a:srgbClr val="000000"/>
              </a:solidFill>
              <a:uFill>
                <a:solidFill>
                  <a:srgbClr val="FFFFFF"/>
                </a:solidFill>
              </a:uFill>
              <a:latin typeface="Trebuchet MS"/>
              <a:ea typeface="DejaVu Sans"/>
            </a:endParaRPr>
          </a:p>
          <a:p>
            <a:pPr marL="92160" lvl="3" indent="349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Ödeme emrinin tebliğinden sonra her türlü feragat, vazgeçme ve haricen tahsil beyanlarında alınması gereken harcın yarı oranında harç alınır. (H.K. MD 23)</a:t>
            </a:r>
          </a:p>
          <a:p>
            <a:pPr marL="92160" lvl="3" indent="34920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349200" algn="just">
              <a:buClr>
                <a:srgbClr val="000000"/>
              </a:buClr>
              <a:buFont typeface="Wingdings" charset="2"/>
              <a:buChar char=""/>
            </a:pPr>
            <a:r>
              <a:rPr lang="tr-TR" sz="2400" spc="-1" dirty="0">
                <a:solidFill>
                  <a:srgbClr val="000000"/>
                </a:solidFill>
                <a:uFill>
                  <a:solidFill>
                    <a:srgbClr val="FFFFFF"/>
                  </a:solidFill>
                </a:uFill>
                <a:latin typeface="Trebuchet MS" panose="020B0603020202020204" pitchFamily="34" charset="0"/>
              </a:rPr>
              <a:t>Muhabere yolu ile gönderilecek olan takiplerde alınması gereken harçlar muhabere evrakını teslim alan icra müdürlüğünce tahsil edilir.</a:t>
            </a:r>
          </a:p>
          <a:p>
            <a:pPr marL="92160" lvl="3" indent="349200" algn="just">
              <a:buClr>
                <a:srgbClr val="000000"/>
              </a:buClr>
              <a:buFont typeface="Wingdings" charset="2"/>
              <a:buChar char=""/>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32" name="CustomShape 3"/>
          <p:cNvSpPr/>
          <p:nvPr/>
        </p:nvSpPr>
        <p:spPr>
          <a:xfrm>
            <a:off x="1879320" y="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2484840" y="43488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131" name="CustomShape 2"/>
          <p:cNvSpPr/>
          <p:nvPr/>
        </p:nvSpPr>
        <p:spPr>
          <a:xfrm>
            <a:off x="1879320" y="1296000"/>
            <a:ext cx="8350200" cy="50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marL="92160" lvl="3" indent="34920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349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Yabancı para alacaklarında alacağın tamamen tahsil edildiği tarihteki merkez bankası döviz satış kuruna göre belirlenecek miktar üzerinden harç alınır.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92160" lvl="3" algn="just">
              <a:buClr>
                <a:srgbClr val="000000"/>
              </a:buClr>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32" name="CustomShape 3"/>
          <p:cNvSpPr/>
          <p:nvPr/>
        </p:nvSpPr>
        <p:spPr>
          <a:xfrm>
            <a:off x="2021340" y="62889"/>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51630375"/>
      </p:ext>
    </p:extLst>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308000" y="1440000"/>
            <a:ext cx="9137520" cy="428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lvl="3" indent="44136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Borcun tahsil edilerek dosyaya paranın alınmasından sonra takipten ya da alacaktan feragat edilmesi halinde harç tam olarak alınır.(H.K. Md.23 )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Takipten vazgeçilmesi halinde alınması gereken harcın mükellefi alacaklı olup, haricen tahsil beyanının verilmesi halinde mükellefi borçludur.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Dosyanın yenilenmesi aşamasında farklı usuller bulunmaktadır.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34" name="CustomShape 2"/>
          <p:cNvSpPr/>
          <p:nvPr/>
        </p:nvSpPr>
        <p:spPr>
          <a:xfrm>
            <a:off x="1975717" y="10620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236303" y="1260305"/>
            <a:ext cx="8926200" cy="465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lvl="3" indent="53352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algn="just">
              <a:lnSpc>
                <a:spcPct val="100000"/>
              </a:lnSpc>
            </a:pPr>
            <a:endParaRPr lang="tr-TR" spc="-1" dirty="0">
              <a:solidFill>
                <a:srgbClr val="000000"/>
              </a:solidFill>
              <a:uFill>
                <a:solidFill>
                  <a:srgbClr val="FFFFFF"/>
                </a:solidFill>
              </a:uFill>
              <a:latin typeface="Arial"/>
            </a:endParaRPr>
          </a:p>
          <a:p>
            <a:pPr marL="864000" lvl="3" indent="53352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53352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Alacağı genişleten işlemler olması halinde genişleyen kısım yönünden takibe başvuru harcı alınarak devam edilir.( örneğin itirazın iptali kararında alacağın artması veya nafakanın artırılması kararının ibrazı.. gibi)</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36" name="CustomShape 2"/>
          <p:cNvSpPr/>
          <p:nvPr/>
        </p:nvSpPr>
        <p:spPr>
          <a:xfrm>
            <a:off x="1974762" y="108512"/>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159320" y="1368000"/>
            <a:ext cx="9142200" cy="548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lvl="3" indent="80820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80820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Takibin iptali veya ödeme emri tebliğ edilmeden borcun ödenmesi hallerinde, talep edilmesi durumunda peşin harcın iadesine karar verilir.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İtirazın iptali davası aşamasında talep halinde peşin harç mahsubu derkenar şeklinde yapılır. (H.K 29 Md.)</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Takip dosyasında talep edilen her türlü haciz kaldırma işlemleri harca tabi olup yarı oranında harç tahsil edilir. </a:t>
            </a:r>
            <a:endParaRPr lang="tr-TR" spc="-1" dirty="0">
              <a:solidFill>
                <a:srgbClr val="000000"/>
              </a:solidFill>
              <a:uFill>
                <a:solidFill>
                  <a:srgbClr val="FFFFFF"/>
                </a:solidFill>
              </a:uFill>
              <a:latin typeface="Arial"/>
            </a:endParaRPr>
          </a:p>
        </p:txBody>
      </p:sp>
      <p:sp>
        <p:nvSpPr>
          <p:cNvPr id="138" name="CustomShape 2"/>
          <p:cNvSpPr/>
          <p:nvPr/>
        </p:nvSpPr>
        <p:spPr>
          <a:xfrm>
            <a:off x="1900920" y="134889"/>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177639" y="1550492"/>
            <a:ext cx="8851320" cy="41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864000" algn="just"/>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İpotekli ve rehinli takiplerde hacizden bahsedilemeyeceğinden dolayı haricen tahsil feragat/vazgeçme beyanlarında harç %2,27 oranında alınacaktır.</a:t>
            </a:r>
          </a:p>
          <a:p>
            <a:pPr marL="864000" lvl="3" indent="36504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864000" lvl="3" indent="365040" algn="just">
              <a:buClr>
                <a:srgbClr val="000000"/>
              </a:buClr>
              <a:buFont typeface="Wingdings" charset="2"/>
              <a:buChar char=""/>
            </a:pPr>
            <a:r>
              <a:rPr lang="tr-TR" sz="2400" spc="-1" dirty="0">
                <a:solidFill>
                  <a:srgbClr val="000000"/>
                </a:solidFill>
                <a:uFill>
                  <a:solidFill>
                    <a:srgbClr val="FFFFFF"/>
                  </a:solidFill>
                </a:uFill>
                <a:latin typeface="Trebuchet MS"/>
              </a:rPr>
              <a:t>Takip talebi olmayan ipotekli bir taşınmazın başka bir alacaklı tarafından haczettirilip satılması halinde ipotek alacaklısına para ödenirken %2,27 oranında tahsil harcı alınır.</a:t>
            </a:r>
            <a:endParaRPr lang="tr-TR" sz="2400" spc="-1" dirty="0">
              <a:solidFill>
                <a:srgbClr val="000000"/>
              </a:solidFill>
              <a:uFill>
                <a:solidFill>
                  <a:srgbClr val="FFFFFF"/>
                </a:solidFill>
              </a:uFill>
            </a:endParaRPr>
          </a:p>
          <a:p>
            <a:pPr marL="864000" lvl="3" indent="365040" algn="just">
              <a:buClr>
                <a:srgbClr val="000000"/>
              </a:buClr>
              <a:buFont typeface="Wingdings" charset="2"/>
              <a:buChar char=""/>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140" name="CustomShape 2"/>
          <p:cNvSpPr/>
          <p:nvPr/>
        </p:nvSpPr>
        <p:spPr>
          <a:xfrm>
            <a:off x="2046055" y="137257"/>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881120" y="1643040"/>
            <a:ext cx="8350200" cy="502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3" indent="62388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Birden fazla taşınmaza konu ipotek takiplerinde taşınmazlardan birinin üzerindeki 150/C Şerhinin kaldırılmasının talep edilmesi halinde taşınmaz bedeli üzerinden değil takip çıkışı üzerinden harç alınması gerekir.</a:t>
            </a:r>
          </a:p>
          <a:p>
            <a:pPr marL="92160" lvl="3" indent="62388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62388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62388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62388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indent="623880" algn="just">
              <a:buClr>
                <a:srgbClr val="000000"/>
              </a:buClr>
              <a:buFont typeface="Wingdings" charset="2"/>
              <a:buChar char=""/>
            </a:pPr>
            <a:endParaRPr lang="tr-TR" sz="2400" spc="-1" dirty="0">
              <a:solidFill>
                <a:srgbClr val="000000"/>
              </a:solidFill>
              <a:uFill>
                <a:solidFill>
                  <a:srgbClr val="FFFFFF"/>
                </a:solidFill>
              </a:uFill>
              <a:latin typeface="Trebuchet MS"/>
              <a:ea typeface="DejaVu Sans"/>
            </a:endParaRPr>
          </a:p>
          <a:p>
            <a:pPr marL="92160" lvl="3" algn="just">
              <a:buClr>
                <a:srgbClr val="000000"/>
              </a:buClr>
            </a:pPr>
            <a:endParaRPr lang="tr-TR" sz="2400" spc="-1" dirty="0">
              <a:solidFill>
                <a:srgbClr val="000000"/>
              </a:solidFill>
              <a:uFill>
                <a:solidFill>
                  <a:srgbClr val="FFFFFF"/>
                </a:solidFill>
              </a:uFill>
              <a:latin typeface="Trebuchet MS"/>
              <a:ea typeface="DejaVu Sans"/>
            </a:endParaRPr>
          </a:p>
          <a:p>
            <a:pPr marL="92160" lvl="3" algn="just">
              <a:buClr>
                <a:srgbClr val="000000"/>
              </a:buClr>
            </a:pPr>
            <a:r>
              <a:rPr lang="tr-TR" sz="2400" spc="-1" dirty="0">
                <a:solidFill>
                  <a:srgbClr val="000000"/>
                </a:solidFill>
                <a:uFill>
                  <a:solidFill>
                    <a:srgbClr val="FFFFFF"/>
                  </a:solidFill>
                </a:uFill>
                <a:latin typeface="Trebuchet MS"/>
                <a:ea typeface="DejaVu Sans"/>
              </a:rPr>
              <a:t>(</a:t>
            </a:r>
            <a:r>
              <a:rPr lang="tr-TR" spc="-1" dirty="0">
                <a:solidFill>
                  <a:srgbClr val="000000"/>
                </a:solidFill>
                <a:uFill>
                  <a:solidFill>
                    <a:srgbClr val="FFFFFF"/>
                  </a:solidFill>
                </a:uFill>
                <a:latin typeface="Trebuchet MS"/>
                <a:ea typeface="DejaVu Sans"/>
              </a:rPr>
              <a:t>Y.</a:t>
            </a:r>
            <a:r>
              <a:rPr lang="tr-TR" i="1" spc="-1" dirty="0">
                <a:solidFill>
                  <a:srgbClr val="000000"/>
                </a:solidFill>
                <a:uFill>
                  <a:solidFill>
                    <a:srgbClr val="FFFFFF"/>
                  </a:solidFill>
                </a:uFill>
                <a:latin typeface="Trebuchet MS"/>
              </a:rPr>
              <a:t>12. HD. 06.03.2017 T. E: 2016/21696, K: 3243)</a:t>
            </a:r>
            <a:endParaRPr lang="tr-TR" spc="-1" dirty="0">
              <a:solidFill>
                <a:srgbClr val="000000"/>
              </a:solidFill>
              <a:uFill>
                <a:solidFill>
                  <a:srgbClr val="FFFFFF"/>
                </a:solidFill>
              </a:uFill>
              <a:latin typeface="Arial"/>
            </a:endParaRPr>
          </a:p>
          <a:p>
            <a:pPr marL="92160" algn="just"/>
            <a:endParaRPr lang="tr-TR" spc="-1" dirty="0">
              <a:solidFill>
                <a:srgbClr val="000000"/>
              </a:solidFill>
              <a:uFill>
                <a:solidFill>
                  <a:srgbClr val="FFFFFF"/>
                </a:solidFill>
              </a:uFill>
              <a:latin typeface="Arial"/>
            </a:endParaRPr>
          </a:p>
          <a:p>
            <a:pPr marL="92160"/>
            <a:endParaRPr lang="tr-TR" spc="-1" dirty="0">
              <a:solidFill>
                <a:srgbClr val="000000"/>
              </a:solidFill>
              <a:uFill>
                <a:solidFill>
                  <a:srgbClr val="FFFFFF"/>
                </a:solidFill>
              </a:uFill>
              <a:latin typeface="Arial"/>
            </a:endParaRPr>
          </a:p>
        </p:txBody>
      </p:sp>
      <p:sp>
        <p:nvSpPr>
          <p:cNvPr id="142" name="CustomShape 2"/>
          <p:cNvSpPr/>
          <p:nvPr/>
        </p:nvSpPr>
        <p:spPr>
          <a:xfrm>
            <a:off x="1881120" y="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586720" y="136080"/>
            <a:ext cx="6850080" cy="172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rebuchet MS"/>
                <a:ea typeface="DejaVu Sans"/>
              </a:rPr>
              <a:t>İCRA MÜDÜRLÜKLERİNDE HARÇ DENİLİNCE AKLINIZA NE GELMEKTEDİR?</a:t>
            </a:r>
          </a:p>
          <a:p>
            <a:pPr algn="ctr">
              <a:lnSpc>
                <a:spcPct val="100000"/>
              </a:lnSpc>
            </a:pPr>
            <a:endParaRPr lang="tr-TR" sz="3600" b="1" spc="-1" dirty="0">
              <a:solidFill>
                <a:srgbClr val="C00000"/>
              </a:solidFill>
              <a:uFill>
                <a:solidFill>
                  <a:srgbClr val="FFFFFF"/>
                </a:solidFill>
              </a:uFill>
              <a:latin typeface="Trebuchet MS"/>
              <a:ea typeface="DejaVu Sans"/>
            </a:endParaRPr>
          </a:p>
          <a:p>
            <a:pPr algn="ctr">
              <a:lnSpc>
                <a:spcPct val="100000"/>
              </a:lnSpc>
            </a:pPr>
            <a:endParaRPr lang="tr-TR" sz="3600" b="1" spc="-1" dirty="0">
              <a:solidFill>
                <a:srgbClr val="C00000"/>
              </a:solidFill>
              <a:uFill>
                <a:solidFill>
                  <a:srgbClr val="FFFFFF"/>
                </a:solidFill>
              </a:uFill>
              <a:latin typeface="Trebuchet MS"/>
              <a:ea typeface="DejaVu Sans"/>
            </a:endParaRPr>
          </a:p>
          <a:p>
            <a:pPr algn="ctr">
              <a:lnSpc>
                <a:spcPct val="100000"/>
              </a:lnSpc>
            </a:pPr>
            <a:endParaRPr lang="tr-TR" sz="3600" b="1" spc="-1" dirty="0">
              <a:solidFill>
                <a:srgbClr val="C00000"/>
              </a:solidFill>
              <a:uFill>
                <a:solidFill>
                  <a:srgbClr val="FFFFFF"/>
                </a:solidFill>
              </a:uFill>
              <a:latin typeface="Trebuchet MS"/>
              <a:ea typeface="DejaVu Sans"/>
            </a:endParaRPr>
          </a:p>
          <a:p>
            <a:pPr algn="ctr">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p:txBody>
      </p:sp>
      <p:pic>
        <p:nvPicPr>
          <p:cNvPr id="87" name="Picture 2"/>
          <p:cNvPicPr/>
          <p:nvPr/>
        </p:nvPicPr>
        <p:blipFill>
          <a:blip r:embed="rId2"/>
          <a:stretch/>
        </p:blipFill>
        <p:spPr>
          <a:xfrm>
            <a:off x="4086840" y="2216492"/>
            <a:ext cx="3849840" cy="2135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1881120" y="1643040"/>
            <a:ext cx="8350200" cy="447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3" indent="623880" algn="just">
              <a:buClr>
                <a:srgbClr val="000000"/>
              </a:buClr>
              <a:buFont typeface="Wingdings" charset="2"/>
              <a:buChar char=""/>
            </a:pPr>
            <a:r>
              <a:rPr lang="tr-TR" sz="2800" spc="-1">
                <a:solidFill>
                  <a:srgbClr val="000000"/>
                </a:solidFill>
                <a:uFill>
                  <a:solidFill>
                    <a:srgbClr val="FFFFFF"/>
                  </a:solidFill>
                </a:uFill>
                <a:latin typeface="Trebuchet MS"/>
                <a:ea typeface="DejaVu Sans"/>
              </a:rPr>
              <a:t>İcra Dairelerince tahsil edilen tahsil harcı aynı gün ilgili Vergi Dairesine yatırılır.(H.K 133 Md)</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92160" lvl="3" indent="623880" algn="just">
              <a:buClr>
                <a:srgbClr val="000000"/>
              </a:buClr>
              <a:buFont typeface="Wingdings" charset="2"/>
              <a:buChar char=""/>
            </a:pPr>
            <a:r>
              <a:rPr lang="tr-TR" sz="2800" spc="-1">
                <a:solidFill>
                  <a:srgbClr val="000000"/>
                </a:solidFill>
                <a:uFill>
                  <a:solidFill>
                    <a:srgbClr val="FFFFFF"/>
                  </a:solidFill>
                </a:uFill>
                <a:latin typeface="Trebuchet MS"/>
                <a:ea typeface="DejaVu Sans"/>
              </a:rPr>
              <a:t>İcra işlemlerinden alınacak harçlar ödenmedikçe müteakip işlemlere devam olunmaz.( H.K. 30 md)</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92160" lvl="3" indent="623880" algn="just">
              <a:buClr>
                <a:srgbClr val="000000"/>
              </a:buClr>
              <a:buFont typeface="Wingdings" charset="2"/>
              <a:buChar char=""/>
            </a:pPr>
            <a:r>
              <a:rPr lang="tr-TR" sz="2800" spc="-1">
                <a:solidFill>
                  <a:srgbClr val="000000"/>
                </a:solidFill>
                <a:uFill>
                  <a:solidFill>
                    <a:srgbClr val="FFFFFF"/>
                  </a:solidFill>
                </a:uFill>
                <a:latin typeface="Trebuchet MS"/>
                <a:ea typeface="DejaVu Sans"/>
              </a:rPr>
              <a:t> Süresinde ödenmeyen harçlar icra müdürlüğü tarafından 15 gün içerisinde ilgili Vergi Dairesine ihbar edilir, harç tahsili vergi dairesince yapılır.( H.K 37 Md) </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144" name="CustomShape 2"/>
          <p:cNvSpPr/>
          <p:nvPr/>
        </p:nvSpPr>
        <p:spPr>
          <a:xfrm>
            <a:off x="1881120" y="0"/>
            <a:ext cx="6935400" cy="13338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tr-TR" sz="3200" b="1" spc="-1" dirty="0">
                <a:solidFill>
                  <a:srgbClr val="800000"/>
                </a:solidFill>
                <a:uFill>
                  <a:solidFill>
                    <a:srgbClr val="FFFFFF"/>
                  </a:solidFill>
                </a:uFill>
                <a:latin typeface="Trebuchet MS"/>
                <a:ea typeface="DejaVu Sans"/>
              </a:rPr>
              <a:t>İCRA HARÇLARINDA BİLİNMESİ GEREKENLER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5"/>
          <p:cNvPicPr/>
          <p:nvPr/>
        </p:nvPicPr>
        <p:blipFill>
          <a:blip r:embed="rId2"/>
          <a:stretch/>
        </p:blipFill>
        <p:spPr>
          <a:xfrm>
            <a:off x="2095320" y="2571840"/>
            <a:ext cx="3250080" cy="2094480"/>
          </a:xfrm>
          <a:prstGeom prst="rect">
            <a:avLst/>
          </a:prstGeom>
          <a:ln>
            <a:noFill/>
          </a:ln>
        </p:spPr>
      </p:pic>
      <p:sp>
        <p:nvSpPr>
          <p:cNvPr id="146" name="CustomShape 1"/>
          <p:cNvSpPr/>
          <p:nvPr/>
        </p:nvSpPr>
        <p:spPr>
          <a:xfrm>
            <a:off x="2130600" y="642960"/>
            <a:ext cx="7950600" cy="1180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tr-TR" sz="3600" b="1" spc="-1">
                <a:solidFill>
                  <a:srgbClr val="C00000"/>
                </a:solidFill>
                <a:uFill>
                  <a:solidFill>
                    <a:srgbClr val="FFFFFF"/>
                  </a:solidFill>
                </a:uFill>
                <a:latin typeface="Times New Roman"/>
                <a:ea typeface="Times New Roman"/>
              </a:rPr>
              <a:t>HARÇ MUAFİYET VE İSTİSNALARI</a:t>
            </a:r>
            <a:endParaRPr lang="tr-TR" spc="-1">
              <a:solidFill>
                <a:srgbClr val="000000"/>
              </a:solidFill>
              <a:uFill>
                <a:solidFill>
                  <a:srgbClr val="FFFFFF"/>
                </a:solidFill>
              </a:uFill>
              <a:latin typeface="Arial"/>
            </a:endParaRPr>
          </a:p>
          <a:p>
            <a:pPr algn="ctr">
              <a:lnSpc>
                <a:spcPct val="100000"/>
              </a:lnSpc>
            </a:pPr>
            <a:r>
              <a:rPr lang="tr-TR" sz="3600" b="1" spc="-1">
                <a:solidFill>
                  <a:srgbClr val="C00000"/>
                </a:solidFill>
                <a:uFill>
                  <a:solidFill>
                    <a:srgbClr val="FFFFFF"/>
                  </a:solidFill>
                </a:uFill>
                <a:latin typeface="Times New Roman"/>
                <a:ea typeface="Times New Roman"/>
              </a:rPr>
              <a:t>NELERDİR?</a:t>
            </a:r>
            <a:endParaRPr lang="tr-TR" spc="-1">
              <a:solidFill>
                <a:srgbClr val="000000"/>
              </a:solidFill>
              <a:uFill>
                <a:solidFill>
                  <a:srgbClr val="FFFFFF"/>
                </a:solidFill>
              </a:uFill>
              <a:latin typeface="Arial"/>
            </a:endParaRPr>
          </a:p>
        </p:txBody>
      </p:sp>
      <p:pic>
        <p:nvPicPr>
          <p:cNvPr id="147" name="Resim 189"/>
          <p:cNvPicPr/>
          <p:nvPr/>
        </p:nvPicPr>
        <p:blipFill>
          <a:blip r:embed="rId3"/>
          <a:stretch/>
        </p:blipFill>
        <p:spPr>
          <a:xfrm>
            <a:off x="6058560" y="4608000"/>
            <a:ext cx="4025880" cy="200952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1812000" y="1728000"/>
            <a:ext cx="8136000" cy="301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r>
              <a:rPr lang="tr-TR" sz="2400" spc="-1">
                <a:solidFill>
                  <a:srgbClr val="000000"/>
                </a:solidFill>
                <a:uFill>
                  <a:solidFill>
                    <a:srgbClr val="FFFFFF"/>
                  </a:solidFill>
                </a:uFill>
                <a:latin typeface="Trebuchet MS"/>
                <a:ea typeface="DejaVu Sans"/>
              </a:rPr>
              <a:t>		* Harçlar kanunu ve diğer özel kanunlarda kendisine harç konusunda imtiyaz tanınan kişi veya kurumların taraf oldukları takiplerde yasal haklarını kullanmasıyla oluşan fiili durumdur.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b="1" spc="-1">
                <a:solidFill>
                  <a:srgbClr val="4C1900"/>
                </a:solidFill>
                <a:uFill>
                  <a:solidFill>
                    <a:srgbClr val="FFFFFF"/>
                  </a:solidFill>
                </a:uFill>
                <a:latin typeface="Trebuchet MS"/>
                <a:ea typeface="DejaVu Sans"/>
              </a:rPr>
              <a:t>		* Muafiyet hali, tarafı kapsamakta iken istisna hali ise yapılan işlemi kapsamaktadır.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p:txBody>
      </p:sp>
      <p:sp>
        <p:nvSpPr>
          <p:cNvPr id="149" name="CustomShape 2"/>
          <p:cNvSpPr/>
          <p:nvPr/>
        </p:nvSpPr>
        <p:spPr>
          <a:xfrm>
            <a:off x="2595360" y="68040"/>
            <a:ext cx="6635880" cy="118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a:solidFill>
                  <a:srgbClr val="C00000"/>
                </a:solidFill>
                <a:uFill>
                  <a:solidFill>
                    <a:srgbClr val="FFFFFF"/>
                  </a:solidFill>
                </a:uFill>
                <a:latin typeface="Times New Roman"/>
                <a:ea typeface="Times New Roman"/>
              </a:rPr>
              <a:t>İSTİSNA VE MUAFİYET </a:t>
            </a:r>
            <a:endParaRPr lang="tr-TR" spc="-1">
              <a:solidFill>
                <a:srgbClr val="000000"/>
              </a:solidFill>
              <a:uFill>
                <a:solidFill>
                  <a:srgbClr val="FFFFFF"/>
                </a:solidFill>
              </a:uFill>
              <a:latin typeface="Arial"/>
            </a:endParaRPr>
          </a:p>
          <a:p>
            <a:pPr algn="ctr">
              <a:lnSpc>
                <a:spcPct val="100000"/>
              </a:lnSpc>
            </a:pPr>
            <a:r>
              <a:rPr lang="tr-TR" sz="3600" b="1" spc="-1">
                <a:solidFill>
                  <a:srgbClr val="C00000"/>
                </a:solidFill>
                <a:uFill>
                  <a:solidFill>
                    <a:srgbClr val="FFFFFF"/>
                  </a:solidFill>
                </a:uFill>
                <a:latin typeface="Times New Roman"/>
                <a:ea typeface="Times New Roman"/>
              </a:rPr>
              <a:t>TANIMI VE KAPSAMI</a:t>
            </a:r>
            <a:endParaRPr lang="tr-TR" spc="-1">
              <a:solidFill>
                <a:srgbClr val="000000"/>
              </a:solidFill>
              <a:uFill>
                <a:solidFill>
                  <a:srgbClr val="FFFFFF"/>
                </a:solidFill>
              </a:uFill>
              <a:latin typeface="Arial"/>
            </a:endParaRPr>
          </a:p>
        </p:txBody>
      </p:sp>
      <p:pic>
        <p:nvPicPr>
          <p:cNvPr id="150" name="Picture 3"/>
          <p:cNvPicPr/>
          <p:nvPr/>
        </p:nvPicPr>
        <p:blipFill>
          <a:blip r:embed="rId2"/>
          <a:stretch/>
        </p:blipFill>
        <p:spPr>
          <a:xfrm>
            <a:off x="3358408" y="4452756"/>
            <a:ext cx="5278320" cy="199224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166960" y="1172880"/>
            <a:ext cx="7993080" cy="6211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Tarafa yasal hak tanıyan muafiyet hali 492 sayılı Harçlar Kanununun 14. maddesi ve bir kısım özel kanunlarda düzenlenmiştir. </a:t>
            </a:r>
            <a:r>
              <a:rPr lang="tr-TR" sz="2400" u="sng" spc="-1" dirty="0">
                <a:solidFill>
                  <a:srgbClr val="000000"/>
                </a:solidFill>
                <a:uFill>
                  <a:solidFill>
                    <a:srgbClr val="FFFFFF"/>
                  </a:solidFill>
                </a:uFill>
                <a:latin typeface="Trebuchet MS"/>
                <a:ea typeface="DejaVu Sans"/>
              </a:rPr>
              <a:t>Bunlardan bazıları</a:t>
            </a:r>
            <a:r>
              <a:rPr lang="tr-TR" sz="2400" u="sng" spc="-1" dirty="0">
                <a:solidFill>
                  <a:srgbClr val="000000"/>
                </a:solidFill>
                <a:uFill>
                  <a:solidFill>
                    <a:srgbClr val="FFFFFF"/>
                  </a:solidFill>
                </a:uFill>
                <a:latin typeface="Times New Roman"/>
                <a:ea typeface="DejaVu Sans"/>
              </a:rPr>
              <a:t>;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86400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Genel Bütçe Kapsamındaki Kamu Kurumları </a:t>
            </a:r>
          </a:p>
          <a:p>
            <a:pPr marL="864000" lvl="3" algn="just">
              <a:buClr>
                <a:srgbClr val="000000"/>
              </a:buClr>
            </a:pPr>
            <a:endParaRPr lang="tr-TR" spc="-1" dirty="0">
              <a:solidFill>
                <a:srgbClr val="000000"/>
              </a:solidFill>
              <a:uFill>
                <a:solidFill>
                  <a:srgbClr val="FFFFFF"/>
                </a:solidFill>
              </a:uFill>
              <a:latin typeface="Arial"/>
            </a:endParaRPr>
          </a:p>
          <a:p>
            <a:pPr marL="86400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Düzenleyici ve Denetleyici Kurumlar</a:t>
            </a:r>
          </a:p>
          <a:p>
            <a:pPr marL="864000" lvl="3" algn="just">
              <a:buClr>
                <a:srgbClr val="000000"/>
              </a:buClr>
            </a:pPr>
            <a:endParaRPr lang="tr-TR" spc="-1" dirty="0">
              <a:solidFill>
                <a:srgbClr val="000000"/>
              </a:solidFill>
              <a:uFill>
                <a:solidFill>
                  <a:srgbClr val="FFFFFF"/>
                </a:solidFill>
              </a:uFill>
              <a:latin typeface="Arial"/>
            </a:endParaRPr>
          </a:p>
          <a:p>
            <a:pPr marL="864000" lvl="3"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Sosyal Güvenlik Kurumları:</a:t>
            </a:r>
          </a:p>
          <a:p>
            <a:pPr marL="864000" lvl="3" algn="just">
              <a:buClr>
                <a:srgbClr val="000000"/>
              </a:buClr>
            </a:pPr>
            <a:endParaRPr lang="tr-TR" spc="-1" dirty="0">
              <a:solidFill>
                <a:srgbClr val="000000"/>
              </a:solidFill>
              <a:uFill>
                <a:solidFill>
                  <a:srgbClr val="FFFFFF"/>
                </a:solidFill>
              </a:uFill>
              <a:latin typeface="Arial"/>
            </a:endParaRPr>
          </a:p>
          <a:p>
            <a:pPr marL="864000" lvl="3" indent="533520">
              <a:buClr>
                <a:srgbClr val="000000"/>
              </a:buClr>
              <a:buFont typeface="Wingdings" charset="2"/>
              <a:buChar char=""/>
            </a:pPr>
            <a:r>
              <a:rPr lang="tr-TR" sz="2400" spc="-1" dirty="0">
                <a:solidFill>
                  <a:srgbClr val="000000"/>
                </a:solidFill>
                <a:uFill>
                  <a:solidFill>
                    <a:srgbClr val="FFFFFF"/>
                  </a:solidFill>
                </a:uFill>
                <a:latin typeface="Trebuchet MS"/>
                <a:ea typeface="DejaVu Sans"/>
              </a:rPr>
              <a:t>Özel Kanunlarda Belirtilen Kurum ve Kuruluşlar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52" name="CustomShape 2"/>
          <p:cNvSpPr/>
          <p:nvPr/>
        </p:nvSpPr>
        <p:spPr>
          <a:xfrm>
            <a:off x="2595360" y="500040"/>
            <a:ext cx="66358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a:solidFill>
                  <a:srgbClr val="C00000"/>
                </a:solidFill>
                <a:uFill>
                  <a:solidFill>
                    <a:srgbClr val="FFFFFF"/>
                  </a:solidFill>
                </a:uFill>
                <a:latin typeface="Times New Roman"/>
                <a:ea typeface="Times New Roman"/>
              </a:rPr>
              <a:t>MUAFİYET HALLERİ</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2166960" y="1174320"/>
            <a:ext cx="7993080" cy="639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Harçlar Kanununun 13. Maddesinde ve özel kanunlarda istisna hallerinden bahsedilmiş olup </a:t>
            </a:r>
            <a:r>
              <a:rPr lang="tr-TR" sz="2400" u="sng" spc="-1">
                <a:solidFill>
                  <a:srgbClr val="000000"/>
                </a:solidFill>
                <a:uFill>
                  <a:solidFill>
                    <a:srgbClr val="FFFFFF"/>
                  </a:solidFill>
                </a:uFill>
                <a:latin typeface="Trebuchet MS"/>
                <a:ea typeface="DejaVu Sans"/>
              </a:rPr>
              <a:t>bunlardan bazıları</a:t>
            </a:r>
            <a:r>
              <a:rPr lang="tr-TR" sz="2400" u="sng" spc="-1">
                <a:solidFill>
                  <a:srgbClr val="000000"/>
                </a:solidFill>
                <a:uFill>
                  <a:solidFill>
                    <a:srgbClr val="FFFFFF"/>
                  </a:solidFill>
                </a:uFill>
                <a:latin typeface="Times New Roman"/>
                <a:ea typeface="DejaVu Sans"/>
              </a:rPr>
              <a:t>;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Ticari senetler hariç olmak üzere değeri 50,00.TL yi geçmeyen dava ve takipler,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Ayda 100,00.TL yi geçmeyen nafakaya ait takipler,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İİK.nun 270. Maddesine göre hapis hakkı için tutulacak defter işlemleri</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ctr">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p:txBody>
      </p:sp>
      <p:sp>
        <p:nvSpPr>
          <p:cNvPr id="154" name="CustomShape 2"/>
          <p:cNvSpPr/>
          <p:nvPr/>
        </p:nvSpPr>
        <p:spPr>
          <a:xfrm>
            <a:off x="2595360" y="500040"/>
            <a:ext cx="663588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b="1" spc="-1">
                <a:solidFill>
                  <a:srgbClr val="C00000"/>
                </a:solidFill>
                <a:uFill>
                  <a:solidFill>
                    <a:srgbClr val="FFFFFF"/>
                  </a:solidFill>
                </a:uFill>
                <a:latin typeface="Times New Roman"/>
                <a:ea typeface="Times New Roman"/>
              </a:rPr>
              <a:t>İSTİSNA HALLERİ</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Resim 4"/>
          <p:cNvPicPr/>
          <p:nvPr/>
        </p:nvPicPr>
        <p:blipFill>
          <a:blip r:embed="rId2"/>
          <a:stretch/>
        </p:blipFill>
        <p:spPr>
          <a:xfrm>
            <a:off x="3651711" y="360540"/>
            <a:ext cx="3954240" cy="708120"/>
          </a:xfrm>
          <a:prstGeom prst="rect">
            <a:avLst/>
          </a:prstGeom>
          <a:ln>
            <a:noFill/>
          </a:ln>
        </p:spPr>
      </p:pic>
      <p:sp>
        <p:nvSpPr>
          <p:cNvPr id="156" name="CustomShape 1"/>
          <p:cNvSpPr/>
          <p:nvPr/>
        </p:nvSpPr>
        <p:spPr>
          <a:xfrm>
            <a:off x="2798884" y="142920"/>
            <a:ext cx="8227800" cy="114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90000"/>
              </a:lnSpc>
            </a:pPr>
            <a:endParaRPr lang="tr-TR" sz="3600" spc="-1" dirty="0">
              <a:solidFill>
                <a:srgbClr val="000000"/>
              </a:solidFill>
              <a:uFill>
                <a:solidFill>
                  <a:srgbClr val="FFFFFF"/>
                </a:solidFill>
              </a:uFill>
              <a:latin typeface="Arial"/>
            </a:endParaRPr>
          </a:p>
        </p:txBody>
      </p:sp>
      <p:sp>
        <p:nvSpPr>
          <p:cNvPr id="157" name="CustomShape 2"/>
          <p:cNvSpPr/>
          <p:nvPr/>
        </p:nvSpPr>
        <p:spPr>
          <a:xfrm>
            <a:off x="1981201" y="1723266"/>
            <a:ext cx="7948247" cy="3417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344340" indent="-342900" algn="just">
              <a:lnSpc>
                <a:spcPct val="90000"/>
              </a:lnSpc>
              <a:buClr>
                <a:srgbClr val="000000"/>
              </a:buClr>
              <a:buFont typeface="Wingdings" panose="05000000000000000000" pitchFamily="2" charset="2"/>
              <a:buChar char="Ø"/>
            </a:pPr>
            <a:r>
              <a:rPr lang="tr-TR" sz="2400" spc="-1" dirty="0">
                <a:solidFill>
                  <a:srgbClr val="000000"/>
                </a:solidFill>
                <a:uFill>
                  <a:solidFill>
                    <a:srgbClr val="FFFFFF"/>
                  </a:solidFill>
                </a:uFill>
                <a:latin typeface="Trebuchet MS" panose="020B0603020202020204" pitchFamily="34" charset="0"/>
                <a:ea typeface="DejaVu Sans"/>
              </a:rPr>
              <a:t>24/12/2017 tarihli Resmi Gazete ile yürürlüğe giren 696 Sayılı Kanun Hükmünde Kararname ile Vakıfbank’ın sermayesindeki kamu payı %50’nin altına düşünceye kadar, kredi alacaklarının tahsili amacıyla Banka tarafından açılmış veya açılacak dava veya takiplerde harçtan ve cezaevi harcından muafiyet vardır.</a:t>
            </a:r>
            <a:endParaRPr lang="tr-TR" sz="2400" spc="-1" dirty="0">
              <a:solidFill>
                <a:srgbClr val="000000"/>
              </a:solidFill>
              <a:uFill>
                <a:solidFill>
                  <a:srgbClr val="FFFFFF"/>
                </a:solidFill>
              </a:uFill>
              <a:latin typeface="Trebuchet MS" panose="020B0603020202020204" pitchFamily="34" charset="0"/>
            </a:endParaRPr>
          </a:p>
          <a:p>
            <a:pPr>
              <a:lnSpc>
                <a:spcPct val="90000"/>
              </a:lnSpc>
            </a:pPr>
            <a:endParaRPr lang="tr-TR"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2149375" y="1132117"/>
            <a:ext cx="7993080" cy="5661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600" spc="-1" dirty="0">
                <a:solidFill>
                  <a:srgbClr val="000000"/>
                </a:solidFill>
                <a:uFill>
                  <a:solidFill>
                    <a:srgbClr val="FFFFFF"/>
                  </a:solidFill>
                </a:uFill>
                <a:latin typeface="Trebuchet MS"/>
                <a:ea typeface="DejaVu Sans"/>
              </a:rPr>
              <a:t>Tasarruf Mevduatı Sigorta Fonu ve devraldığı bankalara ait alacakların 5411 sayılı Kanun gereği salt (yarıdan bir fazla) hissesi </a:t>
            </a:r>
            <a:r>
              <a:rPr lang="tr-TR" sz="2600" spc="-1" dirty="0" err="1">
                <a:solidFill>
                  <a:srgbClr val="000000"/>
                </a:solidFill>
                <a:uFill>
                  <a:solidFill>
                    <a:srgbClr val="FFFFFF"/>
                  </a:solidFill>
                </a:uFill>
                <a:latin typeface="Trebuchet MS"/>
                <a:ea typeface="DejaVu Sans"/>
              </a:rPr>
              <a:t>TMSF’ye</a:t>
            </a:r>
            <a:r>
              <a:rPr lang="tr-TR" sz="2600" spc="-1" dirty="0">
                <a:solidFill>
                  <a:srgbClr val="000000"/>
                </a:solidFill>
                <a:uFill>
                  <a:solidFill>
                    <a:srgbClr val="FFFFFF"/>
                  </a:solidFill>
                </a:uFill>
                <a:latin typeface="Trebuchet MS"/>
                <a:ea typeface="DejaVu Sans"/>
              </a:rPr>
              <a:t> geçmesi ya da </a:t>
            </a:r>
            <a:r>
              <a:rPr lang="tr-TR" sz="2600" spc="-1" dirty="0" err="1">
                <a:solidFill>
                  <a:srgbClr val="000000"/>
                </a:solidFill>
                <a:uFill>
                  <a:solidFill>
                    <a:srgbClr val="FFFFFF"/>
                  </a:solidFill>
                </a:uFill>
                <a:latin typeface="Trebuchet MS"/>
                <a:ea typeface="DejaVu Sans"/>
              </a:rPr>
              <a:t>TMSF’de</a:t>
            </a:r>
            <a:r>
              <a:rPr lang="tr-TR" sz="2600" spc="-1" dirty="0">
                <a:solidFill>
                  <a:srgbClr val="000000"/>
                </a:solidFill>
                <a:uFill>
                  <a:solidFill>
                    <a:srgbClr val="FFFFFF"/>
                  </a:solidFill>
                </a:uFill>
                <a:latin typeface="Trebuchet MS"/>
                <a:ea typeface="DejaVu Sans"/>
              </a:rPr>
              <a:t> bulunması halinde, borçlu tarafından ödenmesi gereken tahsil harcı da dâhil her türlü vergi, resim, harç ve masraflardan muaf olduğu gibi ayrıca Cezaevi yapı pulu bedelinden de muaf tır. (12. HD. 07.11.2016 T. E: 19423, K: 23007)</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59" name="CustomShape 2"/>
          <p:cNvSpPr/>
          <p:nvPr/>
        </p:nvSpPr>
        <p:spPr>
          <a:xfrm>
            <a:off x="2709660" y="439837"/>
            <a:ext cx="663588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imes New Roman"/>
                <a:ea typeface="Times New Roman"/>
              </a:rPr>
              <a:t>İSTİSNA HALLERİ</a:t>
            </a:r>
            <a:endParaRPr lang="tr-TR" sz="3600"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2166960" y="1168560"/>
            <a:ext cx="7993080" cy="5234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600" spc="-1">
                <a:solidFill>
                  <a:srgbClr val="000000"/>
                </a:solidFill>
                <a:uFill>
                  <a:solidFill>
                    <a:srgbClr val="FFFFFF"/>
                  </a:solidFill>
                </a:uFill>
                <a:latin typeface="Trebuchet MS"/>
                <a:ea typeface="DejaVu Sans"/>
              </a:rPr>
              <a:t> </a:t>
            </a:r>
            <a:r>
              <a:rPr lang="tr-TR" sz="2400" spc="-1">
                <a:solidFill>
                  <a:srgbClr val="000000"/>
                </a:solidFill>
                <a:uFill>
                  <a:solidFill>
                    <a:srgbClr val="FFFFFF"/>
                  </a:solidFill>
                </a:uFill>
                <a:latin typeface="Trebuchet MS"/>
                <a:ea typeface="DejaVu Sans"/>
              </a:rPr>
              <a:t>Tarım Kredi Kooperatifleri her ne kadar 1581 sayılı özel kanununun 19 maddesi gereğince her türlü harçtan, vergiden ve cezaevi harcından muaf olduğu belirtilmiş ise de;  Tarım Kredi Kooperatiflerinin harçtan muaf ( bağışık ) olmadığına ilişkin Yargıtay kararları uyarınca davacı Kooperatifin harçtan muaf olmadığının bilinmesi gerektiği. (1. HD. 21.10.2015 T. E: 2014/10128, K: 12243 ve 19. HD. 05.07.2017 T. E: 2016/9910, K: 5633</a:t>
            </a:r>
            <a:r>
              <a:rPr lang="tr-TR" sz="2400" b="1"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ctr">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p:txBody>
      </p:sp>
      <p:sp>
        <p:nvSpPr>
          <p:cNvPr id="161" name="CustomShape 2"/>
          <p:cNvSpPr/>
          <p:nvPr/>
        </p:nvSpPr>
        <p:spPr>
          <a:xfrm>
            <a:off x="2595360" y="500040"/>
            <a:ext cx="663588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imes New Roman"/>
                <a:ea typeface="Times New Roman"/>
              </a:rPr>
              <a:t>İSTİSNA HALLERİ</a:t>
            </a:r>
            <a:endParaRPr lang="tr-TR" sz="3600"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2166960" y="1574280"/>
            <a:ext cx="7993080" cy="21567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3200" spc="-1" dirty="0">
                <a:solidFill>
                  <a:srgbClr val="000000"/>
                </a:solidFill>
                <a:uFill>
                  <a:solidFill>
                    <a:srgbClr val="FFFFFF"/>
                  </a:solidFill>
                </a:uFill>
                <a:latin typeface="Trebuchet MS"/>
                <a:ea typeface="DejaVu Sans"/>
              </a:rPr>
              <a:t>Muafiyet tarafı ilgilendirmekte olup istisna ise yapılan işlemi kapsamaktadır.</a:t>
            </a: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63" name="CustomShape 2"/>
          <p:cNvSpPr/>
          <p:nvPr/>
        </p:nvSpPr>
        <p:spPr>
          <a:xfrm>
            <a:off x="2595360" y="285840"/>
            <a:ext cx="6635880" cy="13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imes New Roman"/>
                <a:ea typeface="Times New Roman"/>
              </a:rPr>
              <a:t>İSTİSNA VE MUAFİYET AYRIMI</a:t>
            </a:r>
            <a:endParaRPr lang="tr-TR" sz="3600"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2024040" y="1665360"/>
            <a:ext cx="7993080" cy="4654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600" spc="-1" dirty="0">
                <a:solidFill>
                  <a:srgbClr val="000000"/>
                </a:solidFill>
                <a:uFill>
                  <a:solidFill>
                    <a:srgbClr val="FFFFFF"/>
                  </a:solidFill>
                </a:uFill>
                <a:latin typeface="Trebuchet MS"/>
                <a:ea typeface="DejaVu Sans"/>
              </a:rPr>
              <a:t>İcra ve İflas harçlarını Kanun tayin eder. Kanunda aksi yazılı değilse bütün harç ve masraflar borçluya ait olup; netice de ayrıca hüküm ve takibe hacet kalmaksızın tahsil edilir. ( İİK 15 md)</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65" name="CustomShape 2"/>
          <p:cNvSpPr/>
          <p:nvPr/>
        </p:nvSpPr>
        <p:spPr>
          <a:xfrm>
            <a:off x="2702640" y="64730"/>
            <a:ext cx="663588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imes New Roman"/>
                <a:ea typeface="Times New Roman"/>
              </a:rPr>
              <a:t>HARÇTA SORUMLULUK</a:t>
            </a:r>
            <a:endParaRPr lang="tr-TR" sz="3600" spc="-1" dirty="0">
              <a:solidFill>
                <a:srgbClr val="000000"/>
              </a:solidFill>
              <a:uFill>
                <a:solidFill>
                  <a:srgbClr val="FFFFFF"/>
                </a:solidFill>
              </a:uFill>
              <a:latin typeface="Arial"/>
            </a:endParaRPr>
          </a:p>
        </p:txBody>
      </p:sp>
      <p:pic>
        <p:nvPicPr>
          <p:cNvPr id="5" name="3 Resim"/>
          <p:cNvPicPr/>
          <p:nvPr/>
        </p:nvPicPr>
        <p:blipFill>
          <a:blip r:embed="rId3"/>
          <a:stretch/>
        </p:blipFill>
        <p:spPr>
          <a:xfrm>
            <a:off x="4810024" y="1248508"/>
            <a:ext cx="2206800" cy="16725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804652" y="206709"/>
            <a:ext cx="7764120" cy="2077560"/>
          </a:xfrm>
          <a:prstGeom prst="rect">
            <a:avLst/>
          </a:prstGeom>
          <a:noFill/>
          <a:ln>
            <a:noFill/>
          </a:ln>
        </p:spPr>
        <p:style>
          <a:lnRef idx="0">
            <a:scrgbClr r="0" g="0" b="0"/>
          </a:lnRef>
          <a:fillRef idx="0">
            <a:scrgbClr r="0" g="0" b="0"/>
          </a:fillRef>
          <a:effectRef idx="0">
            <a:scrgbClr r="0" g="0" b="0"/>
          </a:effectRef>
          <a:fontRef idx="minor"/>
        </p:style>
        <p:txBody>
          <a:bodyPr lIns="0" tIns="0" rIns="18360" bIns="0" anchor="b"/>
          <a:lstStyle/>
          <a:p>
            <a:pPr marL="7920" algn="ctr">
              <a:buClr>
                <a:srgbClr val="C00000"/>
              </a:buClr>
            </a:pPr>
            <a:r>
              <a:rPr lang="tr-TR" sz="3600" b="1" spc="-1" dirty="0">
                <a:uFill>
                  <a:solidFill>
                    <a:srgbClr val="FFFFFF"/>
                  </a:solidFill>
                </a:uFill>
                <a:latin typeface="Trebuchet MS"/>
                <a:ea typeface="DejaVu Sans"/>
              </a:rPr>
              <a:t> </a:t>
            </a:r>
            <a:r>
              <a:rPr lang="tr-TR" sz="4000" b="1" spc="-1" dirty="0">
                <a:uFill>
                  <a:solidFill>
                    <a:srgbClr val="FFFFFF"/>
                  </a:solidFill>
                </a:uFill>
                <a:latin typeface="Trebuchet MS"/>
                <a:ea typeface="DejaVu Sans"/>
              </a:rPr>
              <a:t>BİRİNCİ BÖLÜM</a:t>
            </a:r>
            <a:endParaRPr lang="tr-TR" sz="4000" spc="-1" dirty="0">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marL="743040" indent="-735120" algn="ctr"/>
            <a:r>
              <a:rPr lang="tr-TR" sz="3600" b="1" u="sng" spc="-1" dirty="0">
                <a:solidFill>
                  <a:srgbClr val="C00000"/>
                </a:solidFill>
                <a:uFill>
                  <a:solidFill>
                    <a:srgbClr val="FFFFFF"/>
                  </a:solidFill>
                </a:uFill>
                <a:latin typeface="Trebuchet MS"/>
                <a:ea typeface="DejaVu Sans"/>
              </a:rPr>
              <a:t>İCRA HARÇLARI</a:t>
            </a:r>
            <a:endParaRPr lang="tr-TR" sz="3600" spc="-1" dirty="0">
              <a:solidFill>
                <a:srgbClr val="000000"/>
              </a:solidFill>
              <a:uFill>
                <a:solidFill>
                  <a:srgbClr val="FFFFFF"/>
                </a:solidFill>
              </a:uFill>
              <a:latin typeface="Arial"/>
            </a:endParaRPr>
          </a:p>
        </p:txBody>
      </p:sp>
      <p:pic>
        <p:nvPicPr>
          <p:cNvPr id="89" name="Resim 128"/>
          <p:cNvPicPr/>
          <p:nvPr/>
        </p:nvPicPr>
        <p:blipFill>
          <a:blip r:embed="rId2"/>
          <a:stretch/>
        </p:blipFill>
        <p:spPr>
          <a:xfrm>
            <a:off x="6251331" y="2769577"/>
            <a:ext cx="5134707" cy="3068515"/>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379933" y="522222"/>
            <a:ext cx="6635880" cy="258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b="1" u="sng" spc="-1" dirty="0">
                <a:uFill>
                  <a:solidFill>
                    <a:srgbClr val="FFFFFF"/>
                  </a:solidFill>
                </a:uFill>
                <a:latin typeface="Times New Roman"/>
                <a:ea typeface="Times New Roman"/>
              </a:rPr>
              <a:t>İKİNCİ</a:t>
            </a:r>
            <a:r>
              <a:rPr lang="tr-TR" sz="4400" b="1" u="sng" spc="-1" dirty="0">
                <a:uFill>
                  <a:solidFill>
                    <a:srgbClr val="FFFFFF"/>
                  </a:solidFill>
                </a:uFill>
                <a:latin typeface="Times New Roman"/>
                <a:ea typeface="Times New Roman"/>
              </a:rPr>
              <a:t> BÖLÜM</a:t>
            </a:r>
            <a:endParaRPr lang="tr-TR" spc="-1" dirty="0">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ctr">
              <a:lnSpc>
                <a:spcPct val="100000"/>
              </a:lnSpc>
            </a:pPr>
            <a:r>
              <a:rPr lang="tr-TR" sz="3600" b="1" spc="-1" dirty="0">
                <a:solidFill>
                  <a:srgbClr val="C00000"/>
                </a:solidFill>
                <a:uFill>
                  <a:solidFill>
                    <a:srgbClr val="FFFFFF"/>
                  </a:solidFill>
                </a:uFill>
                <a:latin typeface="Times New Roman"/>
                <a:ea typeface="Times New Roman"/>
              </a:rPr>
              <a:t>İCRA HUKUKUNDA</a:t>
            </a:r>
            <a:endParaRPr lang="tr-TR" sz="3600" spc="-1" dirty="0">
              <a:solidFill>
                <a:srgbClr val="000000"/>
              </a:solidFill>
              <a:uFill>
                <a:solidFill>
                  <a:srgbClr val="FFFFFF"/>
                </a:solidFill>
              </a:uFill>
              <a:latin typeface="Arial"/>
            </a:endParaRPr>
          </a:p>
          <a:p>
            <a:pPr algn="ctr">
              <a:lnSpc>
                <a:spcPct val="100000"/>
              </a:lnSpc>
            </a:pPr>
            <a:r>
              <a:rPr lang="tr-TR" sz="3600" b="1" spc="-1" dirty="0">
                <a:solidFill>
                  <a:srgbClr val="C00000"/>
                </a:solidFill>
                <a:uFill>
                  <a:solidFill>
                    <a:srgbClr val="FFFFFF"/>
                  </a:solidFill>
                </a:uFill>
                <a:latin typeface="Times New Roman"/>
                <a:ea typeface="Times New Roman"/>
              </a:rPr>
              <a:t>VERGİLER</a:t>
            </a:r>
            <a:endParaRPr lang="tr-TR" sz="3600" spc="-1" dirty="0">
              <a:solidFill>
                <a:srgbClr val="000000"/>
              </a:solidFill>
              <a:uFill>
                <a:solidFill>
                  <a:srgbClr val="FFFFFF"/>
                </a:solidFill>
              </a:uFill>
              <a:latin typeface="Arial"/>
            </a:endParaRPr>
          </a:p>
        </p:txBody>
      </p:sp>
      <p:pic>
        <p:nvPicPr>
          <p:cNvPr id="184" name="Resim 207"/>
          <p:cNvPicPr/>
          <p:nvPr/>
        </p:nvPicPr>
        <p:blipFill>
          <a:blip r:embed="rId2"/>
          <a:stretch/>
        </p:blipFill>
        <p:spPr>
          <a:xfrm>
            <a:off x="6199126" y="2786607"/>
            <a:ext cx="5149440" cy="34092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2460000" y="475560"/>
            <a:ext cx="6635880" cy="81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rebuchet MS"/>
                <a:ea typeface="DejaVu Sans"/>
              </a:rPr>
              <a:t>VERGİ NEDİR ?</a:t>
            </a:r>
            <a:endParaRPr lang="tr-TR" sz="3600" spc="-1" dirty="0">
              <a:solidFill>
                <a:srgbClr val="000000"/>
              </a:solidFill>
              <a:uFill>
                <a:solidFill>
                  <a:srgbClr val="FFFFFF"/>
                </a:solidFill>
              </a:uFill>
              <a:latin typeface="Arial"/>
            </a:endParaRPr>
          </a:p>
        </p:txBody>
      </p:sp>
      <p:pic>
        <p:nvPicPr>
          <p:cNvPr id="186" name="Picture 2"/>
          <p:cNvPicPr/>
          <p:nvPr/>
        </p:nvPicPr>
        <p:blipFill>
          <a:blip r:embed="rId2"/>
          <a:stretch/>
        </p:blipFill>
        <p:spPr>
          <a:xfrm>
            <a:off x="3952754" y="1704476"/>
            <a:ext cx="3849840" cy="2135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2452800" y="428760"/>
            <a:ext cx="6635880" cy="81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rebuchet MS"/>
                <a:ea typeface="DejaVu Sans"/>
              </a:rPr>
              <a:t>VERGİ NEDİR ?</a:t>
            </a:r>
            <a:endParaRPr lang="tr-TR" sz="3600" spc="-1" dirty="0">
              <a:solidFill>
                <a:srgbClr val="000000"/>
              </a:solidFill>
              <a:uFill>
                <a:solidFill>
                  <a:srgbClr val="FFFFFF"/>
                </a:solidFill>
              </a:uFill>
              <a:latin typeface="Arial"/>
            </a:endParaRPr>
          </a:p>
        </p:txBody>
      </p:sp>
      <p:sp>
        <p:nvSpPr>
          <p:cNvPr id="189" name="CustomShape 2"/>
          <p:cNvSpPr/>
          <p:nvPr/>
        </p:nvSpPr>
        <p:spPr>
          <a:xfrm>
            <a:off x="2024040" y="2071800"/>
            <a:ext cx="8207280" cy="264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tr-TR" sz="2800" spc="-1">
                <a:solidFill>
                  <a:srgbClr val="000000"/>
                </a:solidFill>
                <a:uFill>
                  <a:solidFill>
                    <a:srgbClr val="FFFFFF"/>
                  </a:solidFill>
                </a:uFill>
                <a:latin typeface="Trebuchet MS"/>
                <a:ea typeface="DejaVu Sans"/>
              </a:rPr>
              <a:t>		Devletin; Kamu hizmetlerini karşılamak amacıyla herkesin ödeme gücüne göre kişilerden ve kurumlardan yasalar çerçevesinde tahsil ettiği paralardır. </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pic>
        <p:nvPicPr>
          <p:cNvPr id="190" name="Picture 2"/>
          <p:cNvPicPr/>
          <p:nvPr/>
        </p:nvPicPr>
        <p:blipFill>
          <a:blip r:embed="rId2"/>
          <a:stretch/>
        </p:blipFill>
        <p:spPr>
          <a:xfrm>
            <a:off x="3286913" y="4015841"/>
            <a:ext cx="4967654" cy="20970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2381160" y="285840"/>
            <a:ext cx="6635880" cy="172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rebuchet MS"/>
                <a:ea typeface="DejaVu Sans"/>
              </a:rPr>
              <a:t>VERGİLER İLE İLGİLİ MEVZUAT</a:t>
            </a:r>
            <a:endParaRPr lang="tr-TR" sz="3600" spc="-1" dirty="0">
              <a:solidFill>
                <a:srgbClr val="000000"/>
              </a:solidFill>
              <a:uFill>
                <a:solidFill>
                  <a:srgbClr val="FFFFFF"/>
                </a:solidFill>
              </a:uFill>
              <a:latin typeface="Arial"/>
            </a:endParaRPr>
          </a:p>
        </p:txBody>
      </p:sp>
      <p:sp>
        <p:nvSpPr>
          <p:cNvPr id="192" name="CustomShape 2"/>
          <p:cNvSpPr/>
          <p:nvPr/>
        </p:nvSpPr>
        <p:spPr>
          <a:xfrm>
            <a:off x="2952840" y="2714760"/>
            <a:ext cx="6850080" cy="291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Katma Değer Vergisi Kanunu</a:t>
            </a:r>
            <a:endParaRPr lang="tr-TR" spc="-1">
              <a:solidFill>
                <a:srgbClr val="000000"/>
              </a:solidFill>
              <a:uFill>
                <a:solidFill>
                  <a:srgbClr val="FFFFFF"/>
                </a:solidFill>
              </a:uFill>
              <a:latin typeface="Arial"/>
            </a:endParaRPr>
          </a:p>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Gelir Vergisi Kanunu</a:t>
            </a:r>
            <a:endParaRPr lang="tr-TR" spc="-1">
              <a:solidFill>
                <a:srgbClr val="000000"/>
              </a:solidFill>
              <a:uFill>
                <a:solidFill>
                  <a:srgbClr val="FFFFFF"/>
                </a:solidFill>
              </a:uFill>
              <a:latin typeface="Arial"/>
            </a:endParaRPr>
          </a:p>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Damga Vergisi Kanunu</a:t>
            </a:r>
            <a:endParaRPr lang="tr-TR" spc="-1">
              <a:solidFill>
                <a:srgbClr val="000000"/>
              </a:solidFill>
              <a:uFill>
                <a:solidFill>
                  <a:srgbClr val="FFFFFF"/>
                </a:solidFill>
              </a:uFill>
              <a:latin typeface="Arial"/>
            </a:endParaRPr>
          </a:p>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Veraset ve İntikal Vergisi Kanunu</a:t>
            </a:r>
            <a:endParaRPr lang="tr-TR" spc="-1">
              <a:solidFill>
                <a:srgbClr val="000000"/>
              </a:solidFill>
              <a:uFill>
                <a:solidFill>
                  <a:srgbClr val="FFFFFF"/>
                </a:solidFill>
              </a:uFill>
              <a:latin typeface="Arial"/>
            </a:endParaRPr>
          </a:p>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Emlak Vergisi Kanunu</a:t>
            </a:r>
            <a:endParaRPr lang="tr-TR" spc="-1">
              <a:solidFill>
                <a:srgbClr val="000000"/>
              </a:solidFill>
              <a:uFill>
                <a:solidFill>
                  <a:srgbClr val="FFFFFF"/>
                </a:solidFill>
              </a:uFill>
              <a:latin typeface="Arial"/>
            </a:endParaRPr>
          </a:p>
          <a:p>
            <a:pPr marL="216000" indent="716040">
              <a:buClr>
                <a:srgbClr val="000000"/>
              </a:buClr>
              <a:buFont typeface="Wingdings" charset="2"/>
              <a:buChar char=""/>
            </a:pPr>
            <a:r>
              <a:rPr lang="tr-TR" sz="2800" spc="-1">
                <a:solidFill>
                  <a:srgbClr val="000000"/>
                </a:solidFill>
                <a:uFill>
                  <a:solidFill>
                    <a:srgbClr val="FFFFFF"/>
                  </a:solidFill>
                </a:uFill>
                <a:latin typeface="Trebuchet MS"/>
                <a:ea typeface="DejaVu Sans"/>
              </a:rPr>
              <a:t>Motorlu Taşıtlar Vergisi Kanunu</a:t>
            </a: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17382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VERGİ TÜRLERİ</a:t>
            </a:r>
            <a:endParaRPr lang="tr-TR" spc="-1" dirty="0">
              <a:solidFill>
                <a:srgbClr val="000000"/>
              </a:solidFill>
              <a:uFill>
                <a:solidFill>
                  <a:srgbClr val="FFFFFF"/>
                </a:solidFill>
              </a:uFill>
              <a:latin typeface="Arial"/>
            </a:endParaRPr>
          </a:p>
        </p:txBody>
      </p:sp>
      <p:sp>
        <p:nvSpPr>
          <p:cNvPr id="194" name="CustomShape 2"/>
          <p:cNvSpPr/>
          <p:nvPr/>
        </p:nvSpPr>
        <p:spPr>
          <a:xfrm>
            <a:off x="2452800" y="1571760"/>
            <a:ext cx="6993000" cy="50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2800" spc="-1" dirty="0">
                <a:solidFill>
                  <a:srgbClr val="C00000"/>
                </a:solidFill>
                <a:uFill>
                  <a:solidFill>
                    <a:srgbClr val="FFFFFF"/>
                  </a:solidFill>
                </a:uFill>
                <a:latin typeface="Trebuchet MS"/>
                <a:ea typeface="DejaVu Sans"/>
              </a:rPr>
              <a:t>KATMA DEĞER VERGİSİ</a:t>
            </a:r>
            <a:endParaRPr lang="tr-TR" spc="-1" dirty="0">
              <a:solidFill>
                <a:srgbClr val="000000"/>
              </a:solidFill>
              <a:uFill>
                <a:solidFill>
                  <a:srgbClr val="FFFFFF"/>
                </a:solidFill>
              </a:uFill>
              <a:latin typeface="Arial"/>
            </a:endParaRPr>
          </a:p>
        </p:txBody>
      </p:sp>
      <p:sp>
        <p:nvSpPr>
          <p:cNvPr id="195" name="CustomShape 3"/>
          <p:cNvSpPr/>
          <p:nvPr/>
        </p:nvSpPr>
        <p:spPr>
          <a:xfrm>
            <a:off x="2024040" y="2286000"/>
            <a:ext cx="8350200" cy="227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Katma Değer Vergisi dolaylı bir vergi olup kısa adı KDV’dir.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İcra ve İflas Hukukunda Katma Değer Vergisi ihale satışlarında ortaya çıkmaktadır.</a:t>
            </a:r>
            <a:endParaRPr lang="tr-TR" spc="-1">
              <a:solidFill>
                <a:srgbClr val="000000"/>
              </a:solidFill>
              <a:uFill>
                <a:solidFill>
                  <a:srgbClr val="FFFFFF"/>
                </a:solidFill>
              </a:uFill>
              <a:latin typeface="Arial"/>
            </a:endParaRPr>
          </a:p>
        </p:txBody>
      </p:sp>
      <p:pic>
        <p:nvPicPr>
          <p:cNvPr id="196" name="Resim 219"/>
          <p:cNvPicPr/>
          <p:nvPr/>
        </p:nvPicPr>
        <p:blipFill>
          <a:blip r:embed="rId2"/>
          <a:stretch/>
        </p:blipFill>
        <p:spPr>
          <a:xfrm>
            <a:off x="7284000" y="5040000"/>
            <a:ext cx="2689200" cy="168912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7382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198" name="CustomShape 2"/>
          <p:cNvSpPr/>
          <p:nvPr/>
        </p:nvSpPr>
        <p:spPr>
          <a:xfrm>
            <a:off x="2086708" y="377280"/>
            <a:ext cx="7639172" cy="50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dirty="0">
                <a:solidFill>
                  <a:srgbClr val="C00000"/>
                </a:solidFill>
                <a:uFill>
                  <a:solidFill>
                    <a:srgbClr val="FFFFFF"/>
                  </a:solidFill>
                </a:uFill>
                <a:latin typeface="Trebuchet MS"/>
                <a:ea typeface="DejaVu Sans"/>
              </a:rPr>
              <a:t>KATMA DEĞER VERGİSİNİN ORANLARI</a:t>
            </a:r>
            <a:endParaRPr lang="tr-TR" sz="3600" spc="-1" dirty="0">
              <a:solidFill>
                <a:srgbClr val="000000"/>
              </a:solidFill>
              <a:uFill>
                <a:solidFill>
                  <a:srgbClr val="FFFFFF"/>
                </a:solidFill>
              </a:uFill>
              <a:latin typeface="Arial"/>
            </a:endParaRPr>
          </a:p>
        </p:txBody>
      </p:sp>
      <p:sp>
        <p:nvSpPr>
          <p:cNvPr id="199" name="CustomShape 3"/>
          <p:cNvSpPr/>
          <p:nvPr/>
        </p:nvSpPr>
        <p:spPr>
          <a:xfrm>
            <a:off x="1841022" y="1503484"/>
            <a:ext cx="8739892" cy="36432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Binek Araçlar ve </a:t>
            </a:r>
            <a:r>
              <a:rPr lang="tr-TR" sz="2400" u="sng" spc="-1" dirty="0" err="1">
                <a:solidFill>
                  <a:srgbClr val="000000"/>
                </a:solidFill>
                <a:uFill>
                  <a:solidFill>
                    <a:srgbClr val="FFFFFF"/>
                  </a:solidFill>
                </a:uFill>
                <a:latin typeface="Trebuchet MS"/>
                <a:ea typeface="DejaVu Sans"/>
              </a:rPr>
              <a:t>Jipler</a:t>
            </a:r>
            <a:r>
              <a:rPr lang="tr-TR" sz="2400" u="sng" spc="-1" dirty="0">
                <a:solidFill>
                  <a:srgbClr val="000000"/>
                </a:solidFill>
                <a:uFill>
                  <a:solidFill>
                    <a:srgbClr val="FFFFFF"/>
                  </a:solidFill>
                </a:uFill>
                <a:latin typeface="Trebuchet MS"/>
                <a:ea typeface="DejaVu Sans"/>
              </a:rPr>
              <a:t>: </a:t>
            </a:r>
            <a:r>
              <a:rPr lang="tr-TR" sz="2800" u="sng" spc="-1" dirty="0">
                <a:solidFill>
                  <a:srgbClr val="C00000"/>
                </a:solidFill>
                <a:uFill>
                  <a:solidFill>
                    <a:srgbClr val="FFFFFF"/>
                  </a:solidFill>
                </a:uFill>
                <a:latin typeface="Trebuchet MS"/>
                <a:ea typeface="DejaVu Sans"/>
              </a:rPr>
              <a:t>%1</a:t>
            </a:r>
          </a:p>
          <a:p>
            <a:pPr marL="216000">
              <a:buClr>
                <a:srgbClr val="000000"/>
              </a:buClr>
            </a:pPr>
            <a:endParaRPr lang="tr-TR" spc="-1" dirty="0">
              <a:solidFill>
                <a:srgbClr val="000000"/>
              </a:solidFill>
              <a:uFill>
                <a:solidFill>
                  <a:srgbClr val="FFFFFF"/>
                </a:solidFill>
              </a:uFill>
              <a:latin typeface="Aria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Kamyon Kamyonet gibi Binek olmayan araçlar: </a:t>
            </a:r>
            <a:r>
              <a:rPr lang="tr-TR" sz="2800" u="sng" spc="-1" dirty="0">
                <a:solidFill>
                  <a:srgbClr val="C00000"/>
                </a:solidFill>
                <a:uFill>
                  <a:solidFill>
                    <a:srgbClr val="FFFFFF"/>
                  </a:solidFill>
                </a:uFill>
                <a:latin typeface="Trebuchet MS"/>
                <a:ea typeface="DejaVu Sans"/>
              </a:rPr>
              <a:t>%18</a:t>
            </a:r>
          </a:p>
          <a:p>
            <a:pPr marL="216000">
              <a:buClr>
                <a:srgbClr val="000000"/>
              </a:buClr>
            </a:pPr>
            <a:endParaRPr lang="tr-TR" spc="-1" dirty="0">
              <a:solidFill>
                <a:srgbClr val="000000"/>
              </a:solidFill>
              <a:uFill>
                <a:solidFill>
                  <a:srgbClr val="FFFFFF"/>
                </a:solidFill>
              </a:uFill>
              <a:latin typeface="Aria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Motor gücü 90 </a:t>
            </a:r>
            <a:r>
              <a:rPr lang="tr-TR" sz="2400" u="sng" spc="-1" dirty="0" err="1">
                <a:solidFill>
                  <a:srgbClr val="000000"/>
                </a:solidFill>
                <a:uFill>
                  <a:solidFill>
                    <a:srgbClr val="FFFFFF"/>
                  </a:solidFill>
                </a:uFill>
                <a:latin typeface="Trebuchet MS"/>
                <a:ea typeface="DejaVu Sans"/>
              </a:rPr>
              <a:t>KW’e</a:t>
            </a:r>
            <a:r>
              <a:rPr lang="tr-TR" sz="2400" u="sng" spc="-1" dirty="0">
                <a:solidFill>
                  <a:srgbClr val="000000"/>
                </a:solidFill>
                <a:uFill>
                  <a:solidFill>
                    <a:srgbClr val="FFFFFF"/>
                  </a:solidFill>
                </a:uFill>
                <a:latin typeface="Trebuchet MS"/>
                <a:ea typeface="DejaVu Sans"/>
              </a:rPr>
              <a:t> kadar olan traktörler: </a:t>
            </a:r>
            <a:r>
              <a:rPr lang="tr-TR" sz="2800" u="sng" spc="-1" dirty="0">
                <a:solidFill>
                  <a:srgbClr val="C00000"/>
                </a:solidFill>
                <a:uFill>
                  <a:solidFill>
                    <a:srgbClr val="FFFFFF"/>
                  </a:solidFill>
                </a:uFill>
                <a:latin typeface="Trebuchet MS"/>
                <a:ea typeface="DejaVu Sans"/>
              </a:rPr>
              <a:t>%8</a:t>
            </a:r>
          </a:p>
          <a:p>
            <a:pPr marL="216000">
              <a:buClr>
                <a:srgbClr val="000000"/>
              </a:buClr>
            </a:pPr>
            <a:endParaRPr lang="tr-TR" spc="-1" dirty="0">
              <a:solidFill>
                <a:srgbClr val="000000"/>
              </a:solidFill>
              <a:uFill>
                <a:solidFill>
                  <a:srgbClr val="FFFFFF"/>
                </a:solidFill>
              </a:uFill>
              <a:latin typeface="Aria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Biçer döverler: </a:t>
            </a:r>
            <a:r>
              <a:rPr lang="tr-TR" sz="2800" u="sng" spc="-1" dirty="0" smtClean="0">
                <a:solidFill>
                  <a:srgbClr val="C00000"/>
                </a:solidFill>
                <a:uFill>
                  <a:solidFill>
                    <a:srgbClr val="FFFFFF"/>
                  </a:solidFill>
                </a:uFill>
                <a:latin typeface="Trebuchet MS"/>
                <a:ea typeface="DejaVu Sans"/>
              </a:rPr>
              <a:t>%10</a:t>
            </a:r>
            <a:endParaRPr lang="tr-TR" sz="2800" u="sng" spc="-1" dirty="0">
              <a:solidFill>
                <a:srgbClr val="C00000"/>
              </a:solidFill>
              <a:uFill>
                <a:solidFill>
                  <a:srgbClr val="FFFFFF"/>
                </a:solidFill>
              </a:uFill>
              <a:latin typeface="Trebuchet MS"/>
              <a:ea typeface="DejaVu Sans"/>
            </a:endParaRPr>
          </a:p>
          <a:p>
            <a:pPr marL="216000">
              <a:buClr>
                <a:srgbClr val="000000"/>
              </a:buClr>
            </a:pPr>
            <a:endParaRPr lang="tr-TR" spc="-1" dirty="0">
              <a:solidFill>
                <a:srgbClr val="000000"/>
              </a:solidFill>
              <a:uFill>
                <a:solidFill>
                  <a:srgbClr val="FFFFFF"/>
                </a:solidFill>
              </a:uFill>
              <a:latin typeface="Aria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Motor Gücü 90 KW ve üstü traktör ve iş makineleri: </a:t>
            </a:r>
            <a:r>
              <a:rPr lang="tr-TR" sz="2800" u="sng" spc="-1" dirty="0">
                <a:solidFill>
                  <a:srgbClr val="C00000"/>
                </a:solidFill>
                <a:uFill>
                  <a:solidFill>
                    <a:srgbClr val="FFFFFF"/>
                  </a:solidFill>
                </a:uFill>
                <a:latin typeface="Trebuchet MS"/>
                <a:ea typeface="DejaVu Sans"/>
              </a:rPr>
              <a:t>%18</a:t>
            </a:r>
          </a:p>
          <a:p>
            <a:pPr marL="216000">
              <a:buClr>
                <a:srgbClr val="000000"/>
              </a:buClr>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7382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01" name="CustomShape 2"/>
          <p:cNvSpPr/>
          <p:nvPr/>
        </p:nvSpPr>
        <p:spPr>
          <a:xfrm>
            <a:off x="2192216" y="285840"/>
            <a:ext cx="7658031" cy="50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dirty="0">
                <a:solidFill>
                  <a:srgbClr val="C00000"/>
                </a:solidFill>
                <a:uFill>
                  <a:solidFill>
                    <a:srgbClr val="FFFFFF"/>
                  </a:solidFill>
                </a:uFill>
                <a:latin typeface="Trebuchet MS"/>
                <a:ea typeface="DejaVu Sans"/>
              </a:rPr>
              <a:t>KATMA DEĞER VERGİSİNİN ORANLARI</a:t>
            </a:r>
            <a:endParaRPr lang="tr-TR" sz="3600" spc="-1" dirty="0">
              <a:solidFill>
                <a:srgbClr val="000000"/>
              </a:solidFill>
              <a:uFill>
                <a:solidFill>
                  <a:srgbClr val="FFFFFF"/>
                </a:solidFill>
              </a:uFill>
              <a:latin typeface="Arial"/>
            </a:endParaRPr>
          </a:p>
        </p:txBody>
      </p:sp>
      <p:sp>
        <p:nvSpPr>
          <p:cNvPr id="202" name="CustomShape 3"/>
          <p:cNvSpPr/>
          <p:nvPr/>
        </p:nvSpPr>
        <p:spPr>
          <a:xfrm>
            <a:off x="1664677" y="978120"/>
            <a:ext cx="8832656" cy="325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rPr>
              <a:t>Net alanı 150 m² kadar olan konutlar </a:t>
            </a:r>
            <a:r>
              <a:rPr lang="tr-TR" sz="2800" u="sng" spc="-1" dirty="0">
                <a:solidFill>
                  <a:srgbClr val="C00000"/>
                </a:solidFill>
                <a:uFill>
                  <a:solidFill>
                    <a:srgbClr val="FFFFFF"/>
                  </a:solidFill>
                </a:uFill>
                <a:latin typeface="Trebuchet MS"/>
              </a:rPr>
              <a:t>: %1</a:t>
            </a:r>
          </a:p>
          <a:p>
            <a:pPr marL="216000" indent="533520">
              <a:buClr>
                <a:srgbClr val="000000"/>
              </a:buClr>
              <a:buFont typeface="Wingdings" charset="2"/>
              <a:buChar char=""/>
            </a:pPr>
            <a:endParaRPr lang="tr-TR" spc="-1" dirty="0">
              <a:solidFill>
                <a:srgbClr val="000000"/>
              </a:solidFill>
              <a:uFill>
                <a:solidFill>
                  <a:srgbClr val="FFFFFF"/>
                </a:solidFill>
              </a:uFil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rPr>
              <a:t>Net alanı 150 m² üstü olan konutlar : </a:t>
            </a:r>
            <a:r>
              <a:rPr lang="tr-TR" sz="2800" u="sng" spc="-1" dirty="0" smtClean="0">
                <a:solidFill>
                  <a:srgbClr val="C00000"/>
                </a:solidFill>
                <a:uFill>
                  <a:solidFill>
                    <a:srgbClr val="FFFFFF"/>
                  </a:solidFill>
                </a:uFill>
                <a:latin typeface="Trebuchet MS"/>
              </a:rPr>
              <a:t>%</a:t>
            </a:r>
            <a:r>
              <a:rPr lang="tr-TR" sz="2800" u="sng" spc="-1" dirty="0" smtClean="0">
                <a:solidFill>
                  <a:srgbClr val="C00000"/>
                </a:solidFill>
                <a:uFill>
                  <a:solidFill>
                    <a:srgbClr val="FFFFFF"/>
                  </a:solidFill>
                </a:uFill>
                <a:latin typeface="Trebuchet MS"/>
              </a:rPr>
              <a:t>20</a:t>
            </a:r>
            <a:endParaRPr lang="tr-TR" sz="2800" u="sng" spc="-1" dirty="0">
              <a:solidFill>
                <a:srgbClr val="C00000"/>
              </a:solidFill>
              <a:uFill>
                <a:solidFill>
                  <a:srgbClr val="FFFFFF"/>
                </a:solidFill>
              </a:uFill>
              <a:latin typeface="Trebuchet MS"/>
            </a:endParaRPr>
          </a:p>
          <a:p>
            <a:pPr marL="216000" indent="533520">
              <a:buClr>
                <a:srgbClr val="000000"/>
              </a:buClr>
              <a:buFont typeface="Wingdings" charset="2"/>
              <a:buChar char=""/>
            </a:pPr>
            <a:endParaRPr lang="tr-TR" spc="-1" dirty="0">
              <a:solidFill>
                <a:srgbClr val="000000"/>
              </a:solidFill>
              <a:uFill>
                <a:solidFill>
                  <a:srgbClr val="FFFFFF"/>
                </a:solidFill>
              </a:uFill>
            </a:endParaRPr>
          </a:p>
          <a:p>
            <a:pPr marL="216000" indent="5335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Tarım arazileri ve arsalar : </a:t>
            </a:r>
            <a:r>
              <a:rPr lang="tr-TR" sz="2800" u="sng" spc="-1" dirty="0">
                <a:solidFill>
                  <a:srgbClr val="C00000"/>
                </a:solidFill>
                <a:uFill>
                  <a:solidFill>
                    <a:srgbClr val="FFFFFF"/>
                  </a:solidFill>
                </a:uFill>
                <a:latin typeface="Trebuchet MS"/>
                <a:ea typeface="DejaVu Sans"/>
              </a:rPr>
              <a:t>%18</a:t>
            </a:r>
          </a:p>
          <a:p>
            <a:pPr marL="216000">
              <a:buClr>
                <a:srgbClr val="000000"/>
              </a:buClr>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Binek vasfı kazanmış yani arkası camlı koltuklu, emniyet kemeri tertibatı takılmış, sürücü ile bölmesi bulunmayan hafif ticari araçlar: </a:t>
            </a:r>
            <a:r>
              <a:rPr lang="tr-TR" sz="2800" u="sng" spc="-1" dirty="0">
                <a:solidFill>
                  <a:srgbClr val="C00000"/>
                </a:solidFill>
                <a:uFill>
                  <a:solidFill>
                    <a:srgbClr val="FFFFFF"/>
                  </a:solidFill>
                </a:uFill>
                <a:latin typeface="Trebuchet MS"/>
                <a:ea typeface="DejaVu Sans"/>
              </a:rPr>
              <a:t>% 1</a:t>
            </a:r>
          </a:p>
          <a:p>
            <a:pPr marL="216000" algn="just">
              <a:buClr>
                <a:srgbClr val="000000"/>
              </a:buClr>
            </a:pPr>
            <a:endParaRPr lang="tr-TR" spc="-1" dirty="0">
              <a:solidFill>
                <a:srgbClr val="000000"/>
              </a:solidFill>
              <a:uFill>
                <a:solidFill>
                  <a:srgbClr val="FFFFFF"/>
                </a:solidFill>
              </a:uFill>
              <a:latin typeface="Arial"/>
            </a:endParaRPr>
          </a:p>
          <a:p>
            <a:pPr marL="216000" indent="6253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 Tekstil ürünleri ve makinelerinde :</a:t>
            </a:r>
            <a:r>
              <a:rPr lang="tr-TR" sz="2800" u="sng" spc="-1" dirty="0">
                <a:solidFill>
                  <a:srgbClr val="000000"/>
                </a:solidFill>
                <a:uFill>
                  <a:solidFill>
                    <a:srgbClr val="FFFFFF"/>
                  </a:solidFill>
                </a:uFill>
                <a:latin typeface="Trebuchet MS"/>
                <a:ea typeface="DejaVu Sans"/>
              </a:rPr>
              <a:t> </a:t>
            </a:r>
            <a:r>
              <a:rPr lang="tr-TR" sz="2800" u="sng" spc="-1" dirty="0">
                <a:solidFill>
                  <a:srgbClr val="C00000"/>
                </a:solidFill>
                <a:uFill>
                  <a:solidFill>
                    <a:srgbClr val="FFFFFF"/>
                  </a:solidFill>
                </a:uFill>
                <a:latin typeface="Trebuchet MS"/>
                <a:ea typeface="DejaVu Sans"/>
              </a:rPr>
              <a:t>%8</a:t>
            </a:r>
          </a:p>
          <a:p>
            <a:pPr marL="216000">
              <a:buClr>
                <a:srgbClr val="000000"/>
              </a:buClr>
            </a:pPr>
            <a:endParaRPr lang="tr-TR" spc="-1" dirty="0">
              <a:solidFill>
                <a:srgbClr val="000000"/>
              </a:solidFill>
              <a:uFill>
                <a:solidFill>
                  <a:srgbClr val="FFFFFF"/>
                </a:solidFill>
              </a:uFill>
              <a:latin typeface="Arial"/>
            </a:endParaRPr>
          </a:p>
          <a:p>
            <a:pPr marL="216000" indent="625320">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Gıda ürünleri :</a:t>
            </a:r>
            <a:r>
              <a:rPr lang="tr-TR" sz="2800" u="sng" spc="-1" dirty="0">
                <a:solidFill>
                  <a:srgbClr val="000000"/>
                </a:solidFill>
                <a:uFill>
                  <a:solidFill>
                    <a:srgbClr val="FFFFFF"/>
                  </a:solidFill>
                </a:uFill>
                <a:latin typeface="Trebuchet MS"/>
                <a:ea typeface="DejaVu Sans"/>
              </a:rPr>
              <a:t> </a:t>
            </a:r>
            <a:r>
              <a:rPr lang="tr-TR" sz="2800" u="sng" spc="-1" dirty="0">
                <a:solidFill>
                  <a:srgbClr val="C00000"/>
                </a:solidFill>
                <a:uFill>
                  <a:solidFill>
                    <a:srgbClr val="FFFFFF"/>
                  </a:solidFill>
                </a:uFill>
                <a:latin typeface="Trebuchet MS"/>
                <a:ea typeface="DejaVu Sans"/>
              </a:rPr>
              <a:t>%8</a:t>
            </a:r>
          </a:p>
          <a:p>
            <a:pPr marL="216000">
              <a:buClr>
                <a:srgbClr val="000000"/>
              </a:buClr>
            </a:pPr>
            <a:endParaRPr lang="tr-TR" spc="-1" dirty="0">
              <a:solidFill>
                <a:srgbClr val="000000"/>
              </a:solidFill>
              <a:uFill>
                <a:solidFill>
                  <a:srgbClr val="FFFFFF"/>
                </a:solidFill>
              </a:uFill>
              <a:latin typeface="Arial"/>
            </a:endParaRPr>
          </a:p>
          <a:p>
            <a:pPr marL="216000" indent="625320">
              <a:buClr>
                <a:srgbClr val="000000"/>
              </a:buClr>
              <a:buFont typeface="Wingdings" charset="2"/>
              <a:buChar char=""/>
            </a:pPr>
            <a:r>
              <a:rPr lang="tr-TR" sz="2400" u="sng" spc="-1" dirty="0" err="1">
                <a:solidFill>
                  <a:srgbClr val="000000"/>
                </a:solidFill>
                <a:uFill>
                  <a:solidFill>
                    <a:srgbClr val="FFFFFF"/>
                  </a:solidFill>
                </a:uFill>
                <a:latin typeface="Trebuchet MS"/>
                <a:ea typeface="DejaVu Sans"/>
              </a:rPr>
              <a:t>Tıbta</a:t>
            </a:r>
            <a:r>
              <a:rPr lang="tr-TR" sz="2400" u="sng" spc="-1" dirty="0">
                <a:solidFill>
                  <a:srgbClr val="000000"/>
                </a:solidFill>
                <a:uFill>
                  <a:solidFill>
                    <a:srgbClr val="FFFFFF"/>
                  </a:solidFill>
                </a:uFill>
                <a:latin typeface="Trebuchet MS"/>
                <a:ea typeface="DejaVu Sans"/>
              </a:rPr>
              <a:t> kullanılan araç, gereç ve ameliyat malzemeleri: </a:t>
            </a:r>
            <a:r>
              <a:rPr lang="tr-TR" sz="2400" u="sng" spc="-1" dirty="0">
                <a:solidFill>
                  <a:srgbClr val="C00000"/>
                </a:solidFill>
                <a:uFill>
                  <a:solidFill>
                    <a:srgbClr val="FFFFFF"/>
                  </a:solidFill>
                </a:uFill>
                <a:latin typeface="Trebuchet MS"/>
                <a:ea typeface="DejaVu Sans"/>
              </a:rPr>
              <a:t>%8</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809480" y="96120"/>
            <a:ext cx="827820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04" name="CustomShape 2"/>
          <p:cNvSpPr/>
          <p:nvPr/>
        </p:nvSpPr>
        <p:spPr>
          <a:xfrm>
            <a:off x="2130960" y="96120"/>
            <a:ext cx="7635240" cy="50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dirty="0">
                <a:solidFill>
                  <a:srgbClr val="C00000"/>
                </a:solidFill>
                <a:uFill>
                  <a:solidFill>
                    <a:srgbClr val="FFFFFF"/>
                  </a:solidFill>
                </a:uFill>
                <a:latin typeface="Trebuchet MS"/>
                <a:ea typeface="DejaVu Sans"/>
              </a:rPr>
              <a:t>KATMA DEĞER VERGİSİNİN ORANLARI</a:t>
            </a:r>
            <a:endParaRPr lang="tr-TR" sz="3600" spc="-1" dirty="0">
              <a:solidFill>
                <a:srgbClr val="000000"/>
              </a:solidFill>
              <a:uFill>
                <a:solidFill>
                  <a:srgbClr val="FFFFFF"/>
                </a:solidFill>
              </a:uFill>
              <a:latin typeface="Arial"/>
            </a:endParaRPr>
          </a:p>
        </p:txBody>
      </p:sp>
      <p:sp>
        <p:nvSpPr>
          <p:cNvPr id="205" name="CustomShape 3"/>
          <p:cNvSpPr/>
          <p:nvPr/>
        </p:nvSpPr>
        <p:spPr>
          <a:xfrm>
            <a:off x="1738200" y="2286000"/>
            <a:ext cx="8635320" cy="3250800"/>
          </a:xfrm>
          <a:prstGeom prst="rect">
            <a:avLst/>
          </a:prstGeom>
          <a:noFill/>
          <a:ln>
            <a:noFill/>
          </a:ln>
        </p:spPr>
        <p:style>
          <a:lnRef idx="0">
            <a:scrgbClr r="0" g="0" b="0"/>
          </a:lnRef>
          <a:fillRef idx="0">
            <a:scrgbClr r="0" g="0" b="0"/>
          </a:fillRef>
          <a:effectRef idx="0">
            <a:scrgbClr r="0" g="0" b="0"/>
          </a:effectRef>
          <a:fontRef idx="minor"/>
        </p:style>
      </p:sp>
      <p:pic>
        <p:nvPicPr>
          <p:cNvPr id="206" name="210 Resim"/>
          <p:cNvPicPr/>
          <p:nvPr/>
        </p:nvPicPr>
        <p:blipFill>
          <a:blip r:embed="rId2"/>
          <a:stretch/>
        </p:blipFill>
        <p:spPr>
          <a:xfrm>
            <a:off x="1668000" y="1440000"/>
            <a:ext cx="4099680" cy="2803680"/>
          </a:xfrm>
          <a:prstGeom prst="rect">
            <a:avLst/>
          </a:prstGeom>
          <a:ln>
            <a:noFill/>
          </a:ln>
        </p:spPr>
      </p:pic>
      <p:sp>
        <p:nvSpPr>
          <p:cNvPr id="207" name="CustomShape 4"/>
          <p:cNvSpPr/>
          <p:nvPr/>
        </p:nvSpPr>
        <p:spPr>
          <a:xfrm>
            <a:off x="6132000" y="3384000"/>
            <a:ext cx="1507680" cy="715680"/>
          </a:xfrm>
          <a:custGeom>
            <a:avLst/>
            <a:gdLst/>
            <a:ahLst/>
            <a:cxnLst/>
            <a:rect l="l" t="t" r="r" b="b"/>
            <a:pathLst>
              <a:path w="3425" h="2020">
                <a:moveTo>
                  <a:pt x="1790" y="0"/>
                </a:moveTo>
                <a:lnTo>
                  <a:pt x="3424" y="1000"/>
                </a:lnTo>
                <a:lnTo>
                  <a:pt x="1790" y="2019"/>
                </a:lnTo>
                <a:lnTo>
                  <a:pt x="1790" y="1408"/>
                </a:lnTo>
                <a:lnTo>
                  <a:pt x="0" y="1408"/>
                </a:lnTo>
                <a:lnTo>
                  <a:pt x="0" y="592"/>
                </a:lnTo>
                <a:lnTo>
                  <a:pt x="1790" y="592"/>
                </a:lnTo>
                <a:lnTo>
                  <a:pt x="1790" y="0"/>
                </a:lnTo>
                <a:moveTo>
                  <a:pt x="0" y="0"/>
                </a:moveTo>
                <a:lnTo>
                  <a:pt x="0" y="816"/>
                </a:lnTo>
                <a:lnTo>
                  <a:pt x="194" y="816"/>
                </a:lnTo>
                <a:lnTo>
                  <a:pt x="194" y="0"/>
                </a:lnTo>
                <a:lnTo>
                  <a:pt x="0" y="0"/>
                </a:lnTo>
                <a:moveTo>
                  <a:pt x="0" y="0"/>
                </a:moveTo>
                <a:lnTo>
                  <a:pt x="0" y="816"/>
                </a:lnTo>
                <a:lnTo>
                  <a:pt x="195" y="816"/>
                </a:lnTo>
                <a:lnTo>
                  <a:pt x="195" y="0"/>
                </a:lnTo>
                <a:lnTo>
                  <a:pt x="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08" name="CustomShape 5"/>
          <p:cNvSpPr/>
          <p:nvPr/>
        </p:nvSpPr>
        <p:spPr>
          <a:xfrm>
            <a:off x="8076000" y="3384000"/>
            <a:ext cx="2155680" cy="85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4400" spc="-1">
                <a:solidFill>
                  <a:srgbClr val="000000"/>
                </a:solidFill>
                <a:uFill>
                  <a:solidFill>
                    <a:srgbClr val="FFFFFF"/>
                  </a:solidFill>
                </a:uFill>
                <a:latin typeface="Arial"/>
                <a:ea typeface="DejaVu Sans"/>
              </a:rPr>
              <a:t>%18</a:t>
            </a:r>
            <a:endParaRPr lang="tr-TR" spc="-1">
              <a:solidFill>
                <a:srgbClr val="000000"/>
              </a:solidFill>
              <a:uFill>
                <a:solidFill>
                  <a:srgbClr val="FFFFFF"/>
                </a:solidFill>
              </a:uFill>
              <a:latin typeface="Arial"/>
            </a:endParaRPr>
          </a:p>
        </p:txBody>
      </p:sp>
      <p:pic>
        <p:nvPicPr>
          <p:cNvPr id="209" name="213 Resim"/>
          <p:cNvPicPr/>
          <p:nvPr/>
        </p:nvPicPr>
        <p:blipFill>
          <a:blip r:embed="rId3"/>
          <a:stretch/>
        </p:blipFill>
        <p:spPr>
          <a:xfrm>
            <a:off x="1600320" y="3816000"/>
            <a:ext cx="4167360" cy="2828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1738200" y="285840"/>
            <a:ext cx="827820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11" name="CustomShape 2"/>
          <p:cNvSpPr/>
          <p:nvPr/>
        </p:nvSpPr>
        <p:spPr>
          <a:xfrm>
            <a:off x="2095445" y="108540"/>
            <a:ext cx="7682151" cy="50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dirty="0">
                <a:solidFill>
                  <a:srgbClr val="C00000"/>
                </a:solidFill>
                <a:uFill>
                  <a:solidFill>
                    <a:srgbClr val="FFFFFF"/>
                  </a:solidFill>
                </a:uFill>
                <a:latin typeface="Trebuchet MS"/>
                <a:ea typeface="DejaVu Sans"/>
              </a:rPr>
              <a:t>KATMA DEĞER VERGİSİNİN ORANLARI</a:t>
            </a:r>
            <a:endParaRPr lang="tr-TR" sz="3600" spc="-1" dirty="0">
              <a:solidFill>
                <a:srgbClr val="000000"/>
              </a:solidFill>
              <a:uFill>
                <a:solidFill>
                  <a:srgbClr val="FFFFFF"/>
                </a:solidFill>
              </a:uFill>
              <a:latin typeface="Arial"/>
            </a:endParaRPr>
          </a:p>
        </p:txBody>
      </p:sp>
      <p:sp>
        <p:nvSpPr>
          <p:cNvPr id="212" name="CustomShape 3"/>
          <p:cNvSpPr/>
          <p:nvPr/>
        </p:nvSpPr>
        <p:spPr>
          <a:xfrm>
            <a:off x="1738200" y="2286000"/>
            <a:ext cx="8635320" cy="3250800"/>
          </a:xfrm>
          <a:prstGeom prst="rect">
            <a:avLst/>
          </a:prstGeom>
          <a:noFill/>
          <a:ln>
            <a:noFill/>
          </a:ln>
        </p:spPr>
        <p:style>
          <a:lnRef idx="0">
            <a:scrgbClr r="0" g="0" b="0"/>
          </a:lnRef>
          <a:fillRef idx="0">
            <a:scrgbClr r="0" g="0" b="0"/>
          </a:fillRef>
          <a:effectRef idx="0">
            <a:scrgbClr r="0" g="0" b="0"/>
          </a:effectRef>
          <a:fontRef idx="minor"/>
        </p:style>
      </p:sp>
      <p:sp>
        <p:nvSpPr>
          <p:cNvPr id="213" name="CustomShape 4"/>
          <p:cNvSpPr/>
          <p:nvPr/>
        </p:nvSpPr>
        <p:spPr>
          <a:xfrm>
            <a:off x="6708000" y="3384000"/>
            <a:ext cx="1507680" cy="715680"/>
          </a:xfrm>
          <a:custGeom>
            <a:avLst/>
            <a:gdLst/>
            <a:ahLst/>
            <a:cxnLst/>
            <a:rect l="l" t="t" r="r" b="b"/>
            <a:pathLst>
              <a:path w="3425" h="2020">
                <a:moveTo>
                  <a:pt x="1790" y="0"/>
                </a:moveTo>
                <a:lnTo>
                  <a:pt x="3424" y="1000"/>
                </a:lnTo>
                <a:lnTo>
                  <a:pt x="1790" y="2019"/>
                </a:lnTo>
                <a:lnTo>
                  <a:pt x="1790" y="1408"/>
                </a:lnTo>
                <a:lnTo>
                  <a:pt x="0" y="1408"/>
                </a:lnTo>
                <a:lnTo>
                  <a:pt x="0" y="592"/>
                </a:lnTo>
                <a:lnTo>
                  <a:pt x="1790" y="592"/>
                </a:lnTo>
                <a:lnTo>
                  <a:pt x="1790" y="0"/>
                </a:lnTo>
                <a:moveTo>
                  <a:pt x="0" y="0"/>
                </a:moveTo>
                <a:lnTo>
                  <a:pt x="0" y="816"/>
                </a:lnTo>
                <a:lnTo>
                  <a:pt x="194" y="816"/>
                </a:lnTo>
                <a:lnTo>
                  <a:pt x="194" y="0"/>
                </a:lnTo>
                <a:lnTo>
                  <a:pt x="0" y="0"/>
                </a:lnTo>
                <a:moveTo>
                  <a:pt x="0" y="0"/>
                </a:moveTo>
                <a:lnTo>
                  <a:pt x="0" y="816"/>
                </a:lnTo>
                <a:lnTo>
                  <a:pt x="195" y="816"/>
                </a:lnTo>
                <a:lnTo>
                  <a:pt x="195" y="0"/>
                </a:lnTo>
                <a:lnTo>
                  <a:pt x="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14" name="CustomShape 5"/>
          <p:cNvSpPr/>
          <p:nvPr/>
        </p:nvSpPr>
        <p:spPr>
          <a:xfrm>
            <a:off x="8364000" y="3312000"/>
            <a:ext cx="2155680" cy="85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4400" spc="-1">
                <a:solidFill>
                  <a:srgbClr val="000000"/>
                </a:solidFill>
                <a:uFill>
                  <a:solidFill>
                    <a:srgbClr val="FFFFFF"/>
                  </a:solidFill>
                </a:uFill>
                <a:latin typeface="Arial"/>
                <a:ea typeface="DejaVu Sans"/>
              </a:rPr>
              <a:t>%1</a:t>
            </a:r>
            <a:endParaRPr lang="tr-TR" spc="-1">
              <a:solidFill>
                <a:srgbClr val="000000"/>
              </a:solidFill>
              <a:uFill>
                <a:solidFill>
                  <a:srgbClr val="FFFFFF"/>
                </a:solidFill>
              </a:uFill>
              <a:latin typeface="Arial"/>
            </a:endParaRPr>
          </a:p>
        </p:txBody>
      </p:sp>
      <p:pic>
        <p:nvPicPr>
          <p:cNvPr id="215" name="219 Resim"/>
          <p:cNvPicPr/>
          <p:nvPr/>
        </p:nvPicPr>
        <p:blipFill>
          <a:blip r:embed="rId2"/>
          <a:stretch/>
        </p:blipFill>
        <p:spPr>
          <a:xfrm>
            <a:off x="1543080" y="1728000"/>
            <a:ext cx="4944600" cy="2083680"/>
          </a:xfrm>
          <a:prstGeom prst="rect">
            <a:avLst/>
          </a:prstGeom>
          <a:ln>
            <a:noFill/>
          </a:ln>
        </p:spPr>
      </p:pic>
      <p:pic>
        <p:nvPicPr>
          <p:cNvPr id="216" name="220 Resim"/>
          <p:cNvPicPr/>
          <p:nvPr/>
        </p:nvPicPr>
        <p:blipFill>
          <a:blip r:embed="rId3"/>
          <a:stretch/>
        </p:blipFill>
        <p:spPr>
          <a:xfrm rot="21474000">
            <a:off x="2147880" y="3822840"/>
            <a:ext cx="4422960" cy="29430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7382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18" name="CustomShape 2"/>
          <p:cNvSpPr/>
          <p:nvPr/>
        </p:nvSpPr>
        <p:spPr>
          <a:xfrm>
            <a:off x="1884395" y="163980"/>
            <a:ext cx="8343651"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VERGİSİNİN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İCRA HUKUKUNDA UYGULAMA  ALANLARI</a:t>
            </a:r>
            <a:endParaRPr lang="tr-TR" sz="3600" spc="-1" dirty="0">
              <a:solidFill>
                <a:srgbClr val="000000"/>
              </a:solidFill>
              <a:uFill>
                <a:solidFill>
                  <a:srgbClr val="FFFFFF"/>
                </a:solidFill>
              </a:uFill>
              <a:latin typeface="Arial"/>
            </a:endParaRPr>
          </a:p>
        </p:txBody>
      </p:sp>
      <p:sp>
        <p:nvSpPr>
          <p:cNvPr id="219" name="CustomShape 3"/>
          <p:cNvSpPr/>
          <p:nvPr/>
        </p:nvSpPr>
        <p:spPr>
          <a:xfrm>
            <a:off x="1738200" y="2286000"/>
            <a:ext cx="8636040" cy="337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36504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İcra satışlarında ortaya çıkan Katma Değer Vergisi alacağı ihalenin kesinleşmesiyle doğar.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a:solidFill>
                  <a:srgbClr val="000000"/>
                </a:solidFill>
                <a:uFill>
                  <a:solidFill>
                    <a:srgbClr val="FFFFFF"/>
                  </a:solidFill>
                </a:uFill>
                <a:latin typeface="Trebuchet MS"/>
                <a:ea typeface="DejaVu Sans"/>
              </a:rPr>
              <a:t>İhale kesinleşinceye kadar Katma Değer Vergisi ve Damga Vergisinin istenemeyip, kesinleşmekle birlikte talep edilebilir hale geleceğinden, kesinleşme sonrası verilen süre içerisinde yatırılmaması ihale kararının kaldırılması sonucunu doğurur. (İİK. 133 Md)</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2238240" y="1871280"/>
            <a:ext cx="7064280" cy="301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		* Devletin icra hukuku alanındaki faaliyetine karşılık olarak aldığı paraya icra harcı denir. 2004 sayılı İcra ve iflas kanununa göre icra ve iflas harçları kanun tarafından belirlenir. (HK.M.15)  Bu kanun 492 sayılı Harçlar kanunudur. Harçlar kanunun 1 sayılı tarifesinin B bölümünde icra ve iflas hukukunda alınması gereken harçlar belirlenmiştir</a:t>
            </a:r>
            <a:r>
              <a:rPr lang="tr-TR" sz="2400" spc="-1" dirty="0">
                <a:solidFill>
                  <a:srgbClr val="000000"/>
                </a:solidFill>
                <a:uFill>
                  <a:solidFill>
                    <a:srgbClr val="FFFFFF"/>
                  </a:solidFill>
                </a:uFill>
                <a:latin typeface="Times New Roman"/>
                <a:ea typeface="Times New Roman"/>
              </a:rPr>
              <a:t>. </a:t>
            </a:r>
            <a:endParaRPr lang="tr-TR" spc="-1" dirty="0">
              <a:solidFill>
                <a:srgbClr val="000000"/>
              </a:solidFill>
              <a:uFill>
                <a:solidFill>
                  <a:srgbClr val="FFFFFF"/>
                </a:solidFill>
              </a:uFill>
              <a:latin typeface="Arial"/>
            </a:endParaRPr>
          </a:p>
        </p:txBody>
      </p:sp>
      <p:sp>
        <p:nvSpPr>
          <p:cNvPr id="91" name="CustomShape 2"/>
          <p:cNvSpPr/>
          <p:nvPr/>
        </p:nvSpPr>
        <p:spPr>
          <a:xfrm>
            <a:off x="2024040" y="500040"/>
            <a:ext cx="8064720" cy="118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a:solidFill>
                  <a:srgbClr val="C00000"/>
                </a:solidFill>
                <a:uFill>
                  <a:solidFill>
                    <a:srgbClr val="FFFFFF"/>
                  </a:solidFill>
                </a:uFill>
                <a:latin typeface="Trebuchet MS"/>
                <a:ea typeface="DejaVu Sans"/>
              </a:rPr>
              <a:t>İCRA HUKUKUNDA  HARÇ</a:t>
            </a:r>
            <a:endParaRPr lang="tr-TR" spc="-1">
              <a:solidFill>
                <a:srgbClr val="000000"/>
              </a:solidFill>
              <a:uFill>
                <a:solidFill>
                  <a:srgbClr val="FFFFFF"/>
                </a:solidFill>
              </a:uFill>
              <a:latin typeface="Arial"/>
            </a:endParaRPr>
          </a:p>
          <a:p>
            <a:pPr algn="ctr">
              <a:lnSpc>
                <a:spcPct val="100000"/>
              </a:lnSpc>
            </a:pPr>
            <a:r>
              <a:rPr lang="tr-TR" sz="3600" b="1" spc="-1">
                <a:solidFill>
                  <a:srgbClr val="C00000"/>
                </a:solidFill>
                <a:uFill>
                  <a:solidFill>
                    <a:srgbClr val="FFFFFF"/>
                  </a:solidFill>
                </a:uFill>
                <a:latin typeface="Trebuchet MS"/>
                <a:ea typeface="DejaVu Sans"/>
              </a:rPr>
              <a:t>VE YASAL MEVZUAT</a:t>
            </a:r>
            <a:endParaRPr lang="tr-TR" spc="-1">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665480" y="24120"/>
            <a:ext cx="827820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21" name="CustomShape 2"/>
          <p:cNvSpPr/>
          <p:nvPr/>
        </p:nvSpPr>
        <p:spPr>
          <a:xfrm>
            <a:off x="1787769" y="45720"/>
            <a:ext cx="8563708" cy="93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VERGİSİNİN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İCRA HUKUKUNDA UYGULAMA ALANLARI</a:t>
            </a:r>
            <a:endParaRPr lang="tr-TR" sz="3600" spc="-1" dirty="0">
              <a:solidFill>
                <a:srgbClr val="000000"/>
              </a:solidFill>
              <a:uFill>
                <a:solidFill>
                  <a:srgbClr val="FFFFFF"/>
                </a:solidFill>
              </a:uFill>
              <a:latin typeface="Arial"/>
            </a:endParaRPr>
          </a:p>
        </p:txBody>
      </p:sp>
      <p:sp>
        <p:nvSpPr>
          <p:cNvPr id="222" name="CustomShape 3"/>
          <p:cNvSpPr/>
          <p:nvPr/>
        </p:nvSpPr>
        <p:spPr>
          <a:xfrm>
            <a:off x="6780000" y="1566000"/>
            <a:ext cx="3571478" cy="47732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buClr>
                <a:srgbClr val="000000"/>
              </a:buClr>
              <a:buFont typeface="Wingdings" charset="2"/>
              <a:buChar char=""/>
            </a:pPr>
            <a:r>
              <a:rPr lang="tr-TR" sz="2400" spc="-1" dirty="0">
                <a:solidFill>
                  <a:srgbClr val="000000"/>
                </a:solidFill>
                <a:uFill>
                  <a:solidFill>
                    <a:srgbClr val="FFFFFF"/>
                  </a:solidFill>
                </a:uFill>
                <a:latin typeface="Trebuchet MS"/>
                <a:ea typeface="DejaVu Sans"/>
              </a:rPr>
              <a:t>İhale satışları sonrası düzenlenecek olan KDV beyannamesine paranın tahsil edildiği tarih olarak KDV bedelinin tahsil edildiği yani </a:t>
            </a:r>
            <a:r>
              <a:rPr lang="tr-TR" sz="2400" b="1" spc="-1" dirty="0">
                <a:solidFill>
                  <a:srgbClr val="000000"/>
                </a:solidFill>
                <a:uFill>
                  <a:solidFill>
                    <a:srgbClr val="FFFFFF"/>
                  </a:solidFill>
                </a:uFill>
                <a:latin typeface="Trebuchet MS"/>
                <a:ea typeface="DejaVu Sans"/>
              </a:rPr>
              <a:t>beyannamenin düzenlendiği tarih</a:t>
            </a:r>
            <a:r>
              <a:rPr lang="tr-TR" sz="2400" spc="-1" dirty="0">
                <a:solidFill>
                  <a:srgbClr val="000000"/>
                </a:solidFill>
                <a:uFill>
                  <a:solidFill>
                    <a:srgbClr val="FFFFFF"/>
                  </a:solidFill>
                </a:uFill>
                <a:latin typeface="Trebuchet MS"/>
                <a:ea typeface="DejaVu Sans"/>
              </a:rPr>
              <a:t> yazılmalıdır.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algn="just">
              <a:buClr>
                <a:srgbClr val="000000"/>
              </a:buClr>
            </a:pPr>
            <a:endParaRPr lang="tr-TR" spc="-1" dirty="0">
              <a:solidFill>
                <a:srgbClr val="000000"/>
              </a:solidFill>
              <a:uFill>
                <a:solidFill>
                  <a:srgbClr val="FFFFFF"/>
                </a:solidFill>
              </a:uFill>
              <a:latin typeface="Arial"/>
            </a:endParaRPr>
          </a:p>
        </p:txBody>
      </p:sp>
      <p:pic>
        <p:nvPicPr>
          <p:cNvPr id="223" name="227 Resim"/>
          <p:cNvPicPr/>
          <p:nvPr/>
        </p:nvPicPr>
        <p:blipFill>
          <a:blip r:embed="rId2"/>
          <a:stretch/>
        </p:blipFill>
        <p:spPr>
          <a:xfrm>
            <a:off x="1665480" y="1274552"/>
            <a:ext cx="4078440" cy="5197320"/>
          </a:xfrm>
          <a:prstGeom prst="rect">
            <a:avLst/>
          </a:prstGeom>
          <a:ln>
            <a:noFill/>
          </a:ln>
        </p:spPr>
      </p:pic>
      <p:sp>
        <p:nvSpPr>
          <p:cNvPr id="224" name="CustomShape 4"/>
          <p:cNvSpPr/>
          <p:nvPr/>
        </p:nvSpPr>
        <p:spPr>
          <a:xfrm>
            <a:off x="5804580" y="3587372"/>
            <a:ext cx="1147680" cy="571680"/>
          </a:xfrm>
          <a:custGeom>
            <a:avLst/>
            <a:gdLst/>
            <a:ahLst/>
            <a:cxnLst/>
            <a:rect l="l" t="t" r="r" b="b"/>
            <a:pathLst>
              <a:path w="2610" h="1616">
                <a:moveTo>
                  <a:pt x="1364" y="0"/>
                </a:moveTo>
                <a:lnTo>
                  <a:pt x="2609" y="800"/>
                </a:lnTo>
                <a:lnTo>
                  <a:pt x="1364" y="1615"/>
                </a:lnTo>
                <a:lnTo>
                  <a:pt x="1364" y="1126"/>
                </a:lnTo>
                <a:lnTo>
                  <a:pt x="0" y="1126"/>
                </a:lnTo>
                <a:lnTo>
                  <a:pt x="0" y="474"/>
                </a:lnTo>
                <a:lnTo>
                  <a:pt x="1364" y="474"/>
                </a:lnTo>
                <a:lnTo>
                  <a:pt x="1364" y="0"/>
                </a:lnTo>
                <a:moveTo>
                  <a:pt x="0" y="0"/>
                </a:moveTo>
                <a:lnTo>
                  <a:pt x="0" y="652"/>
                </a:lnTo>
                <a:lnTo>
                  <a:pt x="148" y="652"/>
                </a:lnTo>
                <a:lnTo>
                  <a:pt x="148" y="0"/>
                </a:lnTo>
                <a:lnTo>
                  <a:pt x="0" y="0"/>
                </a:lnTo>
                <a:moveTo>
                  <a:pt x="0" y="0"/>
                </a:moveTo>
                <a:lnTo>
                  <a:pt x="0" y="652"/>
                </a:lnTo>
                <a:lnTo>
                  <a:pt x="148" y="652"/>
                </a:lnTo>
                <a:lnTo>
                  <a:pt x="148" y="0"/>
                </a:lnTo>
                <a:lnTo>
                  <a:pt x="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238116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26" name="CustomShape 2"/>
          <p:cNvSpPr/>
          <p:nvPr/>
        </p:nvSpPr>
        <p:spPr>
          <a:xfrm>
            <a:off x="1809840" y="261637"/>
            <a:ext cx="863604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a:solidFill>
                  <a:srgbClr val="C00000"/>
                </a:solidFill>
                <a:uFill>
                  <a:solidFill>
                    <a:srgbClr val="FFFFFF"/>
                  </a:solidFill>
                </a:uFill>
                <a:latin typeface="Trebuchet MS"/>
                <a:ea typeface="DejaVu Sans"/>
              </a:rPr>
              <a:t>KATMA DEĞER VERGİSİNİN </a:t>
            </a:r>
            <a:endParaRPr lang="tr-TR" sz="3600" spc="-1">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 HALLERİ</a:t>
            </a:r>
            <a:endParaRPr lang="tr-TR" sz="3600" spc="-1" dirty="0">
              <a:solidFill>
                <a:srgbClr val="000000"/>
              </a:solidFill>
              <a:uFill>
                <a:solidFill>
                  <a:srgbClr val="FFFFFF"/>
                </a:solidFill>
              </a:uFill>
              <a:latin typeface="Arial"/>
            </a:endParaRPr>
          </a:p>
        </p:txBody>
      </p:sp>
      <p:sp>
        <p:nvSpPr>
          <p:cNvPr id="227" name="CustomShape 3"/>
          <p:cNvSpPr/>
          <p:nvPr/>
        </p:nvSpPr>
        <p:spPr>
          <a:xfrm>
            <a:off x="1809840" y="2357280"/>
            <a:ext cx="8636040" cy="337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Varlık yönetim şirketleri; bankalar, özel finans kurumları ve diğer mali kurumlardan devraldığı alacaklarının tahsili amacıyla bu alacakların teminatını oluşturan mal ve hakların satışı ile aynı kanuna göre finansal yeniden yapılandırma çerçeve anlaşmaları hükümleri kapsamında yeniden yapılandırılan borçların ödenmemesi nedeniyle bu borçların teminatın oluşturan mal ve hakların satışı KDV ‘den ve Damga Vergisinden muaftır. (4743 sayılı kanun)</a:t>
            </a: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1812000" y="720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30" name="CustomShape 2"/>
          <p:cNvSpPr/>
          <p:nvPr/>
        </p:nvSpPr>
        <p:spPr>
          <a:xfrm>
            <a:off x="1916760" y="160131"/>
            <a:ext cx="827892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VERGİSİNİN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 HALLERİ</a:t>
            </a:r>
            <a:endParaRPr lang="tr-TR" sz="3600" spc="-1" dirty="0">
              <a:solidFill>
                <a:srgbClr val="000000"/>
              </a:solidFill>
              <a:uFill>
                <a:solidFill>
                  <a:srgbClr val="FFFFFF"/>
                </a:solidFill>
              </a:uFill>
              <a:latin typeface="Arial"/>
            </a:endParaRPr>
          </a:p>
        </p:txBody>
      </p:sp>
      <p:sp>
        <p:nvSpPr>
          <p:cNvPr id="231" name="CustomShape 3"/>
          <p:cNvSpPr/>
          <p:nvPr/>
        </p:nvSpPr>
        <p:spPr>
          <a:xfrm>
            <a:off x="1633440" y="2182555"/>
            <a:ext cx="8636040" cy="227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985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Bankaların borçlu olanların ve kefillerinin borçlarına karşılık taşınmaz ve iştirak hisselerini alacaklı banka tarafından alacağa mahsuben alınması halinde Banka, KDV‘den ve Damga Vergisinden istisnadır. (Menkullerde istisna söz konusu değildir.) </a:t>
            </a: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734960" y="936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33" name="CustomShape 2"/>
          <p:cNvSpPr/>
          <p:nvPr/>
        </p:nvSpPr>
        <p:spPr>
          <a:xfrm>
            <a:off x="2708649" y="190315"/>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VERGİSİNİN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 HALLERİ</a:t>
            </a:r>
            <a:endParaRPr lang="tr-TR" sz="3600" spc="-1" dirty="0">
              <a:solidFill>
                <a:srgbClr val="000000"/>
              </a:solidFill>
              <a:uFill>
                <a:solidFill>
                  <a:srgbClr val="FFFFFF"/>
                </a:solidFill>
              </a:uFill>
              <a:latin typeface="Arial"/>
            </a:endParaRPr>
          </a:p>
        </p:txBody>
      </p:sp>
      <p:sp>
        <p:nvSpPr>
          <p:cNvPr id="234" name="CustomShape 3"/>
          <p:cNvSpPr/>
          <p:nvPr/>
        </p:nvSpPr>
        <p:spPr>
          <a:xfrm>
            <a:off x="1734960" y="2173763"/>
            <a:ext cx="8636040" cy="227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64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Sermaye piyasası kanunu 38/A maddesinde tanımlanan konut finansmanı amacıyla teminat gösterilen veya ipotek konulan konutun, konut finansmanı kuruluşları, TOKİ Başkanlığı, ipotek finansmanı kuruluşları ya da üçüncü kişilere satışı KDV ‘den muaftır.</a:t>
            </a: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1740000" y="720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36" name="CustomShape 2"/>
          <p:cNvSpPr/>
          <p:nvPr/>
        </p:nvSpPr>
        <p:spPr>
          <a:xfrm>
            <a:off x="2673480" y="206765"/>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VERGİSİNİN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 HALLERİ</a:t>
            </a:r>
            <a:endParaRPr lang="tr-TR" sz="3600" spc="-1" dirty="0">
              <a:solidFill>
                <a:srgbClr val="000000"/>
              </a:solidFill>
              <a:uFill>
                <a:solidFill>
                  <a:srgbClr val="FFFFFF"/>
                </a:solidFill>
              </a:uFill>
              <a:latin typeface="Arial"/>
            </a:endParaRPr>
          </a:p>
        </p:txBody>
      </p:sp>
      <p:sp>
        <p:nvSpPr>
          <p:cNvPr id="237" name="CustomShape 3"/>
          <p:cNvSpPr/>
          <p:nvPr/>
        </p:nvSpPr>
        <p:spPr>
          <a:xfrm>
            <a:off x="1740000" y="1936370"/>
            <a:ext cx="8636040" cy="264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64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Ortaklığın giderilmesi suretiyle yapılan satışlarda ihale alıcısının taşınır veya taşınmaz malı hissedarı olması halinde kendi hissesine isabet eden bedel satış bedelinden mahsup edilerek kalan kısım üzerinden KDV hesaplaması yapılır. Ancak bilinmelidir ki Damga Vergisi tam olarak alınır.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r>
              <a:rPr lang="tr-TR" sz="2400"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4404000" y="72000"/>
            <a:ext cx="3556800" cy="67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39" name="CustomShape 2"/>
          <p:cNvSpPr/>
          <p:nvPr/>
        </p:nvSpPr>
        <p:spPr>
          <a:xfrm>
            <a:off x="2051538" y="72000"/>
            <a:ext cx="8001000" cy="97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a:p>
            <a:pPr algn="ctr">
              <a:lnSpc>
                <a:spcPct val="100000"/>
              </a:lnSpc>
            </a:pPr>
            <a:r>
              <a:rPr lang="tr-TR" sz="2800" spc="-1" dirty="0">
                <a:solidFill>
                  <a:srgbClr val="C00000"/>
                </a:solidFill>
                <a:uFill>
                  <a:solidFill>
                    <a:srgbClr val="FFFFFF"/>
                  </a:solidFill>
                </a:uFill>
                <a:latin typeface="Trebuchet MS"/>
                <a:ea typeface="DejaVu Sans"/>
              </a:rPr>
              <a:t>KATMA DEĞER VERGİSİNİN </a:t>
            </a:r>
            <a:endParaRPr lang="tr-TR" spc="-1" dirty="0">
              <a:solidFill>
                <a:srgbClr val="000000"/>
              </a:solidFill>
              <a:uFill>
                <a:solidFill>
                  <a:srgbClr val="FFFFFF"/>
                </a:solidFill>
              </a:uFill>
              <a:latin typeface="Arial"/>
            </a:endParaRPr>
          </a:p>
          <a:p>
            <a:pPr algn="ctr">
              <a:lnSpc>
                <a:spcPct val="100000"/>
              </a:lnSpc>
            </a:pPr>
            <a:r>
              <a:rPr lang="tr-TR" sz="2800" spc="-1" dirty="0">
                <a:solidFill>
                  <a:srgbClr val="C00000"/>
                </a:solidFill>
                <a:uFill>
                  <a:solidFill>
                    <a:srgbClr val="FFFFFF"/>
                  </a:solidFill>
                </a:uFill>
                <a:latin typeface="Trebuchet MS"/>
                <a:ea typeface="DejaVu Sans"/>
              </a:rPr>
              <a:t>MUAFİYET VE İSTİSNA HALLERİ</a:t>
            </a:r>
            <a:endParaRPr lang="tr-TR"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p:txBody>
      </p:sp>
      <p:sp>
        <p:nvSpPr>
          <p:cNvPr id="240" name="CustomShape 3"/>
          <p:cNvSpPr/>
          <p:nvPr/>
        </p:nvSpPr>
        <p:spPr>
          <a:xfrm>
            <a:off x="2800754" y="1468136"/>
            <a:ext cx="7173720" cy="136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520" algn="just">
              <a:buClr>
                <a:srgbClr val="000000"/>
              </a:buClr>
              <a:buSzPct val="45000"/>
            </a:pPr>
            <a:endParaRPr lang="tr-TR" sz="2400" spc="-1" dirty="0">
              <a:solidFill>
                <a:srgbClr val="000000"/>
              </a:solidFill>
              <a:uFill>
                <a:solidFill>
                  <a:srgbClr val="FFFFFF"/>
                </a:solidFill>
              </a:uFill>
              <a:latin typeface="Arial"/>
              <a:ea typeface="DejaVu Sans"/>
            </a:endParaRPr>
          </a:p>
          <a:p>
            <a:pPr marL="2520" algn="just">
              <a:buClr>
                <a:srgbClr val="000000"/>
              </a:buClr>
              <a:buSzPct val="45000"/>
            </a:pPr>
            <a:endParaRPr lang="tr-TR" sz="2400" spc="-1" dirty="0">
              <a:solidFill>
                <a:srgbClr val="000000"/>
              </a:solidFill>
              <a:uFill>
                <a:solidFill>
                  <a:srgbClr val="FFFFFF"/>
                </a:solidFill>
              </a:uFill>
              <a:latin typeface="Arial"/>
              <a:ea typeface="DejaVu Sans"/>
            </a:endParaRPr>
          </a:p>
          <a:p>
            <a:pPr marL="345420" indent="-342900" algn="just">
              <a:buClr>
                <a:srgbClr val="000000"/>
              </a:buClr>
              <a:buSzPct val="45000"/>
              <a:buFont typeface="Wingdings" panose="05000000000000000000" pitchFamily="2" charset="2"/>
              <a:buChar char="Ø"/>
            </a:pPr>
            <a:r>
              <a:rPr lang="tr-TR" sz="2400" spc="-1" dirty="0">
                <a:solidFill>
                  <a:srgbClr val="000000"/>
                </a:solidFill>
                <a:uFill>
                  <a:solidFill>
                    <a:srgbClr val="FFFFFF"/>
                  </a:solidFill>
                </a:uFill>
                <a:latin typeface="Trebuchet MS" panose="020B0603020202020204" pitchFamily="34" charset="0"/>
                <a:ea typeface="DejaVu Sans"/>
              </a:rPr>
              <a:t>Konut ve Ticari Araç satışlarında KDV indirimine gidilmiş olup; 31/03/2019 ( Bu tarih dahil) tarihine kadar yapılacak Konut satışlarında % 18 olan KDV oranı % 8 olarak uygulanması ve Ticari araç satışlarında da % 18 olan  KDV oranı %1 olarak uygulanması gerekir.</a:t>
            </a:r>
            <a:endParaRPr lang="tr-TR" spc="-1" dirty="0">
              <a:solidFill>
                <a:srgbClr val="000000"/>
              </a:solidFill>
              <a:uFill>
                <a:solidFill>
                  <a:srgbClr val="FFFFFF"/>
                </a:solidFill>
              </a:uFill>
              <a:latin typeface="Trebuchet MS" panose="020B0603020202020204" pitchFamily="34" charset="0"/>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1956000" y="2376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42" name="CustomShape 2"/>
          <p:cNvSpPr/>
          <p:nvPr/>
        </p:nvSpPr>
        <p:spPr>
          <a:xfrm>
            <a:off x="2382850" y="115740"/>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a:solidFill>
                  <a:srgbClr val="C00000"/>
                </a:solidFill>
                <a:uFill>
                  <a:solidFill>
                    <a:srgbClr val="FFFFFF"/>
                  </a:solidFill>
                </a:uFill>
                <a:latin typeface="Trebuchet MS"/>
                <a:ea typeface="DejaVu Sans"/>
              </a:rPr>
              <a:t>KATMA DEĞER VERGİSİNDE </a:t>
            </a:r>
            <a:endParaRPr lang="tr-TR" sz="3600" spc="-1">
              <a:solidFill>
                <a:srgbClr val="000000"/>
              </a:solidFill>
              <a:uFill>
                <a:solidFill>
                  <a:srgbClr val="FFFFFF"/>
                </a:solidFill>
              </a:uFill>
              <a:latin typeface="Arial"/>
            </a:endParaRPr>
          </a:p>
          <a:p>
            <a:pPr algn="ctr">
              <a:lnSpc>
                <a:spcPct val="100000"/>
              </a:lnSpc>
            </a:pPr>
            <a:r>
              <a:rPr lang="tr-TR" sz="3600" spc="-1">
                <a:solidFill>
                  <a:srgbClr val="C00000"/>
                </a:solidFill>
                <a:uFill>
                  <a:solidFill>
                    <a:srgbClr val="FFFFFF"/>
                  </a:solidFill>
                </a:uFill>
                <a:latin typeface="Trebuchet MS"/>
                <a:ea typeface="DejaVu Sans"/>
              </a:rPr>
              <a:t>SORUMLULUK</a:t>
            </a:r>
            <a:endParaRPr lang="tr-TR" sz="3600" spc="-1">
              <a:solidFill>
                <a:srgbClr val="000000"/>
              </a:solidFill>
              <a:uFill>
                <a:solidFill>
                  <a:srgbClr val="FFFFFF"/>
                </a:solidFill>
              </a:uFill>
              <a:latin typeface="Arial"/>
            </a:endParaRPr>
          </a:p>
        </p:txBody>
      </p:sp>
      <p:sp>
        <p:nvSpPr>
          <p:cNvPr id="243"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244" name="Picture 4"/>
          <p:cNvPicPr/>
          <p:nvPr/>
        </p:nvPicPr>
        <p:blipFill>
          <a:blip r:embed="rId2"/>
          <a:stretch/>
        </p:blipFill>
        <p:spPr>
          <a:xfrm>
            <a:off x="3910870" y="2000160"/>
            <a:ext cx="3936960" cy="221112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46" name="CustomShape 2"/>
          <p:cNvSpPr/>
          <p:nvPr/>
        </p:nvSpPr>
        <p:spPr>
          <a:xfrm>
            <a:off x="2166960" y="82080"/>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KATMA DEĞER VERGİSİNDE </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p:txBody>
      </p:sp>
      <p:sp>
        <p:nvSpPr>
          <p:cNvPr id="247"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48" name="CustomShape 4"/>
          <p:cNvSpPr/>
          <p:nvPr/>
        </p:nvSpPr>
        <p:spPr>
          <a:xfrm>
            <a:off x="2238240" y="1520862"/>
            <a:ext cx="7564680" cy="35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satışlarında KDV bedeli İhale Alıcısı tarafından yatırılır. Ancak KDV Beyannameleri İcra Müdürlükleri tarafından düzenlenmesi nedeniyle ihale alıcısı ile birlikte müteselsil sorumludur.</a:t>
            </a:r>
            <a:endParaRPr lang="tr-TR" spc="-1" dirty="0">
              <a:solidFill>
                <a:srgbClr val="000000"/>
              </a:solidFill>
              <a:uFill>
                <a:solidFill>
                  <a:srgbClr val="FFFFFF"/>
                </a:solidFill>
              </a:uFill>
              <a:latin typeface="Arial"/>
            </a:endParaRPr>
          </a:p>
          <a:p>
            <a:pPr marL="216000" algn="just"/>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Katma Değer Vergisi Beyannameleri (herhangi bir satış işlemi olmasa bile) vergilendirme dönemini takiben ayın 24. Günü akşamına kadar yapılır. ve 26.günü akşamına kadar ödenmesi gerekir.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1524000" y="33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50" name="CustomShape 2"/>
          <p:cNvSpPr/>
          <p:nvPr/>
        </p:nvSpPr>
        <p:spPr>
          <a:xfrm>
            <a:off x="2345340" y="155880"/>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b="1" spc="-1" dirty="0">
                <a:solidFill>
                  <a:srgbClr val="C00000"/>
                </a:solidFill>
                <a:uFill>
                  <a:solidFill>
                    <a:srgbClr val="FFFFFF"/>
                  </a:solidFill>
                </a:uFill>
                <a:latin typeface="Trebuchet MS"/>
                <a:ea typeface="DejaVu Sans"/>
              </a:rPr>
              <a:t>DAMGA VERGİSİ</a:t>
            </a:r>
            <a:endParaRPr lang="tr-TR" sz="3600" spc="-1" dirty="0">
              <a:solidFill>
                <a:srgbClr val="000000"/>
              </a:solidFill>
              <a:uFill>
                <a:solidFill>
                  <a:srgbClr val="FFFFFF"/>
                </a:solidFill>
              </a:uFill>
              <a:latin typeface="Arial"/>
            </a:endParaRPr>
          </a:p>
          <a:p>
            <a:pPr algn="ctr">
              <a:lnSpc>
                <a:spcPct val="100000"/>
              </a:lnSpc>
            </a:pPr>
            <a:endParaRPr lang="tr-TR" spc="-1" dirty="0">
              <a:solidFill>
                <a:srgbClr val="000000"/>
              </a:solidFill>
              <a:uFill>
                <a:solidFill>
                  <a:srgbClr val="FFFFFF"/>
                </a:solidFill>
              </a:uFill>
              <a:latin typeface="Arial"/>
            </a:endParaRPr>
          </a:p>
        </p:txBody>
      </p:sp>
      <p:sp>
        <p:nvSpPr>
          <p:cNvPr id="251"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253" name="Resim 257"/>
          <p:cNvPicPr/>
          <p:nvPr/>
        </p:nvPicPr>
        <p:blipFill>
          <a:blip r:embed="rId2"/>
          <a:stretch/>
        </p:blipFill>
        <p:spPr>
          <a:xfrm>
            <a:off x="3684000" y="1728000"/>
            <a:ext cx="4315680" cy="27648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1884000" y="9432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55" name="CustomShape 2"/>
          <p:cNvSpPr/>
          <p:nvPr/>
        </p:nvSpPr>
        <p:spPr>
          <a:xfrm>
            <a:off x="2225792" y="94320"/>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5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57" name="CustomShape 4"/>
          <p:cNvSpPr/>
          <p:nvPr/>
        </p:nvSpPr>
        <p:spPr>
          <a:xfrm>
            <a:off x="1881120" y="1175760"/>
            <a:ext cx="8493120" cy="364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Hukukunda Damga Vergisi ihale satışlarında, muafiyet söz konusu olmayan her türlü sözleşmede, kefaletlerde, resmi kurumlar namına şahıslara ödenen paralar ve ücretlerde ortaya çıkmaktadır.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2095320" y="1000080"/>
            <a:ext cx="777888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b="1" spc="-1" dirty="0">
                <a:solidFill>
                  <a:srgbClr val="C00000"/>
                </a:solidFill>
                <a:uFill>
                  <a:solidFill>
                    <a:srgbClr val="FFFFFF"/>
                  </a:solidFill>
                </a:uFill>
                <a:latin typeface="Trebuchet MS"/>
                <a:ea typeface="DejaVu Sans"/>
              </a:rPr>
              <a:t>İCRA HARÇLARININ </a:t>
            </a:r>
            <a:endParaRPr lang="tr-TR" spc="-1" dirty="0">
              <a:solidFill>
                <a:srgbClr val="000000"/>
              </a:solidFill>
              <a:uFill>
                <a:solidFill>
                  <a:srgbClr val="FFFFFF"/>
                </a:solidFill>
              </a:uFill>
              <a:latin typeface="Arial"/>
            </a:endParaRPr>
          </a:p>
          <a:p>
            <a:pPr algn="ctr">
              <a:lnSpc>
                <a:spcPct val="100000"/>
              </a:lnSpc>
            </a:pPr>
            <a:r>
              <a:rPr lang="tr-TR" sz="4000" b="1" spc="-1" dirty="0">
                <a:solidFill>
                  <a:srgbClr val="C00000"/>
                </a:solidFill>
                <a:uFill>
                  <a:solidFill>
                    <a:srgbClr val="FFFFFF"/>
                  </a:solidFill>
                </a:uFill>
                <a:latin typeface="Trebuchet MS"/>
                <a:ea typeface="DejaVu Sans"/>
              </a:rPr>
              <a:t>TÜRLERİ NELERDİR?</a:t>
            </a:r>
            <a:endParaRPr lang="tr-TR" spc="-1" dirty="0">
              <a:solidFill>
                <a:srgbClr val="000000"/>
              </a:solidFill>
              <a:uFill>
                <a:solidFill>
                  <a:srgbClr val="FFFFFF"/>
                </a:solidFill>
              </a:uFill>
              <a:latin typeface="Arial"/>
            </a:endParaRPr>
          </a:p>
        </p:txBody>
      </p:sp>
      <p:pic>
        <p:nvPicPr>
          <p:cNvPr id="93" name="Picture 2"/>
          <p:cNvPicPr/>
          <p:nvPr/>
        </p:nvPicPr>
        <p:blipFill>
          <a:blip r:embed="rId2"/>
          <a:stretch/>
        </p:blipFill>
        <p:spPr>
          <a:xfrm>
            <a:off x="3881280" y="3357720"/>
            <a:ext cx="3849840" cy="2135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59" name="CustomShape 2"/>
          <p:cNvSpPr/>
          <p:nvPr/>
        </p:nvSpPr>
        <p:spPr>
          <a:xfrm>
            <a:off x="2559720" y="285840"/>
            <a:ext cx="6993000"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 ORANLARI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6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61" name="CustomShape 4"/>
          <p:cNvSpPr/>
          <p:nvPr/>
        </p:nvSpPr>
        <p:spPr>
          <a:xfrm>
            <a:off x="1881120" y="1296776"/>
            <a:ext cx="8493120" cy="401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İhale damga vergisi </a:t>
            </a:r>
            <a:r>
              <a:rPr lang="tr-TR" sz="2400" u="sng" spc="-1" dirty="0">
                <a:solidFill>
                  <a:srgbClr val="C00000"/>
                </a:solidFill>
                <a:uFill>
                  <a:solidFill>
                    <a:srgbClr val="FFFFFF"/>
                  </a:solidFill>
                </a:uFill>
                <a:latin typeface="Trebuchet MS"/>
                <a:ea typeface="DejaVu Sans"/>
              </a:rPr>
              <a:t>‰ 5,69</a:t>
            </a:r>
          </a:p>
          <a:p>
            <a:pPr marL="92160" lvl="1" algn="just">
              <a:buClr>
                <a:srgbClr val="000000"/>
              </a:buCl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İcra dairelerinde resmi daireler namına şahıslara ödenen paralardan </a:t>
            </a:r>
            <a:r>
              <a:rPr lang="tr-TR" sz="2400" u="sng" spc="-1" dirty="0">
                <a:solidFill>
                  <a:srgbClr val="C00000"/>
                </a:solidFill>
                <a:uFill>
                  <a:solidFill>
                    <a:srgbClr val="FFFFFF"/>
                  </a:solidFill>
                </a:uFill>
                <a:latin typeface="Trebuchet MS"/>
                <a:ea typeface="DejaVu Sans"/>
              </a:rPr>
              <a:t>‰ 7,59</a:t>
            </a:r>
          </a:p>
          <a:p>
            <a:pPr marL="92160" lvl="1" indent="349200" algn="just">
              <a:buClr>
                <a:srgbClr val="000000"/>
              </a:buClr>
              <a:buFont typeface="Wingdings" charset="2"/>
              <a:buChar cha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Kira sözleşmelerinden sözleşme bedeli üzerinden </a:t>
            </a:r>
            <a:r>
              <a:rPr lang="tr-TR" sz="2400" u="sng" spc="-1" dirty="0">
                <a:solidFill>
                  <a:srgbClr val="C00000"/>
                </a:solidFill>
                <a:uFill>
                  <a:solidFill>
                    <a:srgbClr val="FFFFFF"/>
                  </a:solidFill>
                </a:uFill>
                <a:latin typeface="Trebuchet MS"/>
                <a:ea typeface="DejaVu Sans"/>
              </a:rPr>
              <a:t>‰ 1,89</a:t>
            </a:r>
            <a:endParaRPr lang="tr-TR" sz="2400" u="sng" spc="-1" dirty="0">
              <a:solidFill>
                <a:srgbClr val="000000"/>
              </a:solidFill>
              <a:uFill>
                <a:solidFill>
                  <a:srgbClr val="FFFFFF"/>
                </a:solidFill>
              </a:uFill>
              <a:latin typeface="Trebuchet MS"/>
              <a:ea typeface="DejaVu Sans"/>
            </a:endParaRPr>
          </a:p>
          <a:p>
            <a:pPr marL="92160" lvl="1" indent="349200" algn="just">
              <a:buClr>
                <a:srgbClr val="000000"/>
              </a:buClr>
              <a:buFont typeface="Wingdings" charset="2"/>
              <a:buChar cha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Belirli bir miktarı içeren sözleşme ve protokoller üzerinden </a:t>
            </a:r>
            <a:r>
              <a:rPr lang="tr-TR" sz="2400" u="sng" spc="-1" dirty="0">
                <a:solidFill>
                  <a:srgbClr val="C00000"/>
                </a:solidFill>
                <a:uFill>
                  <a:solidFill>
                    <a:srgbClr val="FFFFFF"/>
                  </a:solidFill>
                </a:uFill>
                <a:latin typeface="Trebuchet MS"/>
                <a:ea typeface="DejaVu Sans"/>
              </a:rPr>
              <a:t>‰9,48</a:t>
            </a:r>
          </a:p>
          <a:p>
            <a:pPr marL="92160" lvl="1" algn="just">
              <a:buClr>
                <a:srgbClr val="000000"/>
              </a:buCl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İcra kefilliğinde kefil olunan miktar üzerinden </a:t>
            </a:r>
            <a:r>
              <a:rPr lang="tr-TR" sz="2400" u="sng" spc="-1" dirty="0">
                <a:solidFill>
                  <a:srgbClr val="C00000"/>
                </a:solidFill>
                <a:uFill>
                  <a:solidFill>
                    <a:srgbClr val="FFFFFF"/>
                  </a:solidFill>
                </a:uFill>
                <a:latin typeface="Trebuchet MS"/>
                <a:ea typeface="DejaVu Sans"/>
              </a:rPr>
              <a:t>‰ 9,48</a:t>
            </a:r>
          </a:p>
          <a:p>
            <a:pPr marL="92160" lvl="1" algn="just">
              <a:buClr>
                <a:srgbClr val="000000"/>
              </a:buCl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Temliknamelerde </a:t>
            </a:r>
            <a:r>
              <a:rPr lang="tr-TR" sz="2400" u="sng" spc="-1" dirty="0">
                <a:solidFill>
                  <a:srgbClr val="C00000"/>
                </a:solidFill>
                <a:uFill>
                  <a:solidFill>
                    <a:srgbClr val="FFFFFF"/>
                  </a:solidFill>
                </a:uFill>
                <a:latin typeface="Trebuchet MS"/>
                <a:ea typeface="DejaVu Sans"/>
              </a:rPr>
              <a:t>‰ 9,48</a:t>
            </a:r>
          </a:p>
          <a:p>
            <a:pPr marL="92160" lvl="1" algn="just">
              <a:buClr>
                <a:srgbClr val="000000"/>
              </a:buClr>
            </a:pPr>
            <a:endParaRPr lang="tr-TR" spc="-1" dirty="0">
              <a:solidFill>
                <a:srgbClr val="000000"/>
              </a:solidFill>
              <a:uFill>
                <a:solidFill>
                  <a:srgbClr val="FFFFFF"/>
                </a:solidFill>
              </a:uFill>
              <a:latin typeface="Arial"/>
            </a:endParaRPr>
          </a:p>
          <a:p>
            <a:pPr marL="92160" lvl="1" indent="349200" algn="just">
              <a:buClr>
                <a:srgbClr val="000000"/>
              </a:buClr>
              <a:buFont typeface="Wingdings" charset="2"/>
              <a:buChar char=""/>
            </a:pPr>
            <a:r>
              <a:rPr lang="tr-TR" sz="2400" u="sng" spc="-1" dirty="0">
                <a:solidFill>
                  <a:srgbClr val="000000"/>
                </a:solidFill>
                <a:uFill>
                  <a:solidFill>
                    <a:srgbClr val="FFFFFF"/>
                  </a:solidFill>
                </a:uFill>
                <a:latin typeface="Trebuchet MS"/>
                <a:ea typeface="DejaVu Sans"/>
              </a:rPr>
              <a:t>Şahıslara ödenen ücret ödemelerinden </a:t>
            </a:r>
            <a:r>
              <a:rPr lang="tr-TR" sz="2400" u="sng" spc="-1" dirty="0">
                <a:solidFill>
                  <a:srgbClr val="C00000"/>
                </a:solidFill>
                <a:uFill>
                  <a:solidFill>
                    <a:srgbClr val="FFFFFF"/>
                  </a:solidFill>
                </a:uFill>
                <a:latin typeface="Trebuchet MS"/>
                <a:ea typeface="DejaVu Sans"/>
              </a:rPr>
              <a:t>‰ 7,59</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63" name="CustomShape 2"/>
          <p:cNvSpPr/>
          <p:nvPr/>
        </p:nvSpPr>
        <p:spPr>
          <a:xfrm>
            <a:off x="1738201" y="83520"/>
            <a:ext cx="8651631" cy="178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VERGİSİ’NİN İCRA VE İFLAS HUKUKUNDA UYGULAMA ALANLARI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6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65" name="CustomShape 4"/>
          <p:cNvSpPr/>
          <p:nvPr/>
        </p:nvSpPr>
        <p:spPr>
          <a:xfrm>
            <a:off x="1738200" y="1650891"/>
            <a:ext cx="8493120" cy="291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Damga vergisi, İcra Müdürlüğünce vergiyi doğuran işlem yapıldığı veya öğrenildiği anda tahakkuk eder.  (Ör. Sözleşmenin Sunulması, Bilirkişi Ödemesinin Yapılması,)</a:t>
            </a:r>
          </a:p>
          <a:p>
            <a:pPr marL="216000" algn="just">
              <a:buClr>
                <a:srgbClr val="000000"/>
              </a:buClr>
            </a:pPr>
            <a:endParaRPr lang="tr-TR" spc="-1" dirty="0">
              <a:solidFill>
                <a:srgbClr val="000000"/>
              </a:solidFill>
              <a:uFill>
                <a:solidFill>
                  <a:srgbClr val="FFFFFF"/>
                </a:solidFill>
              </a:uFill>
              <a:latin typeface="Arial"/>
            </a:endParaRPr>
          </a:p>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Müdürlüğü, Alınması gereken vergiyi ilgilisinden tahsil eder ve aynı gün içerisinde ilgili vergi dairesine yatırır. </a:t>
            </a:r>
          </a:p>
          <a:p>
            <a:pPr marL="216000" algn="just">
              <a:buClr>
                <a:srgbClr val="000000"/>
              </a:buClr>
            </a:pPr>
            <a:endParaRPr lang="tr-TR" spc="-1" dirty="0">
              <a:solidFill>
                <a:srgbClr val="000000"/>
              </a:solidFill>
              <a:uFill>
                <a:solidFill>
                  <a:srgbClr val="FFFFFF"/>
                </a:solidFill>
              </a:uFill>
              <a:latin typeface="Arial"/>
            </a:endParaRPr>
          </a:p>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İlgilisi tarafından Damga Vergisi yatırılmadığı takdirde Vergi Dairesine ihbarda bulunur. </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807680" y="720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67" name="CustomShape 2"/>
          <p:cNvSpPr/>
          <p:nvPr/>
        </p:nvSpPr>
        <p:spPr>
          <a:xfrm>
            <a:off x="2537400" y="910440"/>
            <a:ext cx="6993000" cy="178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6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69" name="CustomShape 4"/>
          <p:cNvSpPr/>
          <p:nvPr/>
        </p:nvSpPr>
        <p:spPr>
          <a:xfrm>
            <a:off x="1963864" y="1814234"/>
            <a:ext cx="8493120" cy="364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Verginin yatırılmaması takip işlemlerinin devamını etkileyen bir husus olmayıp takip işlemleri aynı şekilde devam eder.</a:t>
            </a:r>
          </a:p>
          <a:p>
            <a:pPr marL="216000" algn="just">
              <a:buClr>
                <a:srgbClr val="000000"/>
              </a:buClr>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Bir sözleşmede birbirinden tamamen ayrı birden fazla işlemin bulunması durumunda bunların her birinden ayrı ayrı vergi alınır.(Ör. Düzenlenen bir satım sözleşmesinde hem gayrimenkul satışının gösterilmesi hem de, gayrimenkulün kiralanmasına ilişkin akdin eklenmesi durumunda bunların her birinden ayrı ayrı vergi alınır.)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2" name="Dikdörtgen 1"/>
          <p:cNvSpPr/>
          <p:nvPr/>
        </p:nvSpPr>
        <p:spPr>
          <a:xfrm>
            <a:off x="1807680" y="127915"/>
            <a:ext cx="8649305" cy="1200329"/>
          </a:xfrm>
          <a:prstGeom prst="rect">
            <a:avLst/>
          </a:prstGeom>
        </p:spPr>
        <p:txBody>
          <a:bodyPr wrap="square">
            <a:spAutoFit/>
          </a:bodyPr>
          <a:lstStyle/>
          <a:p>
            <a:pPr algn="ctr">
              <a:lnSpc>
                <a:spcPct val="100000"/>
              </a:lnSpc>
            </a:pPr>
            <a:r>
              <a:rPr lang="tr-TR" sz="3600" spc="-1" dirty="0">
                <a:solidFill>
                  <a:srgbClr val="C00000"/>
                </a:solidFill>
                <a:uFill>
                  <a:solidFill>
                    <a:srgbClr val="FFFFFF"/>
                  </a:solidFill>
                </a:uFill>
                <a:latin typeface="Trebuchet MS"/>
              </a:rPr>
              <a:t>DAMGA VERGİSİ’NİN İCRA VE İFLAS HUKUKUNDA UYGULAMA ALANLARI</a:t>
            </a:r>
            <a:endParaRPr lang="tr-TR" sz="3600" spc="-1" dirty="0">
              <a:solidFill>
                <a:srgbClr val="000000"/>
              </a:solidFill>
              <a:uFill>
                <a:solidFill>
                  <a:srgbClr val="FFFFFF"/>
                </a:solidFill>
              </a:uFil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71" name="CustomShape 2"/>
          <p:cNvSpPr/>
          <p:nvPr/>
        </p:nvSpPr>
        <p:spPr>
          <a:xfrm>
            <a:off x="2166960" y="57240"/>
            <a:ext cx="7635960" cy="178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rPr>
              <a:t>DAMGA VERGİSİ’NİN İCRA VE İFLAS HUKUKUNDA UYGULAMA ALANLARI</a:t>
            </a:r>
            <a:endParaRPr lang="tr-TR" sz="3600" spc="-1" dirty="0">
              <a:solidFill>
                <a:srgbClr val="000000"/>
              </a:solidFill>
              <a:uFill>
                <a:solidFill>
                  <a:srgbClr val="FFFFFF"/>
                </a:solidFill>
              </a:uFill>
            </a:endParaRPr>
          </a:p>
          <a:p>
            <a:pPr algn="ctr">
              <a:lnSpc>
                <a:spcPct val="100000"/>
              </a:lnSpc>
            </a:pPr>
            <a:endParaRPr lang="tr-TR" sz="3600" spc="-1" dirty="0">
              <a:solidFill>
                <a:srgbClr val="000000"/>
              </a:solidFill>
              <a:uFill>
                <a:solidFill>
                  <a:srgbClr val="FFFFFF"/>
                </a:solidFill>
              </a:uFill>
              <a:latin typeface="Arial"/>
            </a:endParaRPr>
          </a:p>
        </p:txBody>
      </p:sp>
      <p:sp>
        <p:nvSpPr>
          <p:cNvPr id="27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73" name="CustomShape 4"/>
          <p:cNvSpPr/>
          <p:nvPr/>
        </p:nvSpPr>
        <p:spPr>
          <a:xfrm>
            <a:off x="1738200" y="1846440"/>
            <a:ext cx="8493120" cy="25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Bir Sözleşmede birden fazla işlem olması, birden fazla kefil bulunması ve işlemlerin birbirine bağlı olması halinde damga vergisi en yüksek vergi alınmasını gerektiren işlem üzerinden alınır. (Ör. Kira Sözleşmelerinde kiracının yanında kefilinde imzasının bulunması durumunda damga vergisi kefalet üzerinden %o 9.48 oranında alınır.) (Md. 6)</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75" name="CustomShape 2"/>
          <p:cNvSpPr/>
          <p:nvPr/>
        </p:nvSpPr>
        <p:spPr>
          <a:xfrm>
            <a:off x="2356085" y="157320"/>
            <a:ext cx="6993000" cy="13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İSTİSNALAR</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7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77" name="CustomShape 4"/>
          <p:cNvSpPr/>
          <p:nvPr/>
        </p:nvSpPr>
        <p:spPr>
          <a:xfrm>
            <a:off x="1809660" y="1648440"/>
            <a:ext cx="8493120" cy="328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Varlık yönetim şirketleri; bankalar, özel finans kurumları ve diğer mali kurumlardan devraldığı alacaklarının tahsili amacıyla bu alacakların teminatını oluşturan mal ve hakların satışı ile aynı kanuna göre finansal yeniden yapılandırma çerçeve anlaşmaları hükümleri kapsamında yeniden yapılandırılan borçların ödenmemesi nedeniyle bu borçların teminatın oluşturan mal ve hakların satışı Damga Vergisinden istisnadır. (4743 sayılı kanun)</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524000" y="28584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79" name="CustomShape 2"/>
          <p:cNvSpPr/>
          <p:nvPr/>
        </p:nvSpPr>
        <p:spPr>
          <a:xfrm>
            <a:off x="2382461" y="165600"/>
            <a:ext cx="6993000" cy="13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MUAFİYET VE İSTİSNALAR</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8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81" name="CustomShape 4"/>
          <p:cNvSpPr/>
          <p:nvPr/>
        </p:nvSpPr>
        <p:spPr>
          <a:xfrm>
            <a:off x="1809660" y="1582920"/>
            <a:ext cx="8493120" cy="364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Bankaların borçlu olanların ve kefillerinin borçlarına karşılık taşınmaz ve iştirak hisselerini alacaklı banka tarafından alacağa mahsuben alınması halinde Damga Vergisinden istisnadır. (menkullerde istisna söz konusu değildir.) </a:t>
            </a:r>
          </a:p>
          <a:p>
            <a:pPr marL="216000" algn="just">
              <a:buClr>
                <a:srgbClr val="000000"/>
              </a:buClr>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Meskenlere ait kira sözleşmeleri kefalet bulunsa bile damga vergisinden istisnadır.</a:t>
            </a:r>
          </a:p>
          <a:p>
            <a:pPr marL="216000" indent="625320" algn="just">
              <a:buClr>
                <a:srgbClr val="000000"/>
              </a:buClr>
              <a:buFont typeface="Wingdings" charset="2"/>
              <a:buChar char=""/>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Genel bütçeye tabi olmayan kamu kurumlarının borçlu olduğu dosyalarda resmi kurumlar namına yapılan ödemeler de damga vergisi kesintisi yapılmaz.</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1596000" y="2232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83" name="CustomShape 2"/>
          <p:cNvSpPr/>
          <p:nvPr/>
        </p:nvSpPr>
        <p:spPr>
          <a:xfrm>
            <a:off x="2326454" y="33300"/>
            <a:ext cx="6993000" cy="136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DAMGA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8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85" name="CustomShape 4"/>
          <p:cNvSpPr/>
          <p:nvPr/>
        </p:nvSpPr>
        <p:spPr>
          <a:xfrm>
            <a:off x="1881120" y="1785960"/>
            <a:ext cx="8493120" cy="511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Damga vergisinin sorumlusu kâğıtları imza edenlerdir. İcra Müdürlükleri kendilerine ibraz edilen sözleşme/protokol vb. kâğıtların Damga Vergisinin ödenip ödenmediğini aramaya ve vergisi hiç ödenmemiş veya noksan ödenmiş olanları bir tutanakla tespit etmeye veya bunları tutanak düzenleyerek vergi dairesine göndermeye mecburdur.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Damga vergisinden muaf olan Kurumlar ile kişiler arasında düzenlenen kâğıtlardan damga vergisinin ödenmesinden kişiler sorumludur. </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87" name="CustomShape 2"/>
          <p:cNvSpPr/>
          <p:nvPr/>
        </p:nvSpPr>
        <p:spPr>
          <a:xfrm>
            <a:off x="2228520" y="214200"/>
            <a:ext cx="6993000" cy="99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GELİR VERGİSİ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8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289" name="Resim 293"/>
          <p:cNvPicPr/>
          <p:nvPr/>
        </p:nvPicPr>
        <p:blipFill>
          <a:blip r:embed="rId2"/>
          <a:stretch/>
        </p:blipFill>
        <p:spPr>
          <a:xfrm>
            <a:off x="2781023" y="1951145"/>
            <a:ext cx="6185520" cy="342324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91" name="CustomShape 2"/>
          <p:cNvSpPr/>
          <p:nvPr/>
        </p:nvSpPr>
        <p:spPr>
          <a:xfrm>
            <a:off x="2166960" y="214200"/>
            <a:ext cx="6993000" cy="99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GELİR VERGİSİ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29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293" name="CustomShape 4"/>
          <p:cNvSpPr/>
          <p:nvPr/>
        </p:nvSpPr>
        <p:spPr>
          <a:xfrm>
            <a:off x="2095680" y="1484640"/>
            <a:ext cx="7707240" cy="18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Hukukunda, şahıslara yapılan ücret ödemelerinde ortaya çıkmaktadır. (bilirkişi, vergi mükellefi olmayan yedieminler vb.)</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95" name="CustomShape 2"/>
          <p:cNvSpPr/>
          <p:nvPr/>
        </p:nvSpPr>
        <p:spPr>
          <a:xfrm>
            <a:off x="2559720" y="214200"/>
            <a:ext cx="6993000" cy="99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GELİR VERGİSİ ORANLARI</a:t>
            </a:r>
            <a:endParaRPr lang="tr-TR" sz="4000" spc="-1" dirty="0">
              <a:solidFill>
                <a:srgbClr val="000000"/>
              </a:solidFill>
              <a:uFill>
                <a:solidFill>
                  <a:srgbClr val="FFFFFF"/>
                </a:solidFill>
              </a:uFill>
              <a:latin typeface="Arial"/>
            </a:endParaRPr>
          </a:p>
          <a:p>
            <a:pPr algn="ctr">
              <a:lnSpc>
                <a:spcPct val="100000"/>
              </a:lnSpc>
            </a:pPr>
            <a:endParaRPr lang="tr-TR" sz="4000" spc="-1" dirty="0">
              <a:solidFill>
                <a:srgbClr val="000000"/>
              </a:solidFill>
              <a:uFill>
                <a:solidFill>
                  <a:srgbClr val="FFFFFF"/>
                </a:solidFill>
              </a:uFill>
              <a:latin typeface="Arial"/>
            </a:endParaRPr>
          </a:p>
        </p:txBody>
      </p:sp>
      <p:sp>
        <p:nvSpPr>
          <p:cNvPr id="29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250" y="1150380"/>
            <a:ext cx="7683500" cy="5276546"/>
          </a:xfrm>
          <a:prstGeom prst="rect">
            <a:avLst/>
          </a:prstGeom>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2388000" y="1080000"/>
            <a:ext cx="7265160" cy="2657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r>
              <a:rPr lang="tr-TR" sz="2400" b="1" u="sng" spc="-1" dirty="0">
                <a:solidFill>
                  <a:srgbClr val="800000"/>
                </a:solidFill>
                <a:uFill>
                  <a:solidFill>
                    <a:srgbClr val="FFFFFF"/>
                  </a:solidFill>
                </a:uFill>
                <a:latin typeface="Trebuchet MS"/>
                <a:ea typeface="DejaVu Sans"/>
              </a:rPr>
              <a:t>1- Başvurma Harcı:</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Takibin ilamlı ya da ilamsız olmasına bakılmaksızın takip talebinde bulunan alacaklıdan alınan ve maktu olan harçtır. </a:t>
            </a:r>
            <a:r>
              <a:rPr lang="tr-TR" sz="2400" spc="-1" dirty="0" smtClean="0">
                <a:solidFill>
                  <a:srgbClr val="000000"/>
                </a:solidFill>
                <a:uFill>
                  <a:solidFill>
                    <a:srgbClr val="FFFFFF"/>
                  </a:solidFill>
                </a:uFill>
                <a:latin typeface="Trebuchet MS"/>
                <a:ea typeface="DejaVu Sans"/>
              </a:rPr>
              <a:t>(2023 yılı 269,85 TL)</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95" name="CustomShape 2"/>
          <p:cNvSpPr/>
          <p:nvPr/>
        </p:nvSpPr>
        <p:spPr>
          <a:xfrm>
            <a:off x="3036000" y="15372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115" y="2887194"/>
            <a:ext cx="6864931" cy="3718334"/>
          </a:xfrm>
          <a:prstGeom prst="rect">
            <a:avLst/>
          </a:prstGeom>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1591680" y="9432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299" name="CustomShape 2"/>
          <p:cNvSpPr/>
          <p:nvPr/>
        </p:nvSpPr>
        <p:spPr>
          <a:xfrm>
            <a:off x="2376155" y="175542"/>
            <a:ext cx="7360131" cy="148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GELİR VERGİSİNİNUYGULAMA ALANI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sp>
        <p:nvSpPr>
          <p:cNvPr id="30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01" name="CustomShape 4"/>
          <p:cNvSpPr/>
          <p:nvPr/>
        </p:nvSpPr>
        <p:spPr>
          <a:xfrm>
            <a:off x="2471326" y="1396855"/>
            <a:ext cx="6993000" cy="218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985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 Gelir vergisi, icra dosyasından yapılan ücret ödemesi sonucunda ortaya çıkar, ödeme sonucu dosyada ayrılan vergi miktarı beyanname düzenlenerek aynı gün ilgili vergi dairesine yatırılır. (Ör. Bilirkişi Ödemeleri) </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03" name="CustomShape 2"/>
          <p:cNvSpPr/>
          <p:nvPr/>
        </p:nvSpPr>
        <p:spPr>
          <a:xfrm>
            <a:off x="2361332" y="73404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GELİR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p:txBody>
      </p:sp>
      <p:sp>
        <p:nvSpPr>
          <p:cNvPr id="30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05" name="CustomShape 4"/>
          <p:cNvSpPr/>
          <p:nvPr/>
        </p:nvSpPr>
        <p:spPr>
          <a:xfrm>
            <a:off x="2559720" y="2538720"/>
            <a:ext cx="6993000" cy="255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Yapılan ödemelerden Gelir Vergisinin Eksik kesilmesi veya kesilmemesi durumunda, Ödemenin yapıldığı kişi ile işlemi yapan memur müteselsilen sorumludur.</a:t>
            </a:r>
            <a:r>
              <a:rPr lang="tr-TR" sz="2400" b="1"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Kesilen Verginin vergi dairesine geç gönderilmesi veya gönderilmemesi durumunda işlemi yapan memur sorumludur.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07" name="CustomShape 2"/>
          <p:cNvSpPr/>
          <p:nvPr/>
        </p:nvSpPr>
        <p:spPr>
          <a:xfrm>
            <a:off x="2444008" y="696835"/>
            <a:ext cx="699300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VERASET VE İNTİKAL VERGİSİ</a:t>
            </a:r>
            <a:endParaRPr lang="tr-TR" sz="3600" spc="-1" dirty="0">
              <a:solidFill>
                <a:srgbClr val="000000"/>
              </a:solidFill>
              <a:uFill>
                <a:solidFill>
                  <a:srgbClr val="FFFFFF"/>
                </a:solidFill>
              </a:uFill>
              <a:latin typeface="Arial"/>
            </a:endParaRPr>
          </a:p>
        </p:txBody>
      </p:sp>
      <p:sp>
        <p:nvSpPr>
          <p:cNvPr id="30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309" name="Resim 313"/>
          <p:cNvPicPr/>
          <p:nvPr/>
        </p:nvPicPr>
        <p:blipFill>
          <a:blip r:embed="rId2"/>
          <a:stretch/>
        </p:blipFill>
        <p:spPr>
          <a:xfrm>
            <a:off x="3395557" y="2015516"/>
            <a:ext cx="4718520" cy="409644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11" name="CustomShape 2"/>
          <p:cNvSpPr/>
          <p:nvPr/>
        </p:nvSpPr>
        <p:spPr>
          <a:xfrm>
            <a:off x="2559720" y="347400"/>
            <a:ext cx="699300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VERASET VE İNTİKAL VERGİSİ</a:t>
            </a:r>
            <a:endParaRPr lang="tr-TR" sz="3600" spc="-1" dirty="0">
              <a:solidFill>
                <a:srgbClr val="000000"/>
              </a:solidFill>
              <a:uFill>
                <a:solidFill>
                  <a:srgbClr val="FFFFFF"/>
                </a:solidFill>
              </a:uFill>
              <a:latin typeface="Arial"/>
            </a:endParaRPr>
          </a:p>
        </p:txBody>
      </p:sp>
      <p:sp>
        <p:nvSpPr>
          <p:cNvPr id="31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13" name="CustomShape 4"/>
          <p:cNvSpPr/>
          <p:nvPr/>
        </p:nvSpPr>
        <p:spPr>
          <a:xfrm>
            <a:off x="2087829" y="1313890"/>
            <a:ext cx="7564680" cy="483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Bedelsiz ve karşılıksız olarak elde edilen gelir kaynaklarından alınan vergidir.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Şahıs; miras, vasiyet vb. sebeplerle servete sahip olduğunda veraset ve intikal vergisi, bağış ve başkaca yollardan servet sahibi oluyorsa intikal vergisi ödemekle yükümlüdür.</a:t>
            </a:r>
            <a:r>
              <a:rPr lang="tr-TR" sz="2400" b="1" spc="-1" dirty="0">
                <a:solidFill>
                  <a:srgbClr val="000000"/>
                </a:solidFill>
                <a:uFill>
                  <a:solidFill>
                    <a:srgbClr val="FFFFFF"/>
                  </a:solidFill>
                </a:uFill>
                <a:latin typeface="Trebuchet MS"/>
                <a:ea typeface="DejaVu Sans"/>
              </a:rPr>
              <a:t>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Hukukunda Veraset ve İntikal Vergisi takip alacaklısının vefatı halinde mirasçıların dosyaya dahil edilmesi hallerinde yapılan ödemelerde ortaya çıkmaktadır.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15" name="CustomShape 2"/>
          <p:cNvSpPr/>
          <p:nvPr/>
        </p:nvSpPr>
        <p:spPr>
          <a:xfrm>
            <a:off x="2232992" y="37764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VERASET VE İNTİKAL VERGİSİ</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ORANLARI</a:t>
            </a:r>
            <a:endParaRPr lang="tr-TR" sz="3600" spc="-1" dirty="0">
              <a:solidFill>
                <a:srgbClr val="000000"/>
              </a:solidFill>
              <a:uFill>
                <a:solidFill>
                  <a:srgbClr val="FFFFFF"/>
                </a:solidFill>
              </a:uFill>
              <a:latin typeface="Arial"/>
            </a:endParaRPr>
          </a:p>
        </p:txBody>
      </p:sp>
      <p:sp>
        <p:nvSpPr>
          <p:cNvPr id="31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17" name="CustomShape 4"/>
          <p:cNvSpPr/>
          <p:nvPr/>
        </p:nvSpPr>
        <p:spPr>
          <a:xfrm>
            <a:off x="1595640" y="2086200"/>
            <a:ext cx="8207280" cy="264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1" indent="533520">
              <a:lnSpc>
                <a:spcPct val="20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İlk 290.000 TL için veraset yolu ile intikallerde %1,</a:t>
            </a:r>
            <a:endParaRPr lang="tr-TR" spc="-1" dirty="0">
              <a:solidFill>
                <a:srgbClr val="000000"/>
              </a:solidFill>
              <a:uFill>
                <a:solidFill>
                  <a:srgbClr val="FFFFFF"/>
                </a:solidFill>
              </a:uFill>
              <a:latin typeface="Arial"/>
            </a:endParaRPr>
          </a:p>
          <a:p>
            <a:pPr lvl="1" indent="533520">
              <a:lnSpc>
                <a:spcPct val="20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700.000 TL için %3,</a:t>
            </a:r>
            <a:endParaRPr lang="tr-TR" spc="-1" dirty="0">
              <a:solidFill>
                <a:srgbClr val="000000"/>
              </a:solidFill>
              <a:uFill>
                <a:solidFill>
                  <a:srgbClr val="FFFFFF"/>
                </a:solidFill>
              </a:uFill>
              <a:latin typeface="Arial"/>
            </a:endParaRPr>
          </a:p>
          <a:p>
            <a:pPr lvl="1" indent="533520">
              <a:lnSpc>
                <a:spcPct val="20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1.500.000 TL için %5,</a:t>
            </a:r>
            <a:endParaRPr lang="tr-TR" spc="-1" dirty="0">
              <a:solidFill>
                <a:srgbClr val="000000"/>
              </a:solidFill>
              <a:uFill>
                <a:solidFill>
                  <a:srgbClr val="FFFFFF"/>
                </a:solidFill>
              </a:uFill>
              <a:latin typeface="Arial"/>
            </a:endParaRPr>
          </a:p>
          <a:p>
            <a:pPr lvl="1" indent="533520">
              <a:lnSpc>
                <a:spcPct val="20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Sonra gelen 2.700,000 TL için %7,</a:t>
            </a:r>
            <a:endParaRPr lang="tr-TR" spc="-1" dirty="0">
              <a:solidFill>
                <a:srgbClr val="000000"/>
              </a:solidFill>
              <a:uFill>
                <a:solidFill>
                  <a:srgbClr val="FFFFFF"/>
                </a:solidFill>
              </a:uFill>
              <a:latin typeface="Arial"/>
            </a:endParaRPr>
          </a:p>
          <a:p>
            <a:pPr lvl="1" indent="533520">
              <a:lnSpc>
                <a:spcPct val="20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Matrahın 5.190,000.TL ‘</a:t>
            </a:r>
            <a:r>
              <a:rPr lang="tr-TR" sz="2400" spc="-1" dirty="0" err="1">
                <a:solidFill>
                  <a:srgbClr val="000000"/>
                </a:solidFill>
                <a:uFill>
                  <a:solidFill>
                    <a:srgbClr val="FFFFFF"/>
                  </a:solidFill>
                </a:uFill>
                <a:latin typeface="Trebuchet MS"/>
                <a:ea typeface="DejaVu Sans"/>
              </a:rPr>
              <a:t>yi</a:t>
            </a:r>
            <a:r>
              <a:rPr lang="tr-TR" sz="2400" spc="-1" dirty="0">
                <a:solidFill>
                  <a:srgbClr val="000000"/>
                </a:solidFill>
                <a:uFill>
                  <a:solidFill>
                    <a:srgbClr val="FFFFFF"/>
                  </a:solidFill>
                </a:uFill>
                <a:latin typeface="Trebuchet MS"/>
                <a:ea typeface="DejaVu Sans"/>
              </a:rPr>
              <a:t> aşan kısmı için %10</a:t>
            </a:r>
            <a:endParaRPr lang="tr-TR" spc="-1" dirty="0">
              <a:solidFill>
                <a:srgbClr val="000000"/>
              </a:solidFill>
              <a:uFill>
                <a:solidFill>
                  <a:srgbClr val="FFFFFF"/>
                </a:solidFill>
              </a:uFill>
              <a:latin typeface="Arial"/>
            </a:endParaRPr>
          </a:p>
          <a:p>
            <a:pPr>
              <a:lnSpc>
                <a:spcPct val="2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19" name="CustomShape 2"/>
          <p:cNvSpPr/>
          <p:nvPr/>
        </p:nvSpPr>
        <p:spPr>
          <a:xfrm>
            <a:off x="2488440" y="265500"/>
            <a:ext cx="6993000" cy="154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VERASET VE İNTİKAL VERGİSİNİN</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İCRA İFLAS HUKUKUNDA</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UYGULAMA ALANI</a:t>
            </a:r>
            <a:endParaRPr lang="tr-TR" sz="3600" spc="-1" dirty="0">
              <a:solidFill>
                <a:srgbClr val="000000"/>
              </a:solidFill>
              <a:uFill>
                <a:solidFill>
                  <a:srgbClr val="FFFFFF"/>
                </a:solidFill>
              </a:uFill>
              <a:latin typeface="Arial"/>
            </a:endParaRPr>
          </a:p>
        </p:txBody>
      </p:sp>
      <p:sp>
        <p:nvSpPr>
          <p:cNvPr id="32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21" name="CustomShape 4"/>
          <p:cNvSpPr/>
          <p:nvPr/>
        </p:nvSpPr>
        <p:spPr>
          <a:xfrm>
            <a:off x="1524000" y="2371860"/>
            <a:ext cx="8921880" cy="374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Veraset ve intikal vergisi tahakkuk eden işlemlerde ilişik kesme belgesi taraflardan istenir. Bu belge ibraz edilmediği takdirde veraset yolu ile intikallerde </a:t>
            </a:r>
            <a:r>
              <a:rPr lang="tr-TR" sz="2400" b="1" spc="-1" dirty="0">
                <a:uFill>
                  <a:solidFill>
                    <a:srgbClr val="FFFFFF"/>
                  </a:solidFill>
                </a:uFill>
                <a:latin typeface="Trebuchet MS"/>
                <a:ea typeface="DejaVu Sans"/>
              </a:rPr>
              <a:t>%5 oranında</a:t>
            </a:r>
            <a:r>
              <a:rPr lang="tr-TR" sz="2400" spc="-1" dirty="0">
                <a:solidFill>
                  <a:srgbClr val="000000"/>
                </a:solidFill>
                <a:uFill>
                  <a:solidFill>
                    <a:srgbClr val="FFFFFF"/>
                  </a:solidFill>
                </a:uFill>
                <a:latin typeface="Trebuchet MS"/>
                <a:ea typeface="DejaVu Sans"/>
              </a:rPr>
              <a:t> Veraset ve İntikal vergisi karşılığı olarak dosyada muhafaza edilir. Diğer kısımlar ilgilisine ödenir.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Kesintiyi yapan icra müdürü muhafaza ettiği parayı en geç 1 hafta içerisinde vergi dairesine yatırır ve yazı ile bildirir. (</a:t>
            </a:r>
            <a:r>
              <a:rPr lang="tr-TR" sz="2400" i="1" spc="-1" dirty="0">
                <a:solidFill>
                  <a:srgbClr val="000000"/>
                </a:solidFill>
                <a:uFill>
                  <a:solidFill>
                    <a:srgbClr val="FFFFFF"/>
                  </a:solidFill>
                </a:uFill>
                <a:latin typeface="Trebuchet MS"/>
                <a:ea typeface="DejaVu Sans"/>
              </a:rPr>
              <a:t>V.İ.V. Kanunu M.17/2</a:t>
            </a:r>
            <a:r>
              <a:rPr lang="tr-TR" sz="2400" spc="-1" dirty="0">
                <a:solidFill>
                  <a:srgbClr val="000000"/>
                </a:solidFill>
                <a:uFill>
                  <a:solidFill>
                    <a:srgbClr val="FFFFFF"/>
                  </a:solidFill>
                </a:uFill>
                <a:latin typeface="Trebuchet MS"/>
                <a:ea typeface="DejaVu Sans"/>
              </a:rPr>
              <a:t>)</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23" name="CustomShape 2"/>
          <p:cNvSpPr/>
          <p:nvPr/>
        </p:nvSpPr>
        <p:spPr>
          <a:xfrm>
            <a:off x="2488440" y="22410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VERASET VE İNTİKAL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p:txBody>
      </p:sp>
      <p:sp>
        <p:nvSpPr>
          <p:cNvPr id="32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25" name="CustomShape 4"/>
          <p:cNvSpPr/>
          <p:nvPr/>
        </p:nvSpPr>
        <p:spPr>
          <a:xfrm>
            <a:off x="1524000" y="1923106"/>
            <a:ext cx="8921880" cy="227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Yapılan ödemelerden Veraset ve İntikal Vergisinin eksik kesilmesi veya kesilmemesi durumunda, ödemenin yapıldığı kişi ile işlemi yapan memur müteselsilen sorumludur.</a:t>
            </a:r>
          </a:p>
          <a:p>
            <a:pPr marL="216000" algn="just">
              <a:buClr>
                <a:srgbClr val="000000"/>
              </a:buClr>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Kesilen verginin vergi dairesine geç gönderilmesi veya gönderilmemesi durumunda işlemi yapan memur sorumludur.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27" name="CustomShape 2"/>
          <p:cNvSpPr/>
          <p:nvPr/>
        </p:nvSpPr>
        <p:spPr>
          <a:xfrm>
            <a:off x="2231691" y="214200"/>
            <a:ext cx="699300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a:t>
            </a:r>
            <a:endParaRPr lang="tr-TR" sz="3600" spc="-1" dirty="0">
              <a:solidFill>
                <a:srgbClr val="000000"/>
              </a:solidFill>
              <a:uFill>
                <a:solidFill>
                  <a:srgbClr val="FFFFFF"/>
                </a:solidFill>
              </a:uFill>
              <a:latin typeface="Arial"/>
            </a:endParaRPr>
          </a:p>
        </p:txBody>
      </p:sp>
      <p:sp>
        <p:nvSpPr>
          <p:cNvPr id="32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329" name="Resim 333"/>
          <p:cNvPicPr/>
          <p:nvPr/>
        </p:nvPicPr>
        <p:blipFill>
          <a:blip r:embed="rId2"/>
          <a:stretch/>
        </p:blipFill>
        <p:spPr>
          <a:xfrm>
            <a:off x="3109620" y="1791000"/>
            <a:ext cx="5766480" cy="323280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31" name="CustomShape 2"/>
          <p:cNvSpPr/>
          <p:nvPr/>
        </p:nvSpPr>
        <p:spPr>
          <a:xfrm>
            <a:off x="2284444" y="275220"/>
            <a:ext cx="699300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a:t>
            </a:r>
            <a:endParaRPr lang="tr-TR" sz="3600" spc="-1" dirty="0">
              <a:solidFill>
                <a:srgbClr val="000000"/>
              </a:solidFill>
              <a:uFill>
                <a:solidFill>
                  <a:srgbClr val="FFFFFF"/>
                </a:solidFill>
              </a:uFill>
              <a:latin typeface="Arial"/>
            </a:endParaRPr>
          </a:p>
        </p:txBody>
      </p:sp>
      <p:sp>
        <p:nvSpPr>
          <p:cNvPr id="33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33" name="CustomShape 4"/>
          <p:cNvSpPr/>
          <p:nvPr/>
        </p:nvSpPr>
        <p:spPr>
          <a:xfrm>
            <a:off x="2197824" y="1571760"/>
            <a:ext cx="7421760" cy="191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Her yıl düzenli olarak Belediyeler tarafından tahsil edilen bina, arsa, arazi ya da iş yeri gibi taşınmaz mal varlıklarından alınan sürekliliği olan vergidir. </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35" name="CustomShape 2"/>
          <p:cNvSpPr/>
          <p:nvPr/>
        </p:nvSpPr>
        <p:spPr>
          <a:xfrm>
            <a:off x="2302029" y="36684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VERGİSİNİN</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ORANLARI</a:t>
            </a:r>
            <a:endParaRPr lang="tr-TR" sz="3600" spc="-1" dirty="0">
              <a:solidFill>
                <a:srgbClr val="000000"/>
              </a:solidFill>
              <a:uFill>
                <a:solidFill>
                  <a:srgbClr val="FFFFFF"/>
                </a:solidFill>
              </a:uFill>
              <a:latin typeface="Arial"/>
            </a:endParaRPr>
          </a:p>
        </p:txBody>
      </p:sp>
      <p:sp>
        <p:nvSpPr>
          <p:cNvPr id="33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37" name="CustomShape 4"/>
          <p:cNvSpPr/>
          <p:nvPr/>
        </p:nvSpPr>
        <p:spPr>
          <a:xfrm>
            <a:off x="1595280" y="2127558"/>
            <a:ext cx="8921880" cy="215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365040">
              <a:buClr>
                <a:srgbClr val="000000"/>
              </a:buClr>
              <a:buFont typeface="Wingdings" charset="2"/>
              <a:buChar char=""/>
            </a:pPr>
            <a:r>
              <a:rPr lang="tr-TR" sz="2800" b="1" spc="-1" dirty="0">
                <a:solidFill>
                  <a:srgbClr val="000000"/>
                </a:solidFill>
                <a:uFill>
                  <a:solidFill>
                    <a:srgbClr val="FFFFFF"/>
                  </a:solidFill>
                </a:uFill>
                <a:latin typeface="Trebuchet MS"/>
                <a:ea typeface="DejaVu Sans"/>
              </a:rPr>
              <a:t>Mesken : </a:t>
            </a:r>
            <a:r>
              <a:rPr lang="tr-TR" sz="2800" spc="-1" dirty="0">
                <a:solidFill>
                  <a:srgbClr val="000000"/>
                </a:solidFill>
                <a:uFill>
                  <a:solidFill>
                    <a:srgbClr val="FFFFFF"/>
                  </a:solidFill>
                </a:uFill>
                <a:latin typeface="Trebuchet MS"/>
                <a:ea typeface="DejaVu Sans"/>
              </a:rPr>
              <a:t>Büyükşehirlerde</a:t>
            </a:r>
            <a:r>
              <a:rPr lang="tr-TR" sz="2800" b="1" spc="-1" dirty="0">
                <a:solidFill>
                  <a:srgbClr val="000000"/>
                </a:solidFill>
                <a:uFill>
                  <a:solidFill>
                    <a:srgbClr val="FFFFFF"/>
                  </a:solidFill>
                </a:uFill>
                <a:latin typeface="Trebuchet MS"/>
                <a:ea typeface="DejaVu Sans"/>
              </a:rPr>
              <a:t> </a:t>
            </a:r>
            <a:r>
              <a:rPr lang="tr-TR" sz="2800" spc="-1" dirty="0">
                <a:solidFill>
                  <a:srgbClr val="000000"/>
                </a:solidFill>
                <a:uFill>
                  <a:solidFill>
                    <a:srgbClr val="FFFFFF"/>
                  </a:solidFill>
                </a:uFill>
                <a:latin typeface="Trebuchet MS"/>
                <a:ea typeface="DejaVu Sans"/>
              </a:rPr>
              <a:t>‰2, diğer yerlerde ‰1</a:t>
            </a:r>
          </a:p>
          <a:p>
            <a:pPr marL="216000" indent="365040">
              <a:buClr>
                <a:srgbClr val="000000"/>
              </a:buClr>
              <a:buFont typeface="Wingdings" charset="2"/>
              <a:buChar char=""/>
            </a:pPr>
            <a:endParaRPr lang="tr-TR" spc="-1" dirty="0">
              <a:solidFill>
                <a:srgbClr val="000000"/>
              </a:solidFill>
              <a:uFill>
                <a:solidFill>
                  <a:srgbClr val="FFFFFF"/>
                </a:solidFill>
              </a:uFill>
              <a:latin typeface="Arial"/>
            </a:endParaRPr>
          </a:p>
          <a:p>
            <a:pPr marL="216000" indent="365040">
              <a:buClr>
                <a:srgbClr val="000000"/>
              </a:buClr>
              <a:buFont typeface="Wingdings" charset="2"/>
              <a:buChar char=""/>
            </a:pPr>
            <a:r>
              <a:rPr lang="tr-TR" sz="2800" b="1" spc="-1" dirty="0">
                <a:solidFill>
                  <a:srgbClr val="000000"/>
                </a:solidFill>
                <a:uFill>
                  <a:solidFill>
                    <a:srgbClr val="FFFFFF"/>
                  </a:solidFill>
                </a:uFill>
                <a:latin typeface="Trebuchet MS"/>
                <a:ea typeface="DejaVu Sans"/>
              </a:rPr>
              <a:t>İş yeri: </a:t>
            </a:r>
            <a:r>
              <a:rPr lang="tr-TR" sz="2800" spc="-1" dirty="0">
                <a:solidFill>
                  <a:srgbClr val="000000"/>
                </a:solidFill>
                <a:uFill>
                  <a:solidFill>
                    <a:srgbClr val="FFFFFF"/>
                  </a:solidFill>
                </a:uFill>
                <a:latin typeface="Trebuchet MS"/>
                <a:ea typeface="DejaVu Sans"/>
              </a:rPr>
              <a:t>Büyükşehirlerde</a:t>
            </a:r>
            <a:r>
              <a:rPr lang="tr-TR" sz="2800" b="1" spc="-1" dirty="0">
                <a:solidFill>
                  <a:srgbClr val="000000"/>
                </a:solidFill>
                <a:uFill>
                  <a:solidFill>
                    <a:srgbClr val="FFFFFF"/>
                  </a:solidFill>
                </a:uFill>
                <a:latin typeface="Trebuchet MS"/>
                <a:ea typeface="DejaVu Sans"/>
              </a:rPr>
              <a:t> </a:t>
            </a:r>
            <a:r>
              <a:rPr lang="tr-TR" sz="2800" spc="-1" dirty="0">
                <a:solidFill>
                  <a:srgbClr val="000000"/>
                </a:solidFill>
                <a:uFill>
                  <a:solidFill>
                    <a:srgbClr val="FFFFFF"/>
                  </a:solidFill>
                </a:uFill>
                <a:latin typeface="Trebuchet MS"/>
                <a:ea typeface="DejaVu Sans"/>
              </a:rPr>
              <a:t>‰4, diğer yerlerde ‰2</a:t>
            </a:r>
          </a:p>
          <a:p>
            <a:pPr marL="216000" indent="365040">
              <a:buClr>
                <a:srgbClr val="000000"/>
              </a:buClr>
              <a:buFont typeface="Wingdings" charset="2"/>
              <a:buChar char=""/>
            </a:pPr>
            <a:endParaRPr lang="tr-TR" spc="-1" dirty="0">
              <a:solidFill>
                <a:srgbClr val="000000"/>
              </a:solidFill>
              <a:uFill>
                <a:solidFill>
                  <a:srgbClr val="FFFFFF"/>
                </a:solidFill>
              </a:uFill>
              <a:latin typeface="Arial"/>
            </a:endParaRPr>
          </a:p>
          <a:p>
            <a:pPr marL="216000" indent="365040">
              <a:buClr>
                <a:srgbClr val="000000"/>
              </a:buClr>
              <a:buFont typeface="Wingdings" charset="2"/>
              <a:buChar char=""/>
            </a:pPr>
            <a:r>
              <a:rPr lang="tr-TR" sz="2800" b="1" spc="-1" dirty="0">
                <a:solidFill>
                  <a:srgbClr val="000000"/>
                </a:solidFill>
                <a:uFill>
                  <a:solidFill>
                    <a:srgbClr val="FFFFFF"/>
                  </a:solidFill>
                </a:uFill>
                <a:latin typeface="Trebuchet MS"/>
                <a:ea typeface="DejaVu Sans"/>
              </a:rPr>
              <a:t>Arsa: </a:t>
            </a:r>
            <a:r>
              <a:rPr lang="tr-TR" sz="2800" spc="-1" dirty="0">
                <a:solidFill>
                  <a:srgbClr val="000000"/>
                </a:solidFill>
                <a:uFill>
                  <a:solidFill>
                    <a:srgbClr val="FFFFFF"/>
                  </a:solidFill>
                </a:uFill>
                <a:latin typeface="Trebuchet MS"/>
                <a:ea typeface="DejaVu Sans"/>
              </a:rPr>
              <a:t>Büyükşehirlerde</a:t>
            </a:r>
            <a:r>
              <a:rPr lang="tr-TR" sz="2800" b="1" spc="-1" dirty="0">
                <a:solidFill>
                  <a:srgbClr val="000000"/>
                </a:solidFill>
                <a:uFill>
                  <a:solidFill>
                    <a:srgbClr val="FFFFFF"/>
                  </a:solidFill>
                </a:uFill>
                <a:latin typeface="Trebuchet MS"/>
                <a:ea typeface="DejaVu Sans"/>
              </a:rPr>
              <a:t> </a:t>
            </a:r>
            <a:r>
              <a:rPr lang="tr-TR" sz="2800" spc="-1" dirty="0">
                <a:solidFill>
                  <a:srgbClr val="000000"/>
                </a:solidFill>
                <a:uFill>
                  <a:solidFill>
                    <a:srgbClr val="FFFFFF"/>
                  </a:solidFill>
                </a:uFill>
                <a:latin typeface="Trebuchet MS"/>
                <a:ea typeface="DejaVu Sans"/>
              </a:rPr>
              <a:t>‰6, diğer yerlerde ‰ 3</a:t>
            </a:r>
          </a:p>
          <a:p>
            <a:pPr marL="216000" indent="365040">
              <a:buClr>
                <a:srgbClr val="000000"/>
              </a:buClr>
              <a:buFont typeface="Wingdings" charset="2"/>
              <a:buChar char=""/>
            </a:pPr>
            <a:endParaRPr lang="tr-TR" spc="-1" dirty="0">
              <a:solidFill>
                <a:srgbClr val="000000"/>
              </a:solidFill>
              <a:uFill>
                <a:solidFill>
                  <a:srgbClr val="FFFFFF"/>
                </a:solidFill>
              </a:uFill>
              <a:latin typeface="Arial"/>
            </a:endParaRPr>
          </a:p>
          <a:p>
            <a:pPr marL="216000" indent="365040">
              <a:buClr>
                <a:srgbClr val="000000"/>
              </a:buClr>
              <a:buFont typeface="Wingdings" charset="2"/>
              <a:buChar char=""/>
            </a:pPr>
            <a:r>
              <a:rPr lang="tr-TR" sz="2800" b="1" spc="-1" dirty="0">
                <a:solidFill>
                  <a:srgbClr val="000000"/>
                </a:solidFill>
                <a:uFill>
                  <a:solidFill>
                    <a:srgbClr val="FFFFFF"/>
                  </a:solidFill>
                </a:uFill>
                <a:latin typeface="Trebuchet MS"/>
                <a:ea typeface="DejaVu Sans"/>
              </a:rPr>
              <a:t>Arazi: </a:t>
            </a:r>
            <a:r>
              <a:rPr lang="tr-TR" sz="2800" spc="-1" dirty="0">
                <a:solidFill>
                  <a:srgbClr val="000000"/>
                </a:solidFill>
                <a:uFill>
                  <a:solidFill>
                    <a:srgbClr val="FFFFFF"/>
                  </a:solidFill>
                </a:uFill>
                <a:latin typeface="Trebuchet MS"/>
                <a:ea typeface="DejaVu Sans"/>
              </a:rPr>
              <a:t>Büyükşehirlerde</a:t>
            </a:r>
            <a:r>
              <a:rPr lang="tr-TR" sz="2800" b="1" spc="-1" dirty="0">
                <a:solidFill>
                  <a:srgbClr val="000000"/>
                </a:solidFill>
                <a:uFill>
                  <a:solidFill>
                    <a:srgbClr val="FFFFFF"/>
                  </a:solidFill>
                </a:uFill>
                <a:latin typeface="Trebuchet MS"/>
                <a:ea typeface="DejaVu Sans"/>
              </a:rPr>
              <a:t> </a:t>
            </a:r>
            <a:r>
              <a:rPr lang="tr-TR" sz="2800" spc="-1" dirty="0">
                <a:solidFill>
                  <a:srgbClr val="000000"/>
                </a:solidFill>
                <a:uFill>
                  <a:solidFill>
                    <a:srgbClr val="FFFFFF"/>
                  </a:solidFill>
                </a:uFill>
                <a:latin typeface="Trebuchet MS"/>
                <a:ea typeface="DejaVu Sans"/>
              </a:rPr>
              <a:t>‰2, diğer yerlerde ‰ 1</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2169840" y="1080000"/>
            <a:ext cx="7699320" cy="2225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a:solidFill>
                <a:srgbClr val="000000"/>
              </a:solidFill>
              <a:uFill>
                <a:solidFill>
                  <a:srgbClr val="FFFFFF"/>
                </a:solidFill>
              </a:uFill>
              <a:latin typeface="Arial"/>
            </a:endParaRPr>
          </a:p>
          <a:p>
            <a:pPr marL="216000" indent="365040" algn="just">
              <a:buClr>
                <a:srgbClr val="C00000"/>
              </a:buClr>
              <a:buFont typeface="Wingdings" charset="2"/>
              <a:buChar char=""/>
            </a:pPr>
            <a:r>
              <a:rPr lang="tr-TR" sz="2400" b="1" u="sng" spc="-1">
                <a:solidFill>
                  <a:srgbClr val="800000"/>
                </a:solidFill>
                <a:uFill>
                  <a:solidFill>
                    <a:srgbClr val="FFFFFF"/>
                  </a:solidFill>
                </a:uFill>
                <a:latin typeface="Trebuchet MS"/>
                <a:ea typeface="DejaVu Sans"/>
              </a:rPr>
              <a:t>2- Peşin Harç:</a:t>
            </a: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marL="216000" indent="365040" algn="just">
              <a:buClr>
                <a:srgbClr val="C00000"/>
              </a:buClr>
              <a:buFont typeface="Wingdings" charset="2"/>
              <a:buChar char=""/>
            </a:pPr>
            <a:r>
              <a:rPr lang="tr-TR" sz="2400" spc="-1">
                <a:solidFill>
                  <a:srgbClr val="000000"/>
                </a:solidFill>
                <a:uFill>
                  <a:solidFill>
                    <a:srgbClr val="FFFFFF"/>
                  </a:solidFill>
                </a:uFill>
                <a:latin typeface="Trebuchet MS"/>
                <a:ea typeface="DejaVu Sans"/>
              </a:rPr>
              <a:t>İlamsız icrada takip talebinde bulunan alacaklıdan takip miktarının binde beşi oranında alınan harçtır.</a:t>
            </a: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p:txBody>
      </p:sp>
      <p:sp>
        <p:nvSpPr>
          <p:cNvPr id="98" name="CustomShape 2"/>
          <p:cNvSpPr/>
          <p:nvPr/>
        </p:nvSpPr>
        <p:spPr>
          <a:xfrm>
            <a:off x="2964000" y="8172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99" name="Resim 138"/>
          <p:cNvPicPr/>
          <p:nvPr/>
        </p:nvPicPr>
        <p:blipFill>
          <a:blip r:embed="rId2"/>
          <a:stretch/>
        </p:blipFill>
        <p:spPr>
          <a:xfrm>
            <a:off x="3452520" y="3041280"/>
            <a:ext cx="5192640" cy="256788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39" name="CustomShape 2"/>
          <p:cNvSpPr/>
          <p:nvPr/>
        </p:nvSpPr>
        <p:spPr>
          <a:xfrm>
            <a:off x="2390984" y="276840"/>
            <a:ext cx="7330472" cy="154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VERGİSİ’NİN İCRA VE İFLAS HUKUKUNDA UYGULAMA ALANLARI</a:t>
            </a:r>
            <a:endParaRPr lang="tr-TR" sz="3600" spc="-1" dirty="0">
              <a:solidFill>
                <a:srgbClr val="000000"/>
              </a:solidFill>
              <a:uFill>
                <a:solidFill>
                  <a:srgbClr val="FFFFFF"/>
                </a:solidFill>
              </a:uFill>
              <a:latin typeface="Arial"/>
            </a:endParaRPr>
          </a:p>
        </p:txBody>
      </p:sp>
      <p:sp>
        <p:nvSpPr>
          <p:cNvPr id="34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41" name="CustomShape 4"/>
          <p:cNvSpPr/>
          <p:nvPr/>
        </p:nvSpPr>
        <p:spPr>
          <a:xfrm>
            <a:off x="1524000" y="2085840"/>
            <a:ext cx="8921880" cy="264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Hukukunda taşınmaz satışlarında ortaya çıkmaktadır, İhale bedelinin dosyaya alınarak ihalenin Kesinleşmesine ve Tescil işlemine müteakip İhale bedeli içinden rüçhanlı olarak ödenir.  İhaleden veya sıra cetvelinden önce ilgili kurumlardan sorulması, güncel borç miktarlarının öğrenilmesi gerekmektedir.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43" name="CustomShape 2"/>
          <p:cNvSpPr/>
          <p:nvPr/>
        </p:nvSpPr>
        <p:spPr>
          <a:xfrm>
            <a:off x="2436088" y="276023"/>
            <a:ext cx="7366832" cy="154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VERGİSİ’NİN İCRA VE İFLAS HUKUKUNDA UYGULAMA ALANLARI</a:t>
            </a:r>
            <a:endParaRPr lang="tr-TR" sz="3600" spc="-1" dirty="0">
              <a:solidFill>
                <a:srgbClr val="000000"/>
              </a:solidFill>
              <a:uFill>
                <a:solidFill>
                  <a:srgbClr val="FFFFFF"/>
                </a:solidFill>
              </a:uFill>
              <a:latin typeface="Arial"/>
            </a:endParaRPr>
          </a:p>
        </p:txBody>
      </p:sp>
      <p:sp>
        <p:nvSpPr>
          <p:cNvPr id="344"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45" name="CustomShape 4"/>
          <p:cNvSpPr/>
          <p:nvPr/>
        </p:nvSpPr>
        <p:spPr>
          <a:xfrm>
            <a:off x="1595280" y="2268720"/>
            <a:ext cx="8921880" cy="227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80820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İpotekli taşınmazlarda İcra İflas Kanunu 206. Maddede ve 6183. Sayılı kanunda değişiklik yapılarak emlak vergisi rüçhan olmaktan çıkartılmış olup; satışı yapılan taşınmaz üzerinde ipotek var ise öncelikle ipotek bedeli ödenip, kalan para olması durumunda Emlak Vergisi ödenir.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1524000" y="214200"/>
            <a:ext cx="827892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47" name="CustomShape 2"/>
          <p:cNvSpPr/>
          <p:nvPr/>
        </p:nvSpPr>
        <p:spPr>
          <a:xfrm>
            <a:off x="2309880" y="100008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EMLAK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p:txBody>
      </p:sp>
      <p:sp>
        <p:nvSpPr>
          <p:cNvPr id="348"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49" name="CustomShape 4"/>
          <p:cNvSpPr/>
          <p:nvPr/>
        </p:nvSpPr>
        <p:spPr>
          <a:xfrm>
            <a:off x="1738200" y="2857320"/>
            <a:ext cx="8921880" cy="118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Yapılan ödemelerden Emlak Vergisinin eksik alınması veya alınmaması durumunda, hem alıcı, hem eski malik hem de işlemi yapan memur müteselsilen sorumludur.</a:t>
            </a: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51" name="CustomShape 2"/>
          <p:cNvSpPr/>
          <p:nvPr/>
        </p:nvSpPr>
        <p:spPr>
          <a:xfrm>
            <a:off x="2345049" y="75438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MOTORLU TAŞITLAR VERGİSİ</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(MTV)</a:t>
            </a:r>
            <a:endParaRPr lang="tr-TR" sz="3600" spc="-1" dirty="0">
              <a:solidFill>
                <a:srgbClr val="000000"/>
              </a:solidFill>
              <a:uFill>
                <a:solidFill>
                  <a:srgbClr val="FFFFFF"/>
                </a:solidFill>
              </a:uFill>
              <a:latin typeface="Arial"/>
            </a:endParaRPr>
          </a:p>
        </p:txBody>
      </p:sp>
      <p:sp>
        <p:nvSpPr>
          <p:cNvPr id="35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pic>
        <p:nvPicPr>
          <p:cNvPr id="353" name="Resim 357"/>
          <p:cNvPicPr/>
          <p:nvPr/>
        </p:nvPicPr>
        <p:blipFill>
          <a:blip r:embed="rId2"/>
          <a:stretch/>
        </p:blipFill>
        <p:spPr>
          <a:xfrm>
            <a:off x="3900000" y="2828520"/>
            <a:ext cx="4275000" cy="213408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1524000" y="-18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55" name="CustomShape 2"/>
          <p:cNvSpPr/>
          <p:nvPr/>
        </p:nvSpPr>
        <p:spPr>
          <a:xfrm>
            <a:off x="2348372" y="37476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200" spc="-1" dirty="0">
                <a:solidFill>
                  <a:srgbClr val="C00000"/>
                </a:solidFill>
                <a:uFill>
                  <a:solidFill>
                    <a:srgbClr val="FFFFFF"/>
                  </a:solidFill>
                </a:uFill>
                <a:latin typeface="Trebuchet MS"/>
                <a:ea typeface="DejaVu Sans"/>
              </a:rPr>
              <a:t>MOTORLU TAŞITLAR VERGİSİ</a:t>
            </a:r>
            <a:endParaRPr lang="tr-TR" spc="-1" dirty="0">
              <a:solidFill>
                <a:srgbClr val="000000"/>
              </a:solidFill>
              <a:uFill>
                <a:solidFill>
                  <a:srgbClr val="FFFFFF"/>
                </a:solidFill>
              </a:uFill>
              <a:latin typeface="Arial"/>
            </a:endParaRPr>
          </a:p>
          <a:p>
            <a:pPr algn="ctr">
              <a:lnSpc>
                <a:spcPct val="100000"/>
              </a:lnSpc>
            </a:pPr>
            <a:r>
              <a:rPr lang="tr-TR" sz="3200" spc="-1" dirty="0">
                <a:solidFill>
                  <a:srgbClr val="C00000"/>
                </a:solidFill>
                <a:uFill>
                  <a:solidFill>
                    <a:srgbClr val="FFFFFF"/>
                  </a:solidFill>
                </a:uFill>
                <a:latin typeface="Trebuchet MS"/>
                <a:ea typeface="DejaVu Sans"/>
              </a:rPr>
              <a:t>(MTV)</a:t>
            </a:r>
            <a:endParaRPr lang="tr-TR" spc="-1" dirty="0">
              <a:solidFill>
                <a:srgbClr val="000000"/>
              </a:solidFill>
              <a:uFill>
                <a:solidFill>
                  <a:srgbClr val="FFFFFF"/>
                </a:solidFill>
              </a:uFill>
              <a:latin typeface="Arial"/>
            </a:endParaRPr>
          </a:p>
        </p:txBody>
      </p:sp>
      <p:sp>
        <p:nvSpPr>
          <p:cNvPr id="356"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57" name="CustomShape 4"/>
          <p:cNvSpPr/>
          <p:nvPr/>
        </p:nvSpPr>
        <p:spPr>
          <a:xfrm>
            <a:off x="2095680" y="2164971"/>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Her yıl düzenli olarak Vergi Daireleri tarafından alınan motorlu taşıtın cinsine, özelliklerine göre değişen ve her yıl güncellenen vergidir.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59" name="CustomShape 2"/>
          <p:cNvSpPr/>
          <p:nvPr/>
        </p:nvSpPr>
        <p:spPr>
          <a:xfrm>
            <a:off x="2397803" y="325315"/>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200" spc="-1" dirty="0">
                <a:solidFill>
                  <a:srgbClr val="C00000"/>
                </a:solidFill>
                <a:uFill>
                  <a:solidFill>
                    <a:srgbClr val="FFFFFF"/>
                  </a:solidFill>
                </a:uFill>
                <a:latin typeface="Trebuchet MS"/>
                <a:ea typeface="DejaVu Sans"/>
              </a:rPr>
              <a:t>MOTORLU TAŞITLAR VERGİSİ</a:t>
            </a:r>
            <a:endParaRPr lang="tr-TR" spc="-1" dirty="0">
              <a:solidFill>
                <a:srgbClr val="000000"/>
              </a:solidFill>
              <a:uFill>
                <a:solidFill>
                  <a:srgbClr val="FFFFFF"/>
                </a:solidFill>
              </a:uFill>
              <a:latin typeface="Arial"/>
            </a:endParaRPr>
          </a:p>
          <a:p>
            <a:pPr algn="ctr">
              <a:lnSpc>
                <a:spcPct val="100000"/>
              </a:lnSpc>
            </a:pPr>
            <a:r>
              <a:rPr lang="tr-TR" sz="3200" spc="-1" dirty="0">
                <a:solidFill>
                  <a:srgbClr val="C00000"/>
                </a:solidFill>
                <a:uFill>
                  <a:solidFill>
                    <a:srgbClr val="FFFFFF"/>
                  </a:solidFill>
                </a:uFill>
                <a:latin typeface="Trebuchet MS"/>
                <a:ea typeface="DejaVu Sans"/>
              </a:rPr>
              <a:t>ORANI</a:t>
            </a:r>
            <a:endParaRPr lang="tr-TR" spc="-1" dirty="0">
              <a:solidFill>
                <a:srgbClr val="000000"/>
              </a:solidFill>
              <a:uFill>
                <a:solidFill>
                  <a:srgbClr val="FFFFFF"/>
                </a:solidFill>
              </a:uFill>
              <a:latin typeface="Arial"/>
            </a:endParaRPr>
          </a:p>
        </p:txBody>
      </p:sp>
      <p:sp>
        <p:nvSpPr>
          <p:cNvPr id="360"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61" name="CustomShape 4"/>
          <p:cNvSpPr/>
          <p:nvPr/>
        </p:nvSpPr>
        <p:spPr>
          <a:xfrm>
            <a:off x="2264616" y="2201442"/>
            <a:ext cx="7707240" cy="182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Maliye Bakanlığı tarafından her yıl motorlu taşıtların yaşı, motor gücü gibi özellikleri dikkate alınarak maktu olarak hesaplanmaktadır.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63" name="CustomShape 2"/>
          <p:cNvSpPr/>
          <p:nvPr/>
        </p:nvSpPr>
        <p:spPr>
          <a:xfrm>
            <a:off x="2638688" y="43848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MOTORLU TAŞITLAR VERGİSİ</a:t>
            </a:r>
            <a:endParaRPr lang="tr-TR" sz="3600" spc="-1" dirty="0">
              <a:solidFill>
                <a:srgbClr val="000000"/>
              </a:solidFill>
              <a:uFill>
                <a:solidFill>
                  <a:srgbClr val="FFFFFF"/>
                </a:solidFill>
              </a:uFill>
              <a:latin typeface="Arial"/>
            </a:endParaRPr>
          </a:p>
          <a:p>
            <a:pPr algn="ctr">
              <a:lnSpc>
                <a:spcPct val="100000"/>
              </a:lnSpc>
            </a:pPr>
            <a:endParaRPr lang="tr-TR" sz="3600" spc="-1" dirty="0">
              <a:solidFill>
                <a:srgbClr val="000000"/>
              </a:solidFill>
              <a:uFill>
                <a:solidFill>
                  <a:srgbClr val="FFFFFF"/>
                </a:solidFill>
              </a:uFill>
              <a:latin typeface="Aria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1" y="1905000"/>
            <a:ext cx="5747657" cy="3176451"/>
          </a:xfrm>
          <a:prstGeom prst="rect">
            <a:avLst/>
          </a:prstGeom>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66" name="CustomShape 2"/>
          <p:cNvSpPr/>
          <p:nvPr/>
        </p:nvSpPr>
        <p:spPr>
          <a:xfrm>
            <a:off x="1738200" y="214200"/>
            <a:ext cx="8534146" cy="154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MOTORLU TAŞITLAR VERGİSİ’NİN İCRA VE İFLAS HUKUKUNDAKİ UYGULAMA  </a:t>
            </a:r>
          </a:p>
          <a:p>
            <a:pPr algn="ctr">
              <a:lnSpc>
                <a:spcPct val="100000"/>
              </a:lnSpc>
            </a:pPr>
            <a:r>
              <a:rPr lang="tr-TR" sz="3600" spc="-1" dirty="0">
                <a:solidFill>
                  <a:srgbClr val="C00000"/>
                </a:solidFill>
                <a:uFill>
                  <a:solidFill>
                    <a:srgbClr val="FFFFFF"/>
                  </a:solidFill>
                </a:uFill>
                <a:latin typeface="Trebuchet MS"/>
                <a:ea typeface="DejaVu Sans"/>
              </a:rPr>
              <a:t>ALANI</a:t>
            </a:r>
            <a:endParaRPr lang="tr-TR" sz="3600" spc="-1" dirty="0">
              <a:solidFill>
                <a:srgbClr val="000000"/>
              </a:solidFill>
              <a:uFill>
                <a:solidFill>
                  <a:srgbClr val="FFFFFF"/>
                </a:solidFill>
              </a:uFill>
              <a:latin typeface="Arial"/>
            </a:endParaRPr>
          </a:p>
        </p:txBody>
      </p:sp>
      <p:sp>
        <p:nvSpPr>
          <p:cNvPr id="367"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68" name="CustomShape 4"/>
          <p:cNvSpPr/>
          <p:nvPr/>
        </p:nvSpPr>
        <p:spPr>
          <a:xfrm>
            <a:off x="2326163" y="2078349"/>
            <a:ext cx="7707240" cy="364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71604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Hukukunda Motorlu Taşıt satışlarında ortaya çıkmaktadır, İhale bedelinin dosyaya alınarak ihalenin Kesinleşmesine ve tescil işlemine müteakip İhale bedeli içinden rüçhanlı olarak ödenir.  İhaleden veya sıra cetvelinden önce ilgili kurumlardan sorulması, güncel borç miktarlarının öğrenilmesi gerekmektedir.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70" name="CustomShape 2"/>
          <p:cNvSpPr/>
          <p:nvPr/>
        </p:nvSpPr>
        <p:spPr>
          <a:xfrm>
            <a:off x="2238240" y="438660"/>
            <a:ext cx="7821790" cy="154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MOTORLU TAŞITLAR VERGİSİ’NİN İCRA VE İFLAS HUKUKUNDAKİ UYGULAMA  ALANI</a:t>
            </a:r>
            <a:endParaRPr lang="tr-TR" sz="3600" spc="-1" dirty="0">
              <a:solidFill>
                <a:srgbClr val="000000"/>
              </a:solidFill>
              <a:uFill>
                <a:solidFill>
                  <a:srgbClr val="FFFFFF"/>
                </a:solidFill>
              </a:uFill>
              <a:latin typeface="Arial"/>
            </a:endParaRPr>
          </a:p>
        </p:txBody>
      </p:sp>
      <p:sp>
        <p:nvSpPr>
          <p:cNvPr id="371"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72" name="CustomShape 4"/>
          <p:cNvSpPr/>
          <p:nvPr/>
        </p:nvSpPr>
        <p:spPr>
          <a:xfrm>
            <a:off x="2202600" y="2764149"/>
            <a:ext cx="7707240" cy="328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Rehinli taşıtlarda İcra İflas Kanunu 206. Maddede ve 6183. Sayılı kanunda değişiklik yapılarak Motorlu Taşıtlar Vergisi rüçhan olmaktan çıkartılmış olup; satışı yapılan Taşıtın üzerinde Rehin var ise öncelikle Rehin bedeli ödenip, kalan para olması durumunda Motorlu Taşıtlar Vergisi ödenir.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74" name="CustomShape 2"/>
          <p:cNvSpPr/>
          <p:nvPr/>
        </p:nvSpPr>
        <p:spPr>
          <a:xfrm>
            <a:off x="2309880" y="114300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MOTORLU TAŞITLAR VERGİSİNDE</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SORUMLULUK</a:t>
            </a:r>
            <a:endParaRPr lang="tr-TR" sz="3600" spc="-1" dirty="0">
              <a:solidFill>
                <a:srgbClr val="000000"/>
              </a:solidFill>
              <a:uFill>
                <a:solidFill>
                  <a:srgbClr val="FFFFFF"/>
                </a:solidFill>
              </a:uFill>
              <a:latin typeface="Arial"/>
            </a:endParaRPr>
          </a:p>
        </p:txBody>
      </p:sp>
      <p:sp>
        <p:nvSpPr>
          <p:cNvPr id="375"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76" name="CustomShape 4"/>
          <p:cNvSpPr/>
          <p:nvPr/>
        </p:nvSpPr>
        <p:spPr>
          <a:xfrm>
            <a:off x="2238240" y="3071880"/>
            <a:ext cx="7707240" cy="291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Yapılan ödemelerden Motorlu Taşıtlar Vergisinin eksik alınması veya alınmaması durumunda, hem alıcı, eski malik hem de işlemi yapan memur müteselsilen sorumludur.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1806960" y="504000"/>
            <a:ext cx="8350200" cy="2945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just">
              <a:lnSpc>
                <a:spcPct val="100000"/>
              </a:lnSpc>
            </a:pP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C00000"/>
              </a:buClr>
              <a:buFont typeface="Wingdings" charset="2"/>
              <a:buChar char=""/>
            </a:pPr>
            <a:r>
              <a:rPr lang="tr-TR" sz="2400" b="1" u="sng" spc="-1" dirty="0">
                <a:solidFill>
                  <a:srgbClr val="C00000"/>
                </a:solidFill>
                <a:uFill>
                  <a:solidFill>
                    <a:srgbClr val="FFFFFF"/>
                  </a:solidFill>
                </a:uFill>
                <a:latin typeface="Trebuchet MS"/>
                <a:ea typeface="DejaVu Sans"/>
              </a:rPr>
              <a:t>3- Vekalet Suret Harcı</a:t>
            </a:r>
            <a:r>
              <a:rPr lang="tr-TR" sz="2400" b="1" u="sng" spc="-1" dirty="0">
                <a:solidFill>
                  <a:srgbClr val="000000"/>
                </a:solidFill>
                <a:uFill>
                  <a:solidFill>
                    <a:srgbClr val="FFFFFF"/>
                  </a:solidFill>
                </a:uFill>
                <a:latin typeface="Trebuchet MS"/>
                <a:ea typeface="DejaVu Sans"/>
              </a:rPr>
              <a:t>:</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365040" algn="just">
              <a:buClr>
                <a:srgbClr val="C00000"/>
              </a:buClr>
              <a:buFont typeface="Wingdings" charset="2"/>
              <a:buChar char=""/>
            </a:pPr>
            <a:r>
              <a:rPr lang="tr-TR" sz="2400" spc="-1" dirty="0">
                <a:solidFill>
                  <a:srgbClr val="000000"/>
                </a:solidFill>
                <a:uFill>
                  <a:solidFill>
                    <a:srgbClr val="FFFFFF"/>
                  </a:solidFill>
                </a:uFill>
                <a:latin typeface="Trebuchet MS"/>
                <a:ea typeface="DejaVu Sans"/>
              </a:rPr>
              <a:t> Vekil ile takip edilen işlerde kendisine düzenlenen vekaletnamenin icra dosyasına bir suretinin sunulması halinde alınan maktu harçtır</a:t>
            </a:r>
            <a:r>
              <a:rPr lang="tr-TR" sz="2400" spc="-1" dirty="0" smtClean="0">
                <a:solidFill>
                  <a:srgbClr val="000000"/>
                </a:solidFill>
                <a:uFill>
                  <a:solidFill>
                    <a:srgbClr val="FFFFFF"/>
                  </a:solidFill>
                </a:uFill>
                <a:latin typeface="Trebuchet MS"/>
                <a:ea typeface="DejaVu Sans"/>
              </a:rPr>
              <a:t>.(2023 Yılı 38,40 TL)</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p:txBody>
      </p:sp>
      <p:sp>
        <p:nvSpPr>
          <p:cNvPr id="101" name="CustomShape 2"/>
          <p:cNvSpPr/>
          <p:nvPr/>
        </p:nvSpPr>
        <p:spPr>
          <a:xfrm>
            <a:off x="2892000" y="81720"/>
            <a:ext cx="642168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600" spc="-1">
                <a:solidFill>
                  <a:srgbClr val="C00000"/>
                </a:solidFill>
                <a:uFill>
                  <a:solidFill>
                    <a:srgbClr val="FFFFFF"/>
                  </a:solidFill>
                </a:uFill>
                <a:latin typeface="Trebuchet MS"/>
                <a:ea typeface="DejaVu Sans"/>
              </a:rPr>
              <a:t>İCRA HARÇLARININ TÜRLERİ</a:t>
            </a:r>
            <a:endParaRPr lang="tr-TR" spc="-1">
              <a:solidFill>
                <a:srgbClr val="000000"/>
              </a:solidFill>
              <a:uFill>
                <a:solidFill>
                  <a:srgbClr val="FFFFFF"/>
                </a:solidFill>
              </a:uFill>
              <a:latin typeface="Arial"/>
            </a:endParaRPr>
          </a:p>
        </p:txBody>
      </p:sp>
      <p:pic>
        <p:nvPicPr>
          <p:cNvPr id="102" name="Resim 141"/>
          <p:cNvPicPr/>
          <p:nvPr/>
        </p:nvPicPr>
        <p:blipFill>
          <a:blip r:embed="rId2"/>
          <a:stretch/>
        </p:blipFill>
        <p:spPr>
          <a:xfrm>
            <a:off x="3641520" y="3380192"/>
            <a:ext cx="4922640" cy="3017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78" name="CustomShape 2"/>
          <p:cNvSpPr/>
          <p:nvPr/>
        </p:nvSpPr>
        <p:spPr>
          <a:xfrm>
            <a:off x="2238240" y="238680"/>
            <a:ext cx="6993000" cy="105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İCRA İFLAS HUKUKU’NDA</a:t>
            </a:r>
            <a:endParaRPr lang="tr-TR" sz="3600" spc="-1" dirty="0">
              <a:solidFill>
                <a:srgbClr val="000000"/>
              </a:solidFill>
              <a:uFill>
                <a:solidFill>
                  <a:srgbClr val="FFFFFF"/>
                </a:solidFill>
              </a:uFill>
              <a:latin typeface="Arial"/>
            </a:endParaRPr>
          </a:p>
          <a:p>
            <a:pPr algn="ctr">
              <a:lnSpc>
                <a:spcPct val="100000"/>
              </a:lnSpc>
            </a:pPr>
            <a:r>
              <a:rPr lang="tr-TR" sz="3600" spc="-1" dirty="0">
                <a:solidFill>
                  <a:srgbClr val="C00000"/>
                </a:solidFill>
                <a:uFill>
                  <a:solidFill>
                    <a:srgbClr val="FFFFFF"/>
                  </a:solidFill>
                </a:uFill>
                <a:latin typeface="Trebuchet MS"/>
                <a:ea typeface="DejaVu Sans"/>
              </a:rPr>
              <a:t>MASRAFLAR</a:t>
            </a:r>
            <a:endParaRPr lang="tr-TR" sz="3600" spc="-1" dirty="0">
              <a:solidFill>
                <a:srgbClr val="000000"/>
              </a:solidFill>
              <a:uFill>
                <a:solidFill>
                  <a:srgbClr val="FFFFFF"/>
                </a:solidFill>
              </a:uFill>
              <a:latin typeface="Arial"/>
            </a:endParaRPr>
          </a:p>
        </p:txBody>
      </p:sp>
      <p:sp>
        <p:nvSpPr>
          <p:cNvPr id="379"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80"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pic>
        <p:nvPicPr>
          <p:cNvPr id="381" name="Resim 385"/>
          <p:cNvPicPr/>
          <p:nvPr/>
        </p:nvPicPr>
        <p:blipFill>
          <a:blip r:embed="rId2"/>
          <a:stretch/>
        </p:blipFill>
        <p:spPr>
          <a:xfrm>
            <a:off x="2748000" y="2664000"/>
            <a:ext cx="6344280" cy="3566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1916760" y="117762"/>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MASRAFLAR</a:t>
            </a:r>
            <a:endParaRPr lang="tr-TR" sz="3600" spc="-1" dirty="0">
              <a:solidFill>
                <a:srgbClr val="000000"/>
              </a:solidFill>
              <a:uFill>
                <a:solidFill>
                  <a:srgbClr val="FFFFFF"/>
                </a:solidFill>
              </a:uFill>
              <a:latin typeface="Arial"/>
            </a:endParaRPr>
          </a:p>
        </p:txBody>
      </p:sp>
      <p:sp>
        <p:nvSpPr>
          <p:cNvPr id="383" name="CustomShape 2"/>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84" name="CustomShape 3"/>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385"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386" name="CustomShape 5"/>
          <p:cNvSpPr/>
          <p:nvPr/>
        </p:nvSpPr>
        <p:spPr>
          <a:xfrm>
            <a:off x="1872328" y="1586880"/>
            <a:ext cx="8207280" cy="148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1"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müdürlüklerinin icra işlemlerini eksiksiz bir şekilde yürütebilmeleri için sarf ettikleri harcamalardır.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
        <p:nvSpPr>
          <p:cNvPr id="387" name="CustomShape 6"/>
          <p:cNvSpPr/>
          <p:nvPr/>
        </p:nvSpPr>
        <p:spPr>
          <a:xfrm>
            <a:off x="1238160" y="142884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pic>
        <p:nvPicPr>
          <p:cNvPr id="388" name="Picture 2"/>
          <p:cNvPicPr/>
          <p:nvPr/>
        </p:nvPicPr>
        <p:blipFill>
          <a:blip r:embed="rId2"/>
          <a:stretch/>
        </p:blipFill>
        <p:spPr>
          <a:xfrm>
            <a:off x="3158068" y="3434677"/>
            <a:ext cx="5635800" cy="22341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90" name="CustomShape 2"/>
          <p:cNvSpPr/>
          <p:nvPr/>
        </p:nvSpPr>
        <p:spPr>
          <a:xfrm>
            <a:off x="2435506" y="777503"/>
            <a:ext cx="699300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200" spc="-1" dirty="0">
                <a:solidFill>
                  <a:srgbClr val="C00000"/>
                </a:solidFill>
                <a:uFill>
                  <a:solidFill>
                    <a:srgbClr val="FFFFFF"/>
                  </a:solidFill>
                </a:uFill>
                <a:latin typeface="Trebuchet MS"/>
                <a:ea typeface="DejaVu Sans"/>
              </a:rPr>
              <a:t>İLGİLİ MEVZUAT HÜKÜMLERİ</a:t>
            </a:r>
            <a:endParaRPr lang="tr-TR" spc="-1" dirty="0">
              <a:solidFill>
                <a:srgbClr val="000000"/>
              </a:solidFill>
              <a:uFill>
                <a:solidFill>
                  <a:srgbClr val="FFFFFF"/>
                </a:solidFill>
              </a:uFill>
              <a:latin typeface="Arial"/>
            </a:endParaRPr>
          </a:p>
        </p:txBody>
      </p:sp>
      <p:sp>
        <p:nvSpPr>
          <p:cNvPr id="391"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92"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393"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394" name="CustomShape 6"/>
          <p:cNvSpPr/>
          <p:nvPr/>
        </p:nvSpPr>
        <p:spPr>
          <a:xfrm>
            <a:off x="1952580" y="1810939"/>
            <a:ext cx="8207280" cy="294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2004 sayılı İcra ve İflas Kanunu, </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1136 sayılı Avukatlık Kanunu</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Kanunu Yönetmeliği</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Lisanslı Yediemin Depoları Yönetmeliği</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 İflas Kanununun Tatbikatına dair Nizamname</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Avukatlık Asgari Ücret Tarifesi</a:t>
            </a:r>
            <a:endParaRPr lang="tr-TR" spc="-1" dirty="0">
              <a:solidFill>
                <a:srgbClr val="000000"/>
              </a:solidFill>
              <a:uFill>
                <a:solidFill>
                  <a:srgbClr val="FFFFFF"/>
                </a:solidFill>
              </a:uFill>
              <a:latin typeface="Arial"/>
            </a:endParaRPr>
          </a:p>
          <a:p>
            <a:pPr marL="216000" indent="625320">
              <a:lnSpc>
                <a:spcPct val="150000"/>
              </a:lnSpc>
              <a:buClr>
                <a:srgbClr val="000000"/>
              </a:buClr>
              <a:buFont typeface="Wingdings" charset="2"/>
              <a:buChar char=""/>
            </a:pPr>
            <a:r>
              <a:rPr lang="tr-TR" sz="2400" spc="-1" dirty="0">
                <a:solidFill>
                  <a:srgbClr val="000000"/>
                </a:solidFill>
                <a:uFill>
                  <a:solidFill>
                    <a:srgbClr val="FFFFFF"/>
                  </a:solidFill>
                </a:uFill>
                <a:latin typeface="Trebuchet MS"/>
                <a:ea typeface="DejaVu Sans"/>
              </a:rPr>
              <a:t>2464 sayılı Belediye Gelirleri Kanunu</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1524000" y="21420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396" name="CustomShape 2"/>
          <p:cNvSpPr/>
          <p:nvPr/>
        </p:nvSpPr>
        <p:spPr>
          <a:xfrm>
            <a:off x="2309880" y="1420048"/>
            <a:ext cx="6993000" cy="6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3600" spc="-1" dirty="0">
                <a:solidFill>
                  <a:srgbClr val="C00000"/>
                </a:solidFill>
                <a:uFill>
                  <a:solidFill>
                    <a:srgbClr val="FFFFFF"/>
                  </a:solidFill>
                </a:uFill>
                <a:latin typeface="Trebuchet MS"/>
                <a:ea typeface="DejaVu Sans"/>
              </a:rPr>
              <a:t>MASRAF ÇEŞİTLERİ</a:t>
            </a:r>
            <a:endParaRPr lang="tr-TR" sz="3600" spc="-1" dirty="0">
              <a:solidFill>
                <a:srgbClr val="000000"/>
              </a:solidFill>
              <a:uFill>
                <a:solidFill>
                  <a:srgbClr val="FFFFFF"/>
                </a:solidFill>
              </a:uFill>
              <a:latin typeface="Arial"/>
            </a:endParaRPr>
          </a:p>
        </p:txBody>
      </p:sp>
      <p:sp>
        <p:nvSpPr>
          <p:cNvPr id="397"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398"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399"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00" name="CustomShape 6"/>
          <p:cNvSpPr/>
          <p:nvPr/>
        </p:nvSpPr>
        <p:spPr>
          <a:xfrm>
            <a:off x="1952580" y="2254015"/>
            <a:ext cx="8207280" cy="252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2" indent="701640" algn="just">
              <a:lnSpc>
                <a:spcPct val="200000"/>
              </a:lnSpc>
              <a:buClr>
                <a:srgbClr val="000000"/>
              </a:buClr>
              <a:buFont typeface="Wingdings" charset="2"/>
              <a:buChar char=""/>
            </a:pPr>
            <a:r>
              <a:rPr lang="tr-TR" sz="2800" spc="-1" dirty="0">
                <a:solidFill>
                  <a:srgbClr val="000000"/>
                </a:solidFill>
                <a:uFill>
                  <a:solidFill>
                    <a:srgbClr val="FFFFFF"/>
                  </a:solidFill>
                </a:uFill>
                <a:latin typeface="Trebuchet MS"/>
                <a:ea typeface="DejaVu Sans"/>
              </a:rPr>
              <a:t>Takip Ve Tebliğ Masrafları</a:t>
            </a:r>
            <a:endParaRPr lang="tr-TR" spc="-1" dirty="0">
              <a:solidFill>
                <a:srgbClr val="000000"/>
              </a:solidFill>
              <a:uFill>
                <a:solidFill>
                  <a:srgbClr val="FFFFFF"/>
                </a:solidFill>
              </a:uFill>
              <a:latin typeface="Arial"/>
            </a:endParaRPr>
          </a:p>
          <a:p>
            <a:pPr lvl="2" indent="701640" algn="just">
              <a:lnSpc>
                <a:spcPct val="200000"/>
              </a:lnSpc>
              <a:buClr>
                <a:srgbClr val="000000"/>
              </a:buClr>
              <a:buFont typeface="Wingdings" charset="2"/>
              <a:buChar char=""/>
            </a:pPr>
            <a:r>
              <a:rPr lang="tr-TR" sz="2800" spc="-1" dirty="0">
                <a:solidFill>
                  <a:srgbClr val="000000"/>
                </a:solidFill>
                <a:uFill>
                  <a:solidFill>
                    <a:srgbClr val="FFFFFF"/>
                  </a:solidFill>
                </a:uFill>
                <a:latin typeface="Trebuchet MS"/>
                <a:ea typeface="DejaVu Sans"/>
              </a:rPr>
              <a:t>Haciz ve Muhafaza Masrafları</a:t>
            </a:r>
            <a:endParaRPr lang="tr-TR" spc="-1" dirty="0">
              <a:solidFill>
                <a:srgbClr val="000000"/>
              </a:solidFill>
              <a:uFill>
                <a:solidFill>
                  <a:srgbClr val="FFFFFF"/>
                </a:solidFill>
              </a:uFill>
              <a:latin typeface="Arial"/>
            </a:endParaRPr>
          </a:p>
          <a:p>
            <a:pPr lvl="2" indent="701640" algn="just">
              <a:lnSpc>
                <a:spcPct val="200000"/>
              </a:lnSpc>
              <a:buClr>
                <a:srgbClr val="000000"/>
              </a:buClr>
              <a:buFont typeface="Wingdings" charset="2"/>
              <a:buChar char=""/>
            </a:pPr>
            <a:r>
              <a:rPr lang="tr-TR" sz="2800" spc="-1" dirty="0">
                <a:solidFill>
                  <a:srgbClr val="000000"/>
                </a:solidFill>
                <a:uFill>
                  <a:solidFill>
                    <a:srgbClr val="FFFFFF"/>
                  </a:solidFill>
                </a:uFill>
                <a:latin typeface="Trebuchet MS"/>
                <a:ea typeface="DejaVu Sans"/>
              </a:rPr>
              <a:t>Satış ve Paylaştırma Masrafları</a:t>
            </a:r>
            <a:endParaRPr lang="tr-TR" spc="-1" dirty="0">
              <a:solidFill>
                <a:srgbClr val="000000"/>
              </a:solidFill>
              <a:uFill>
                <a:solidFill>
                  <a:srgbClr val="FFFFFF"/>
                </a:solidFill>
              </a:uFill>
              <a:latin typeface="Arial"/>
            </a:endParaRPr>
          </a:p>
          <a:p>
            <a:pPr lvl="2" indent="701640" algn="just">
              <a:lnSpc>
                <a:spcPct val="200000"/>
              </a:lnSpc>
              <a:buClr>
                <a:srgbClr val="000000"/>
              </a:buClr>
              <a:buFont typeface="Wingdings" charset="2"/>
              <a:buChar char=""/>
            </a:pPr>
            <a:r>
              <a:rPr lang="tr-TR" sz="2800" spc="-1" dirty="0">
                <a:solidFill>
                  <a:srgbClr val="000000"/>
                </a:solidFill>
                <a:uFill>
                  <a:solidFill>
                    <a:srgbClr val="FFFFFF"/>
                  </a:solidFill>
                </a:uFill>
                <a:latin typeface="Trebuchet MS"/>
                <a:ea typeface="DejaVu Sans"/>
              </a:rPr>
              <a:t>Tellaliye Harcı (ücreti)</a:t>
            </a:r>
            <a:endParaRPr lang="tr-TR" spc="-1" dirty="0">
              <a:solidFill>
                <a:srgbClr val="000000"/>
              </a:solidFill>
              <a:uFill>
                <a:solidFill>
                  <a:srgbClr val="FFFFFF"/>
                </a:solidFill>
              </a:uFill>
              <a:latin typeface="Arial"/>
            </a:endParaRPr>
          </a:p>
          <a:p>
            <a:pPr lvl="2" indent="701640" algn="just">
              <a:lnSpc>
                <a:spcPct val="200000"/>
              </a:lnSpc>
              <a:buClr>
                <a:srgbClr val="000000"/>
              </a:buClr>
              <a:buFont typeface="Wingdings" charset="2"/>
              <a:buChar char=""/>
            </a:pPr>
            <a:r>
              <a:rPr lang="tr-TR" sz="2800" spc="-1" dirty="0">
                <a:solidFill>
                  <a:srgbClr val="000000"/>
                </a:solidFill>
                <a:uFill>
                  <a:solidFill>
                    <a:srgbClr val="FFFFFF"/>
                  </a:solidFill>
                </a:uFill>
                <a:latin typeface="Trebuchet MS"/>
                <a:ea typeface="DejaVu Sans"/>
              </a:rPr>
              <a:t>İcra Vekalet Ücreti</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02" name="CustomShape 2"/>
          <p:cNvSpPr/>
          <p:nvPr/>
        </p:nvSpPr>
        <p:spPr>
          <a:xfrm>
            <a:off x="2559720" y="388080"/>
            <a:ext cx="6993000" cy="13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03"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04"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05"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06" name="CustomShape 6"/>
          <p:cNvSpPr/>
          <p:nvPr/>
        </p:nvSpPr>
        <p:spPr>
          <a:xfrm>
            <a:off x="1881120" y="2260565"/>
            <a:ext cx="8207280" cy="374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Kanunda aksi yazılı olmadığı müddetçe bütün masraflar borçluya ait olup sonuçta ayrıca hüküm ve takibe gerek kalmaksızın borçludan tahsil edilir. (</a:t>
            </a:r>
            <a:r>
              <a:rPr lang="tr-TR" sz="2000" spc="-1" dirty="0" err="1">
                <a:solidFill>
                  <a:srgbClr val="000000"/>
                </a:solidFill>
                <a:uFill>
                  <a:solidFill>
                    <a:srgbClr val="FFFFFF"/>
                  </a:solidFill>
                </a:uFill>
                <a:latin typeface="Trebuchet MS"/>
                <a:ea typeface="DejaVu Sans"/>
              </a:rPr>
              <a:t>İİK.nun</a:t>
            </a:r>
            <a:r>
              <a:rPr lang="tr-TR" sz="2000" spc="-1" dirty="0">
                <a:solidFill>
                  <a:srgbClr val="000000"/>
                </a:solidFill>
                <a:uFill>
                  <a:solidFill>
                    <a:srgbClr val="FFFFFF"/>
                  </a:solidFill>
                </a:uFill>
                <a:latin typeface="Trebuchet MS"/>
                <a:ea typeface="DejaVu Sans"/>
              </a:rPr>
              <a:t> 15. Maddesi)</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62532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Ödeme emri tebliğ gideri, yazışma için posta giderleri, haciz ve muhafaza giderleri, daire dışı işlemler için kullanılan vasıta giderleri, yediemin ücreti, satış giderleri (gazete ilan ücreti, tebligat ücreti vb.), bilirkişi ücreti bu kapsamda yer alır. </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08" name="CustomShape 2"/>
          <p:cNvSpPr/>
          <p:nvPr/>
        </p:nvSpPr>
        <p:spPr>
          <a:xfrm>
            <a:off x="2125241" y="169560"/>
            <a:ext cx="8147105" cy="13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09"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10"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11"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12" name="CustomShape 6"/>
          <p:cNvSpPr/>
          <p:nvPr/>
        </p:nvSpPr>
        <p:spPr>
          <a:xfrm>
            <a:off x="1872327" y="2023172"/>
            <a:ext cx="8207280" cy="374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Alacaklısı tarafından yapılması istenen işin karşılığı olan masraf alacaklı tarafından peşin olarak ödenir ve takibin sonunda haksız çıkarsa takip sonucunda dosya hesabında borçluya yükletilir. (İİK. </a:t>
            </a:r>
            <a:r>
              <a:rPr lang="tr-TR" sz="2000" spc="-1" dirty="0" err="1">
                <a:solidFill>
                  <a:srgbClr val="000000"/>
                </a:solidFill>
                <a:uFill>
                  <a:solidFill>
                    <a:srgbClr val="FFFFFF"/>
                  </a:solidFill>
                </a:uFill>
                <a:latin typeface="Trebuchet MS"/>
                <a:ea typeface="DejaVu Sans"/>
              </a:rPr>
              <a:t>Nun</a:t>
            </a:r>
            <a:r>
              <a:rPr lang="tr-TR" sz="2000" spc="-1" dirty="0">
                <a:solidFill>
                  <a:srgbClr val="000000"/>
                </a:solidFill>
                <a:uFill>
                  <a:solidFill>
                    <a:srgbClr val="FFFFFF"/>
                  </a:solidFill>
                </a:uFill>
                <a:latin typeface="Trebuchet MS"/>
                <a:ea typeface="DejaVu Sans"/>
              </a:rPr>
              <a:t> 15/1 ve 59/1)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Alacaklı tarafından borçlunun itirazının tebliğini karşılayacak şekilde peşin tebligat gideri alınır.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İcra ve İflas Kanunun 59, 88/2., 90 ve 92, 150/G Maddesi gereği takdir edilecek olan işletme ve muhafaza avansı alacaklıdan peşin olarak tahsil edilir.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14" name="CustomShape 2"/>
          <p:cNvSpPr/>
          <p:nvPr/>
        </p:nvSpPr>
        <p:spPr>
          <a:xfrm>
            <a:off x="2488260" y="511920"/>
            <a:ext cx="6993000" cy="13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rPr>
              <a:t>İCRA VE İFLAS HUKUKU’NDAKİ UYGULAMA  ALANI</a:t>
            </a:r>
            <a:endParaRPr lang="tr-TR" sz="4000" spc="-1" dirty="0">
              <a:solidFill>
                <a:srgbClr val="000000"/>
              </a:solidFill>
              <a:uFill>
                <a:solidFill>
                  <a:srgbClr val="FFFFFF"/>
                </a:solidFill>
              </a:uFill>
            </a:endParaRPr>
          </a:p>
        </p:txBody>
      </p:sp>
      <p:sp>
        <p:nvSpPr>
          <p:cNvPr id="415"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16"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17"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18" name="CustomShape 6"/>
          <p:cNvSpPr/>
          <p:nvPr/>
        </p:nvSpPr>
        <p:spPr>
          <a:xfrm>
            <a:off x="1881120" y="2102303"/>
            <a:ext cx="8207280" cy="374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Muhafaza ve araç yakalama işlemleri esnasında avans olarak en az 6 aylık muhafaza gideri dikkate alınır. Araçlar dışındaki mahcuz mallar yönünden ise her biri için kapladıkları alana göre yediemin ücreti takdir edilir. </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İflas tasfiyesinde ilan, tebliğ, satış ve muhafaza, iflas idaresi ücretleri, yediemin ücreti, bilirkişi ücreti iflas gideri olup iflas talep eden tarafından iflas davasında peşin olarak mahkemeye yatırılır. (</a:t>
            </a:r>
            <a:r>
              <a:rPr lang="tr-TR" sz="2000" spc="-1" dirty="0" err="1">
                <a:solidFill>
                  <a:srgbClr val="000000"/>
                </a:solidFill>
                <a:uFill>
                  <a:solidFill>
                    <a:srgbClr val="FFFFFF"/>
                  </a:solidFill>
                </a:uFill>
                <a:latin typeface="Trebuchet MS"/>
                <a:ea typeface="DejaVu Sans"/>
              </a:rPr>
              <a:t>İİK.nın</a:t>
            </a:r>
            <a:r>
              <a:rPr lang="tr-TR" sz="2000" spc="-1" dirty="0">
                <a:solidFill>
                  <a:srgbClr val="000000"/>
                </a:solidFill>
                <a:uFill>
                  <a:solidFill>
                    <a:srgbClr val="FFFFFF"/>
                  </a:solidFill>
                </a:uFill>
                <a:latin typeface="Trebuchet MS"/>
                <a:ea typeface="DejaVu Sans"/>
              </a:rPr>
              <a:t> 160. Maddesi)</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000" spc="-1" dirty="0">
                <a:solidFill>
                  <a:srgbClr val="000000"/>
                </a:solidFill>
                <a:uFill>
                  <a:solidFill>
                    <a:srgbClr val="FFFFFF"/>
                  </a:solidFill>
                </a:uFill>
                <a:latin typeface="Trebuchet MS"/>
                <a:ea typeface="DejaVu Sans"/>
              </a:rPr>
              <a:t>Haczin kalkmasına sebep olan alacaklı o mahcuza yönelik olarak haczin konulması ve muhafazası gibi tüm giderlerden sorumlu olur. (İİK .</a:t>
            </a:r>
            <a:r>
              <a:rPr lang="tr-TR" sz="2000" spc="-1" dirty="0" err="1">
                <a:solidFill>
                  <a:srgbClr val="000000"/>
                </a:solidFill>
                <a:uFill>
                  <a:solidFill>
                    <a:srgbClr val="FFFFFF"/>
                  </a:solidFill>
                </a:uFill>
                <a:latin typeface="Trebuchet MS"/>
                <a:ea typeface="DejaVu Sans"/>
              </a:rPr>
              <a:t>nın</a:t>
            </a:r>
            <a:r>
              <a:rPr lang="tr-TR" sz="2000" spc="-1" dirty="0">
                <a:solidFill>
                  <a:srgbClr val="000000"/>
                </a:solidFill>
                <a:uFill>
                  <a:solidFill>
                    <a:srgbClr val="FFFFFF"/>
                  </a:solidFill>
                </a:uFill>
                <a:latin typeface="Trebuchet MS"/>
                <a:ea typeface="DejaVu Sans"/>
              </a:rPr>
              <a:t> 110/3)</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20" name="CustomShape 2"/>
          <p:cNvSpPr/>
          <p:nvPr/>
        </p:nvSpPr>
        <p:spPr>
          <a:xfrm>
            <a:off x="2371426" y="41796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TELLALİYE ÜCRETİ</a:t>
            </a:r>
            <a:endParaRPr lang="tr-TR" spc="-1" dirty="0">
              <a:solidFill>
                <a:srgbClr val="000000"/>
              </a:solidFill>
              <a:uFill>
                <a:solidFill>
                  <a:srgbClr val="FFFFFF"/>
                </a:solidFill>
              </a:uFill>
              <a:latin typeface="Arial"/>
            </a:endParaRPr>
          </a:p>
        </p:txBody>
      </p:sp>
      <p:sp>
        <p:nvSpPr>
          <p:cNvPr id="421"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22"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23"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24" name="CustomShape 6"/>
          <p:cNvSpPr/>
          <p:nvPr/>
        </p:nvSpPr>
        <p:spPr>
          <a:xfrm>
            <a:off x="1952580" y="1413318"/>
            <a:ext cx="8207280" cy="441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Müdürlüklerince belediye sınırları içinde mezat yerlerinde menkul ve gayrimenkul mal ve ürünlerin satışı için yapılan görevlendirme sonucu hesaplanarak ödenen ücrettir.</a:t>
            </a:r>
          </a:p>
          <a:p>
            <a:pPr marL="216000" algn="just">
              <a:buClr>
                <a:srgbClr val="000000"/>
              </a:buClr>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Tellaliye harcın matrahı tüm ihale bedeli olup ihale alıcısı hissedar olsa bile tüm ihale bedeli üzerinden yatırtılır.</a:t>
            </a:r>
          </a:p>
          <a:p>
            <a:pPr marL="216000" algn="just">
              <a:buClr>
                <a:srgbClr val="000000"/>
              </a:buClr>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Tellaliye harcı, ihalenin kesinleşmesiyle doğar.</a:t>
            </a:r>
          </a:p>
          <a:p>
            <a:pPr marL="216000" algn="just">
              <a:buClr>
                <a:srgbClr val="000000"/>
              </a:buClr>
            </a:pPr>
            <a:endParaRPr lang="tr-TR" spc="-1" dirty="0">
              <a:solidFill>
                <a:srgbClr val="000000"/>
              </a:solidFill>
              <a:uFill>
                <a:solidFill>
                  <a:srgbClr val="FFFFFF"/>
                </a:solidFill>
              </a:uFill>
              <a:latin typeface="Arial"/>
            </a:endParaRPr>
          </a:p>
          <a:p>
            <a:pPr marL="216000" indent="53352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Tellaliye harcı satış bedeli üzerinden % 1 + 1,00 TL olarak hesaplanır.</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26" name="CustomShape 2"/>
          <p:cNvSpPr/>
          <p:nvPr/>
        </p:nvSpPr>
        <p:spPr>
          <a:xfrm>
            <a:off x="2309880" y="128592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İCRA VEKALET ÜCRETİ</a:t>
            </a:r>
            <a:endParaRPr lang="tr-TR" spc="-1" dirty="0">
              <a:solidFill>
                <a:srgbClr val="000000"/>
              </a:solidFill>
              <a:uFill>
                <a:solidFill>
                  <a:srgbClr val="FFFFFF"/>
                </a:solidFill>
              </a:uFill>
              <a:latin typeface="Arial"/>
            </a:endParaRPr>
          </a:p>
        </p:txBody>
      </p:sp>
      <p:sp>
        <p:nvSpPr>
          <p:cNvPr id="427"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28" name="CustomShape 4"/>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pic>
        <p:nvPicPr>
          <p:cNvPr id="429" name="Picture 3"/>
          <p:cNvPicPr/>
          <p:nvPr/>
        </p:nvPicPr>
        <p:blipFill>
          <a:blip r:embed="rId2"/>
          <a:stretch/>
        </p:blipFill>
        <p:spPr>
          <a:xfrm>
            <a:off x="4238760" y="2500200"/>
            <a:ext cx="2921040" cy="3132360"/>
          </a:xfrm>
          <a:prstGeom prst="rect">
            <a:avLst/>
          </a:prstGeom>
          <a:ln>
            <a:noFill/>
          </a:ln>
        </p:spPr>
      </p:pic>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1524000" y="0"/>
            <a:ext cx="8278920" cy="7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tr-TR" spc="-1" dirty="0">
              <a:solidFill>
                <a:srgbClr val="000000"/>
              </a:solidFill>
              <a:uFill>
                <a:solidFill>
                  <a:srgbClr val="FFFFFF"/>
                </a:solidFill>
              </a:uFill>
              <a:latin typeface="Arial"/>
            </a:endParaRPr>
          </a:p>
        </p:txBody>
      </p:sp>
      <p:sp>
        <p:nvSpPr>
          <p:cNvPr id="431" name="CustomShape 2"/>
          <p:cNvSpPr/>
          <p:nvPr/>
        </p:nvSpPr>
        <p:spPr>
          <a:xfrm>
            <a:off x="2309880" y="857160"/>
            <a:ext cx="6993000" cy="69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tr-TR" sz="4000" spc="-1" dirty="0">
                <a:solidFill>
                  <a:srgbClr val="C00000"/>
                </a:solidFill>
                <a:uFill>
                  <a:solidFill>
                    <a:srgbClr val="FFFFFF"/>
                  </a:solidFill>
                </a:uFill>
                <a:latin typeface="Trebuchet MS"/>
                <a:ea typeface="DejaVu Sans"/>
              </a:rPr>
              <a:t>İCRA VEKALET ÜCRETİ</a:t>
            </a:r>
            <a:endParaRPr lang="tr-TR" spc="-1" dirty="0">
              <a:solidFill>
                <a:srgbClr val="000000"/>
              </a:solidFill>
              <a:uFill>
                <a:solidFill>
                  <a:srgbClr val="FFFFFF"/>
                </a:solidFill>
              </a:uFill>
              <a:latin typeface="Arial"/>
            </a:endParaRPr>
          </a:p>
        </p:txBody>
      </p:sp>
      <p:sp>
        <p:nvSpPr>
          <p:cNvPr id="432" name="CustomShape 3"/>
          <p:cNvSpPr/>
          <p:nvPr/>
        </p:nvSpPr>
        <p:spPr>
          <a:xfrm>
            <a:off x="1738200" y="3000240"/>
            <a:ext cx="8636040" cy="8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r>
              <a:rPr lang="tr-TR" sz="2400" spc="-1">
                <a:solidFill>
                  <a:srgbClr val="000000"/>
                </a:solidFill>
                <a:uFill>
                  <a:solidFill>
                    <a:srgbClr val="FFFFFF"/>
                  </a:solidFill>
                </a:uFill>
                <a:latin typeface="Trebuchet MS"/>
                <a:ea typeface="DejaVu Sans"/>
              </a:rPr>
              <a:t> </a:t>
            </a:r>
            <a:endParaRPr lang="tr-TR" spc="-1">
              <a:solidFill>
                <a:srgbClr val="000000"/>
              </a:solidFill>
              <a:uFill>
                <a:solidFill>
                  <a:srgbClr val="FFFFFF"/>
                </a:solidFill>
              </a:uFill>
              <a:latin typeface="Arial"/>
            </a:endParaRPr>
          </a:p>
        </p:txBody>
      </p:sp>
      <p:sp>
        <p:nvSpPr>
          <p:cNvPr id="433" name="CustomShape 4"/>
          <p:cNvSpPr/>
          <p:nvPr/>
        </p:nvSpPr>
        <p:spPr>
          <a:xfrm>
            <a:off x="2238240" y="3071880"/>
            <a:ext cx="7707240" cy="145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gn="just">
              <a:lnSpc>
                <a:spcPct val="100000"/>
              </a:lnSpc>
            </a:pPr>
            <a:endParaRPr lang="tr-TR" spc="-1">
              <a:solidFill>
                <a:srgbClr val="000000"/>
              </a:solidFill>
              <a:uFill>
                <a:solidFill>
                  <a:srgbClr val="FFFFFF"/>
                </a:solidFill>
              </a:uFill>
              <a:latin typeface="Arial"/>
            </a:endParaRPr>
          </a:p>
          <a:p>
            <a:pPr>
              <a:lnSpc>
                <a:spcPct val="100000"/>
              </a:lnSpc>
            </a:pPr>
            <a:endParaRPr lang="tr-TR" spc="-1">
              <a:solidFill>
                <a:srgbClr val="000000"/>
              </a:solidFill>
              <a:uFill>
                <a:solidFill>
                  <a:srgbClr val="FFFFFF"/>
                </a:solidFill>
              </a:uFill>
              <a:latin typeface="Arial"/>
            </a:endParaRPr>
          </a:p>
        </p:txBody>
      </p:sp>
      <p:sp>
        <p:nvSpPr>
          <p:cNvPr id="434" name="CustomShape 5"/>
          <p:cNvSpPr/>
          <p:nvPr/>
        </p:nvSpPr>
        <p:spPr>
          <a:xfrm>
            <a:off x="3309960" y="2643120"/>
            <a:ext cx="176760" cy="361440"/>
          </a:xfrm>
          <a:prstGeom prst="rect">
            <a:avLst/>
          </a:prstGeom>
          <a:noFill/>
          <a:ln>
            <a:noFill/>
          </a:ln>
        </p:spPr>
        <p:style>
          <a:lnRef idx="0">
            <a:scrgbClr r="0" g="0" b="0"/>
          </a:lnRef>
          <a:fillRef idx="0">
            <a:scrgbClr r="0" g="0" b="0"/>
          </a:fillRef>
          <a:effectRef idx="0">
            <a:scrgbClr r="0" g="0" b="0"/>
          </a:effectRef>
          <a:fontRef idx="minor"/>
        </p:style>
      </p:sp>
      <p:sp>
        <p:nvSpPr>
          <p:cNvPr id="435" name="CustomShape 6"/>
          <p:cNvSpPr/>
          <p:nvPr/>
        </p:nvSpPr>
        <p:spPr>
          <a:xfrm>
            <a:off x="1881120" y="2143080"/>
            <a:ext cx="8207280" cy="367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Avukat ile takip edilen takiplerde, takip sonuçlanıncaya kadar yapılan bütün işlemlerin karşılığı olarak hesaplanan ücrettir.</a:t>
            </a:r>
            <a:endParaRPr lang="tr-TR" spc="-1" dirty="0">
              <a:solidFill>
                <a:srgbClr val="000000"/>
              </a:solidFill>
              <a:uFill>
                <a:solidFill>
                  <a:srgbClr val="FFFFFF"/>
                </a:solidFill>
              </a:uFill>
              <a:latin typeface="Arial"/>
            </a:endParaRPr>
          </a:p>
          <a:p>
            <a:pPr algn="just">
              <a:lnSpc>
                <a:spcPct val="100000"/>
              </a:lnSpc>
            </a:pPr>
            <a:endParaRPr lang="tr-TR" spc="-1" dirty="0">
              <a:solidFill>
                <a:srgbClr val="000000"/>
              </a:solidFill>
              <a:uFill>
                <a:solidFill>
                  <a:srgbClr val="FFFFFF"/>
                </a:solidFill>
              </a:uFill>
              <a:latin typeface="Arial"/>
            </a:endParaRPr>
          </a:p>
          <a:p>
            <a:pPr marL="216000" indent="441360" algn="just">
              <a:buClr>
                <a:srgbClr val="000000"/>
              </a:buClr>
              <a:buFont typeface="Wingdings" charset="2"/>
              <a:buChar char=""/>
            </a:pPr>
            <a:r>
              <a:rPr lang="tr-TR" sz="2400" spc="-1" dirty="0">
                <a:solidFill>
                  <a:srgbClr val="000000"/>
                </a:solidFill>
                <a:uFill>
                  <a:solidFill>
                    <a:srgbClr val="FFFFFF"/>
                  </a:solidFill>
                </a:uFill>
                <a:latin typeface="Trebuchet MS"/>
                <a:ea typeface="DejaVu Sans"/>
              </a:rPr>
              <a:t>İcra vekalet ücreti konusu para veya para ile değerlendirilebiliyor ise Avukatlık Asgari Ücret tarifesine göre kademeli olarak belirlenir. Takip miktarı 3.750,00 TL’ye kadar olan icra takiplerinde avukatlık ücreti maktu 450,00.TL </a:t>
            </a:r>
            <a:r>
              <a:rPr lang="tr-TR" sz="2400" spc="-1" dirty="0" err="1">
                <a:solidFill>
                  <a:srgbClr val="000000"/>
                </a:solidFill>
                <a:uFill>
                  <a:solidFill>
                    <a:srgbClr val="FFFFFF"/>
                  </a:solidFill>
                </a:uFill>
                <a:latin typeface="Trebuchet MS"/>
                <a:ea typeface="DejaVu Sans"/>
              </a:rPr>
              <a:t>dir</a:t>
            </a:r>
            <a:r>
              <a:rPr lang="tr-TR" sz="2400" spc="-1" dirty="0">
                <a:solidFill>
                  <a:srgbClr val="000000"/>
                </a:solidFill>
                <a:uFill>
                  <a:solidFill>
                    <a:srgbClr val="FFFFFF"/>
                  </a:solidFill>
                </a:uFill>
                <a:latin typeface="Trebuchet MS"/>
                <a:ea typeface="DejaVu Sans"/>
              </a:rPr>
              <a:t>. Ancak bu ücret asıl alacağı geçemez.</a:t>
            </a:r>
            <a:endParaRPr lang="tr-TR" spc="-1" dirty="0">
              <a:solidFill>
                <a:srgbClr val="000000"/>
              </a:solidFill>
              <a:uFill>
                <a:solidFill>
                  <a:srgbClr val="FFFFFF"/>
                </a:solidFill>
              </a:uFill>
              <a:latin typeface="Arial"/>
            </a:endParaRPr>
          </a:p>
          <a:p>
            <a:pPr>
              <a:lnSpc>
                <a:spcPct val="100000"/>
              </a:lnSpc>
            </a:pPr>
            <a:endParaRPr lang="tr-TR" spc="-1" dirty="0">
              <a:solidFill>
                <a:srgbClr val="000000"/>
              </a:solidFill>
              <a:uFill>
                <a:solidFill>
                  <a:srgbClr val="FFFFFF"/>
                </a:solidFill>
              </a:uFill>
              <a:latin typeface="Arial"/>
            </a:endParaRPr>
          </a:p>
        </p:txBody>
      </p:sp>
    </p:spTree>
  </p:cSld>
  <p:clrMapOvr>
    <a:masterClrMapping/>
  </p:clrMapOvr>
  <p:transition spd="med">
    <p:random/>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3287</TotalTime>
  <Words>4610</Words>
  <Application>Microsoft Office PowerPoint</Application>
  <PresentationFormat>Geniş ekran</PresentationFormat>
  <Paragraphs>729</Paragraphs>
  <Slides>111</Slides>
  <Notes>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111</vt:i4>
      </vt:variant>
    </vt:vector>
  </HeadingPairs>
  <TitlesOfParts>
    <vt:vector size="121" baseType="lpstr">
      <vt:lpstr>Arial</vt:lpstr>
      <vt:lpstr>Calibri</vt:lpstr>
      <vt:lpstr>Calibri Light</vt:lpstr>
      <vt:lpstr>DejaVu Sans</vt:lpstr>
      <vt:lpstr>Symbol</vt:lpstr>
      <vt:lpstr>Times New Roman</vt:lpstr>
      <vt:lpstr>Trebuchet MS</vt:lpstr>
      <vt:lpstr>Wingdings</vt:lpstr>
      <vt:lpstr>Office Theme</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Süleyman KALKAN 139071</dc:creator>
  <dc:description/>
  <cp:lastModifiedBy>BARIŞ TEKİN 47820</cp:lastModifiedBy>
  <cp:revision>760</cp:revision>
  <dcterms:created xsi:type="dcterms:W3CDTF">2017-11-23T06:45:58Z</dcterms:created>
  <dcterms:modified xsi:type="dcterms:W3CDTF">2023-09-13T11:38:20Z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112</vt:i4>
  </property>
</Properties>
</file>