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63" r:id="rId2"/>
    <p:sldId id="262" r:id="rId3"/>
    <p:sldId id="363" r:id="rId4"/>
    <p:sldId id="264" r:id="rId5"/>
    <p:sldId id="267" r:id="rId6"/>
    <p:sldId id="268" r:id="rId7"/>
    <p:sldId id="269" r:id="rId8"/>
    <p:sldId id="270" r:id="rId9"/>
    <p:sldId id="364" r:id="rId10"/>
    <p:sldId id="271" r:id="rId11"/>
    <p:sldId id="386" r:id="rId12"/>
    <p:sldId id="365"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366" r:id="rId29"/>
    <p:sldId id="368" r:id="rId30"/>
    <p:sldId id="287" r:id="rId31"/>
    <p:sldId id="288" r:id="rId32"/>
    <p:sldId id="367" r:id="rId33"/>
    <p:sldId id="289" r:id="rId34"/>
    <p:sldId id="290" r:id="rId35"/>
    <p:sldId id="291" r:id="rId36"/>
    <p:sldId id="292" r:id="rId37"/>
    <p:sldId id="387" r:id="rId38"/>
    <p:sldId id="293" r:id="rId39"/>
    <p:sldId id="369" r:id="rId40"/>
    <p:sldId id="294" r:id="rId41"/>
    <p:sldId id="295" r:id="rId42"/>
    <p:sldId id="370" r:id="rId43"/>
    <p:sldId id="296" r:id="rId44"/>
    <p:sldId id="371" r:id="rId45"/>
    <p:sldId id="297" r:id="rId46"/>
    <p:sldId id="298" r:id="rId47"/>
    <p:sldId id="299" r:id="rId48"/>
    <p:sldId id="300" r:id="rId49"/>
    <p:sldId id="301" r:id="rId50"/>
    <p:sldId id="302" r:id="rId51"/>
    <p:sldId id="303" r:id="rId52"/>
    <p:sldId id="304" r:id="rId53"/>
    <p:sldId id="362" r:id="rId54"/>
    <p:sldId id="265" r:id="rId55"/>
    <p:sldId id="266" r:id="rId56"/>
    <p:sldId id="372" r:id="rId57"/>
    <p:sldId id="390" r:id="rId58"/>
    <p:sldId id="389" r:id="rId59"/>
    <p:sldId id="388" r:id="rId60"/>
    <p:sldId id="384" r:id="rId61"/>
    <p:sldId id="385" r:id="rId6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0317"/>
    <a:srgbClr val="FF5050"/>
    <a:srgbClr val="DC0D15"/>
    <a:srgbClr val="DF0318"/>
    <a:srgbClr val="CC0000"/>
    <a:srgbClr val="BD2942"/>
    <a:srgbClr val="AA0212"/>
    <a:srgbClr val="FBE4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5DCC8-C313-49F4-93F1-D16051CD57E7}" type="datetimeFigureOut">
              <a:rPr lang="tr-TR" smtClean="0"/>
              <a:t>15.12.2023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F222D-CF8B-48E9-AA3E-37CDD99521A7}" type="slidenum">
              <a:rPr lang="tr-TR" smtClean="0"/>
              <a:t>‹#›</a:t>
            </a:fld>
            <a:endParaRPr lang="tr-TR"/>
          </a:p>
        </p:txBody>
      </p:sp>
    </p:spTree>
    <p:extLst>
      <p:ext uri="{BB962C8B-B14F-4D97-AF65-F5344CB8AC3E}">
        <p14:creationId xmlns:p14="http://schemas.microsoft.com/office/powerpoint/2010/main" val="1162673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6" name="Slayt Numarası Yer Tutucusu 5">
            <a:extLst>
              <a:ext uri="{FF2B5EF4-FFF2-40B4-BE49-F238E27FC236}">
                <a16:creationId xmlns:a16="http://schemas.microsoft.com/office/drawing/2014/main" id="{89075827-841D-45A4-A02C-345D998126AF}"/>
              </a:ext>
            </a:extLst>
          </p:cNvPr>
          <p:cNvSpPr>
            <a:spLocks noGrp="1"/>
          </p:cNvSpPr>
          <p:nvPr>
            <p:ph type="sldNum" sz="quarter" idx="12"/>
          </p:nvPr>
        </p:nvSpPr>
        <p:spPr>
          <a:xfrm>
            <a:off x="11528276" y="6435083"/>
            <a:ext cx="410198" cy="245142"/>
          </a:xfrm>
          <a:prstGeom prst="rect">
            <a:avLst/>
          </a:prstGeom>
        </p:spPr>
        <p:txBody>
          <a:bodyPr/>
          <a:lstStyle>
            <a:lvl1pPr>
              <a:defRPr sz="1400">
                <a:solidFill>
                  <a:srgbClr val="FF0000"/>
                </a:solidFill>
                <a:latin typeface="Arial" panose="020B0604020202020204" pitchFamily="34" charset="0"/>
                <a:cs typeface="Arial" panose="020B0604020202020204" pitchFamily="34" charset="0"/>
              </a:defRPr>
            </a:lvl1pPr>
          </a:lstStyle>
          <a:p>
            <a:fld id="{E1AD279B-308D-4E64-97F1-B815CF0165D6}" type="slidenum">
              <a:rPr lang="tr-TR" smtClean="0"/>
              <a:pPr/>
              <a:t>‹#›</a:t>
            </a:fld>
            <a:endParaRPr lang="tr-TR" dirty="0"/>
          </a:p>
        </p:txBody>
      </p:sp>
      <p:sp>
        <p:nvSpPr>
          <p:cNvPr id="7" name="Yuvarlatılmış Dikdörtgen 6"/>
          <p:cNvSpPr/>
          <p:nvPr userDrawn="1"/>
        </p:nvSpPr>
        <p:spPr>
          <a:xfrm>
            <a:off x="1256231" y="358923"/>
            <a:ext cx="9699477" cy="376069"/>
          </a:xfrm>
          <a:prstGeom prst="roundRect">
            <a:avLst/>
          </a:prstGeom>
          <a:solidFill>
            <a:schemeClr val="bg1">
              <a:lumMod val="75000"/>
            </a:schemeClr>
          </a:solidFill>
          <a:ln w="28575">
            <a:solidFill>
              <a:srgbClr val="D70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700" b="1" dirty="0" smtClean="0">
                <a:solidFill>
                  <a:schemeClr val="tx1"/>
                </a:solidFill>
                <a:latin typeface="Times New Roman" panose="02020603050405020304" pitchFamily="18" charset="0"/>
                <a:ea typeface="Microsoft Sans Serif" panose="020B0604020202020204" pitchFamily="34" charset="0"/>
                <a:cs typeface="Times New Roman" panose="02020603050405020304" pitchFamily="18" charset="0"/>
              </a:rPr>
              <a:t>İCRA </a:t>
            </a:r>
            <a:r>
              <a:rPr lang="tr-TR" sz="1700" b="1" dirty="0">
                <a:solidFill>
                  <a:schemeClr val="tx1"/>
                </a:solidFill>
                <a:latin typeface="Times New Roman" panose="02020603050405020304" pitchFamily="18" charset="0"/>
                <a:ea typeface="Microsoft Sans Serif" panose="020B0604020202020204" pitchFamily="34" charset="0"/>
                <a:cs typeface="Times New Roman" panose="02020603050405020304" pitchFamily="18" charset="0"/>
              </a:rPr>
              <a:t>İŞLERİ DAİRESİ BAŞKANLIĞI</a:t>
            </a:r>
          </a:p>
        </p:txBody>
      </p:sp>
      <p:sp>
        <p:nvSpPr>
          <p:cNvPr id="8" name="Yuvarlatılmış Dikdörtgen 7"/>
          <p:cNvSpPr/>
          <p:nvPr userDrawn="1"/>
        </p:nvSpPr>
        <p:spPr>
          <a:xfrm>
            <a:off x="1256230" y="6509137"/>
            <a:ext cx="9699478" cy="245142"/>
          </a:xfrm>
          <a:prstGeom prst="roundRect">
            <a:avLst/>
          </a:prstGeom>
          <a:solidFill>
            <a:schemeClr val="bg1">
              <a:lumMod val="75000"/>
            </a:schemeClr>
          </a:solidFill>
          <a:ln w="28575">
            <a:solidFill>
              <a:srgbClr val="D70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kern="1200" dirty="0" smtClean="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SATIŞ İŞLEMLERİ</a:t>
            </a:r>
            <a:endParaRPr lang="tr-TR" sz="14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0557013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D4EB92A6-9D39-461F-A3D4-75DE33BD55BC}"/>
              </a:ext>
            </a:extLst>
          </p:cNvPr>
          <p:cNvSpPr/>
          <p:nvPr/>
        </p:nvSpPr>
        <p:spPr>
          <a:xfrm>
            <a:off x="0" y="0"/>
            <a:ext cx="12192000" cy="6858000"/>
          </a:xfrm>
          <a:prstGeom prst="rect">
            <a:avLst/>
          </a:prstGeom>
          <a:blipFill>
            <a:blip r:embed="rId3">
              <a:alphaModFix amt="19000"/>
              <a:extLst>
                <a:ext uri="{BEBA8EAE-BF5A-486C-A8C5-ECC9F3942E4B}">
                  <a14:imgProps xmlns:a14="http://schemas.microsoft.com/office/drawing/2010/main">
                    <a14:imgLayer r:embed="rId4">
                      <a14:imgEffect>
                        <a14:colorTemperature colorTemp="5300"/>
                      </a14:imgEffect>
                      <a14:imgEffect>
                        <a14:saturation sat="0"/>
                      </a14:imgEffect>
                    </a14:imgLayer>
                  </a14:imgProps>
                </a:ex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8CC2B667-368F-4846-B081-6DB7D1255A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154" y="76908"/>
            <a:ext cx="1013959" cy="965675"/>
          </a:xfrm>
          <a:prstGeom prst="rect">
            <a:avLst/>
          </a:prstGeom>
        </p:spPr>
      </p:pic>
      <p:pic>
        <p:nvPicPr>
          <p:cNvPr id="5" name="Resim 4">
            <a:extLst>
              <a:ext uri="{FF2B5EF4-FFF2-40B4-BE49-F238E27FC236}">
                <a16:creationId xmlns:a16="http://schemas.microsoft.com/office/drawing/2014/main" id="{8CC2B667-368F-4846-B081-6DB7D1255A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62441" y="76908"/>
            <a:ext cx="1013959" cy="965675"/>
          </a:xfrm>
          <a:prstGeom prst="rect">
            <a:avLst/>
          </a:prstGeom>
        </p:spPr>
      </p:pic>
    </p:spTree>
    <p:extLst>
      <p:ext uri="{BB962C8B-B14F-4D97-AF65-F5344CB8AC3E}">
        <p14:creationId xmlns:p14="http://schemas.microsoft.com/office/powerpoint/2010/main" val="271631684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a:t>
            </a:fld>
            <a:endParaRPr lang="tr-TR" dirty="0"/>
          </a:p>
        </p:txBody>
      </p:sp>
      <p:sp>
        <p:nvSpPr>
          <p:cNvPr id="4" name="CustomShape 1"/>
          <p:cNvSpPr/>
          <p:nvPr/>
        </p:nvSpPr>
        <p:spPr>
          <a:xfrm>
            <a:off x="1906415" y="1895437"/>
            <a:ext cx="8153400" cy="39321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r>
              <a:rPr lang="tr-TR" sz="3200" b="1" strike="noStrike" spc="-1" dirty="0">
                <a:uFill>
                  <a:solidFill>
                    <a:srgbClr val="FFFFFF"/>
                  </a:solidFill>
                </a:uFill>
                <a:latin typeface="Times New Roman"/>
                <a:ea typeface="DejaVu Sans"/>
              </a:rPr>
              <a:t>Alacaklının alacağına kavuşması yönünde alacaklının ve borçlunun menfaatlerine </a:t>
            </a:r>
            <a:r>
              <a:rPr lang="tr-TR" sz="3200" b="1" strike="noStrike" spc="-1" dirty="0" smtClean="0">
                <a:uFill>
                  <a:solidFill>
                    <a:srgbClr val="FFFFFF"/>
                  </a:solidFill>
                </a:uFill>
                <a:latin typeface="Times New Roman"/>
                <a:ea typeface="DejaVu Sans"/>
              </a:rPr>
              <a:t>uygun satış </a:t>
            </a:r>
            <a:r>
              <a:rPr lang="tr-TR" sz="3200" b="1" strike="noStrike" spc="-1" dirty="0">
                <a:uFill>
                  <a:solidFill>
                    <a:srgbClr val="FFFFFF"/>
                  </a:solidFill>
                </a:uFill>
                <a:latin typeface="Times New Roman"/>
                <a:ea typeface="DejaVu Sans"/>
              </a:rPr>
              <a:t>işlemlerinin </a:t>
            </a:r>
            <a:r>
              <a:rPr lang="tr-TR" sz="3200" b="1" strike="noStrike" spc="-1" dirty="0" smtClean="0">
                <a:uFill>
                  <a:solidFill>
                    <a:srgbClr val="FFFFFF"/>
                  </a:solidFill>
                </a:uFill>
                <a:latin typeface="Times New Roman"/>
                <a:ea typeface="DejaVu Sans"/>
              </a:rPr>
              <a:t>hak </a:t>
            </a:r>
            <a:r>
              <a:rPr lang="tr-TR" sz="3200" b="1" strike="noStrike" spc="-1" dirty="0">
                <a:uFill>
                  <a:solidFill>
                    <a:srgbClr val="FFFFFF"/>
                  </a:solidFill>
                </a:uFill>
                <a:latin typeface="Times New Roman"/>
                <a:ea typeface="DejaVu Sans"/>
              </a:rPr>
              <a:t>kaybına sebebiyet </a:t>
            </a:r>
            <a:r>
              <a:rPr lang="tr-TR" sz="3200" b="1" strike="noStrike" spc="-1" dirty="0" smtClean="0">
                <a:uFill>
                  <a:solidFill>
                    <a:srgbClr val="FFFFFF"/>
                  </a:solidFill>
                </a:uFill>
                <a:latin typeface="Times New Roman"/>
                <a:ea typeface="DejaVu Sans"/>
              </a:rPr>
              <a:t>verilmeyecek şekilde, </a:t>
            </a:r>
            <a:r>
              <a:rPr lang="tr-TR" sz="3200" b="1" strike="noStrike" spc="-1" dirty="0">
                <a:uFill>
                  <a:solidFill>
                    <a:srgbClr val="FFFFFF"/>
                  </a:solidFill>
                </a:uFill>
                <a:latin typeface="Times New Roman"/>
                <a:ea typeface="DejaVu Sans"/>
              </a:rPr>
              <a:t>sağlıklı, </a:t>
            </a:r>
            <a:r>
              <a:rPr lang="tr-TR" sz="3200" b="1" strike="noStrike" spc="-1" dirty="0" smtClean="0">
                <a:uFill>
                  <a:solidFill>
                    <a:srgbClr val="FFFFFF"/>
                  </a:solidFill>
                </a:uFill>
                <a:latin typeface="Times New Roman"/>
                <a:ea typeface="DejaVu Sans"/>
              </a:rPr>
              <a:t>etkin ve eksiksiz olarak yürütülmesi için </a:t>
            </a:r>
            <a:r>
              <a:rPr lang="tr-TR" sz="3200" b="1" strike="noStrike" spc="-1" dirty="0">
                <a:uFill>
                  <a:solidFill>
                    <a:srgbClr val="FFFFFF"/>
                  </a:solidFill>
                </a:uFill>
                <a:latin typeface="Times New Roman"/>
                <a:ea typeface="DejaVu Sans"/>
              </a:rPr>
              <a:t>satış öncesi </a:t>
            </a:r>
            <a:r>
              <a:rPr lang="tr-TR" sz="3200" b="1" strike="noStrike" spc="-1" dirty="0" smtClean="0">
                <a:uFill>
                  <a:solidFill>
                    <a:srgbClr val="FFFFFF"/>
                  </a:solidFill>
                </a:uFill>
                <a:latin typeface="Times New Roman"/>
                <a:ea typeface="DejaVu Sans"/>
              </a:rPr>
              <a:t>satış </a:t>
            </a:r>
            <a:r>
              <a:rPr lang="tr-TR" sz="3200" b="1" strike="noStrike" spc="-1" dirty="0">
                <a:uFill>
                  <a:solidFill>
                    <a:srgbClr val="FFFFFF"/>
                  </a:solidFill>
                </a:uFill>
                <a:latin typeface="Times New Roman"/>
                <a:ea typeface="DejaVu Sans"/>
              </a:rPr>
              <a:t>sonrası iş ve </a:t>
            </a:r>
            <a:r>
              <a:rPr lang="tr-TR" sz="3200" b="1" strike="noStrike" spc="-1" dirty="0" smtClean="0">
                <a:uFill>
                  <a:solidFill>
                    <a:srgbClr val="FFFFFF"/>
                  </a:solidFill>
                </a:uFill>
                <a:latin typeface="Times New Roman"/>
                <a:ea typeface="DejaVu Sans"/>
              </a:rPr>
              <a:t>işlemler </a:t>
            </a:r>
            <a:r>
              <a:rPr lang="tr-TR" sz="3200" b="1" strike="noStrike" spc="-1" dirty="0">
                <a:uFill>
                  <a:solidFill>
                    <a:srgbClr val="FFFFFF"/>
                  </a:solidFill>
                </a:uFill>
                <a:latin typeface="Times New Roman"/>
                <a:ea typeface="DejaVu Sans"/>
              </a:rPr>
              <a:t>büyük bir öneme sahiptir. </a:t>
            </a:r>
            <a:endParaRPr lang="tr-TR" sz="3200" b="1" strike="noStrike" spc="-1" dirty="0">
              <a:uFill>
                <a:solidFill>
                  <a:srgbClr val="FFFFFF"/>
                </a:solidFill>
              </a:uFill>
              <a:latin typeface="Times New Roman"/>
            </a:endParaRPr>
          </a:p>
        </p:txBody>
      </p:sp>
      <p:sp>
        <p:nvSpPr>
          <p:cNvPr id="5" name="CustomShape 2"/>
          <p:cNvSpPr/>
          <p:nvPr/>
        </p:nvSpPr>
        <p:spPr>
          <a:xfrm>
            <a:off x="3304715" y="1114282"/>
            <a:ext cx="53568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4800" b="1" strike="noStrike" spc="-1" dirty="0">
                <a:solidFill>
                  <a:srgbClr val="FF0000"/>
                </a:solidFill>
                <a:uFill>
                  <a:solidFill>
                    <a:srgbClr val="FFFFFF"/>
                  </a:solidFill>
                </a:uFill>
                <a:latin typeface="Times New Roman"/>
                <a:ea typeface="DejaVu Sans"/>
              </a:rPr>
              <a:t>GENEL OLARAK </a:t>
            </a:r>
            <a:endParaRPr lang="tr-TR" sz="4800" b="0" strike="noStrike" spc="-1" dirty="0">
              <a:solidFill>
                <a:srgbClr val="FF0000"/>
              </a:solidFill>
              <a:uFill>
                <a:solidFill>
                  <a:srgbClr val="FFFFFF"/>
                </a:solidFill>
              </a:uFill>
              <a:latin typeface="Arial"/>
            </a:endParaRPr>
          </a:p>
        </p:txBody>
      </p:sp>
    </p:spTree>
    <p:extLst>
      <p:ext uri="{BB962C8B-B14F-4D97-AF65-F5344CB8AC3E}">
        <p14:creationId xmlns:p14="http://schemas.microsoft.com/office/powerpoint/2010/main" val="334136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10</a:t>
            </a:fld>
            <a:endParaRPr lang="tr-TR" dirty="0"/>
          </a:p>
        </p:txBody>
      </p:sp>
      <p:sp>
        <p:nvSpPr>
          <p:cNvPr id="3" name="Dikdörtgen 2"/>
          <p:cNvSpPr/>
          <p:nvPr/>
        </p:nvSpPr>
        <p:spPr>
          <a:xfrm>
            <a:off x="1397244" y="1219933"/>
            <a:ext cx="9566031" cy="3753335"/>
          </a:xfrm>
          <a:prstGeom prst="rect">
            <a:avLst/>
          </a:prstGeom>
        </p:spPr>
        <p:txBody>
          <a:bodyPr wrap="square">
            <a:spAutoFit/>
          </a:bodyPr>
          <a:lstStyle/>
          <a:p>
            <a:pPr algn="just">
              <a:lnSpc>
                <a:spcPct val="115000"/>
              </a:lnSpc>
              <a:spcBef>
                <a:spcPts val="375"/>
              </a:spcBef>
              <a:spcAft>
                <a:spcPts val="0"/>
              </a:spcAft>
            </a:pPr>
            <a:r>
              <a:rPr lang="tr-TR" sz="2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Muvakkat haciz halinde: </a:t>
            </a:r>
            <a:endParaRPr lang="tr-TR" sz="2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r>
              <a:rPr lang="tr-TR" sz="2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Madde </a:t>
            </a:r>
            <a:r>
              <a:rPr lang="tr-TR"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108</a:t>
            </a:r>
            <a:r>
              <a:rPr lang="tr-TR" sz="2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tr-TR" sz="2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tr-TR" sz="2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tr-TR" sz="2600" b="1" dirty="0" smtClean="0">
                <a:latin typeface="Times New Roman" panose="02020603050405020304" pitchFamily="18" charset="0"/>
                <a:ea typeface="Times New Roman" panose="02020603050405020304" pitchFamily="18" charset="0"/>
                <a:cs typeface="Times New Roman" panose="02020603050405020304" pitchFamily="18" charset="0"/>
              </a:rPr>
              <a:t>Haczi </a:t>
            </a:r>
            <a:r>
              <a:rPr lang="tr-TR" sz="2600" b="1" dirty="0">
                <a:latin typeface="Times New Roman" panose="02020603050405020304" pitchFamily="18" charset="0"/>
                <a:ea typeface="Times New Roman" panose="02020603050405020304" pitchFamily="18" charset="0"/>
                <a:cs typeface="Times New Roman" panose="02020603050405020304" pitchFamily="18" charset="0"/>
              </a:rPr>
              <a:t>muvakkat olan alacaklı satış talebinde bulunamaz </a:t>
            </a:r>
            <a:r>
              <a:rPr lang="tr-TR"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 hakkında </a:t>
            </a:r>
            <a:r>
              <a:rPr lang="tr-TR" sz="2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106’ncı </a:t>
            </a:r>
            <a:r>
              <a:rPr lang="tr-TR"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maddedeki müddetler </a:t>
            </a:r>
            <a:r>
              <a:rPr lang="tr-TR"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cerayan</a:t>
            </a:r>
            <a:r>
              <a:rPr lang="tr-TR"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etmez. (Ek: 6/6/1985-3222/12 </a:t>
            </a:r>
            <a:r>
              <a:rPr lang="tr-TR"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md.</a:t>
            </a:r>
            <a:r>
              <a:rPr lang="tr-TR"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Muvakkaten veya ihtiyaten haczedilen mallar ancak 113 üncü maddenin son fıkrasında yazılı hallerde satılabilir</a:t>
            </a:r>
            <a:r>
              <a:rPr lang="tr-TR"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26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(Peynir, Domates vb. gibi bozulmaya yüz tutabilecek mahcuzlar)</a:t>
            </a: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0707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11</a:t>
            </a:fld>
            <a:endParaRPr lang="tr-TR" dirty="0"/>
          </a:p>
        </p:txBody>
      </p:sp>
      <p:sp>
        <p:nvSpPr>
          <p:cNvPr id="3" name="Dikdörtgen 2"/>
          <p:cNvSpPr/>
          <p:nvPr/>
        </p:nvSpPr>
        <p:spPr>
          <a:xfrm>
            <a:off x="1321044" y="1286608"/>
            <a:ext cx="9594605" cy="3693319"/>
          </a:xfrm>
          <a:prstGeom prst="rect">
            <a:avLst/>
          </a:prstGeom>
        </p:spPr>
        <p:txBody>
          <a:bodyPr wrap="square">
            <a:spAutoFit/>
          </a:bodyPr>
          <a:lstStyle/>
          <a:p>
            <a:r>
              <a:rPr lang="tr-TR" sz="2600" b="1" dirty="0" smtClean="0">
                <a:solidFill>
                  <a:srgbClr val="0070C0"/>
                </a:solidFill>
              </a:rPr>
              <a:t>Satışın </a:t>
            </a:r>
            <a:r>
              <a:rPr lang="tr-TR" sz="2600" b="1" dirty="0">
                <a:solidFill>
                  <a:srgbClr val="0070C0"/>
                </a:solidFill>
              </a:rPr>
              <a:t>tatili: </a:t>
            </a:r>
            <a:endParaRPr lang="tr-TR" sz="2600" dirty="0">
              <a:solidFill>
                <a:srgbClr val="0070C0"/>
              </a:solidFill>
            </a:endParaRPr>
          </a:p>
          <a:p>
            <a:r>
              <a:rPr lang="tr-TR" sz="2600" b="1" dirty="0">
                <a:solidFill>
                  <a:srgbClr val="FF0000"/>
                </a:solidFill>
              </a:rPr>
              <a:t>Madde 109</a:t>
            </a:r>
            <a:r>
              <a:rPr lang="tr-TR" sz="2600" dirty="0">
                <a:solidFill>
                  <a:srgbClr val="FF0000"/>
                </a:solidFill>
              </a:rPr>
              <a:t> </a:t>
            </a:r>
            <a:r>
              <a:rPr lang="tr-TR" sz="2600" dirty="0"/>
              <a:t>– </a:t>
            </a:r>
            <a:endParaRPr lang="tr-TR" sz="2600" dirty="0" smtClean="0"/>
          </a:p>
          <a:p>
            <a:r>
              <a:rPr lang="tr-TR" sz="2600" b="1" dirty="0" smtClean="0"/>
              <a:t>Satış </a:t>
            </a:r>
            <a:r>
              <a:rPr lang="tr-TR" sz="2600" b="1" dirty="0"/>
              <a:t>bedeli, haklarında </a:t>
            </a:r>
            <a:r>
              <a:rPr lang="tr-TR" sz="2600" b="1" dirty="0">
                <a:solidFill>
                  <a:srgbClr val="FF0000"/>
                </a:solidFill>
              </a:rPr>
              <a:t>haciz katileşmiş olan alacakların mecmu miktarına</a:t>
            </a:r>
            <a:r>
              <a:rPr lang="tr-TR" sz="2600" b="1" dirty="0"/>
              <a:t> baliğ olursa satış tatil edilir. </a:t>
            </a:r>
            <a:endParaRPr lang="tr-TR" sz="2600" b="1" dirty="0" smtClean="0"/>
          </a:p>
          <a:p>
            <a:endParaRPr lang="tr-TR" dirty="0" smtClean="0"/>
          </a:p>
          <a:p>
            <a:r>
              <a:rPr lang="tr-TR" sz="1600" i="1" u="sng" dirty="0" smtClean="0">
                <a:latin typeface="Times New Roman" panose="02020603050405020304" pitchFamily="18" charset="0"/>
                <a:cs typeface="Times New Roman" panose="02020603050405020304" pitchFamily="18" charset="0"/>
              </a:rPr>
              <a:t>Hacizli </a:t>
            </a:r>
            <a:r>
              <a:rPr lang="tr-TR" sz="1600" i="1" u="sng" dirty="0">
                <a:latin typeface="Times New Roman" panose="02020603050405020304" pitchFamily="18" charset="0"/>
                <a:cs typeface="Times New Roman" panose="02020603050405020304" pitchFamily="18" charset="0"/>
              </a:rPr>
              <a:t>malların birinin ya da birkaçının satılması tüm hacizleri kesinleşmiş </a:t>
            </a:r>
            <a:r>
              <a:rPr lang="tr-TR" sz="1600" b="1" i="1" u="sng" dirty="0">
                <a:solidFill>
                  <a:srgbClr val="FF0000"/>
                </a:solidFill>
                <a:latin typeface="Times New Roman" panose="02020603050405020304" pitchFamily="18" charset="0"/>
                <a:cs typeface="Times New Roman" panose="02020603050405020304" pitchFamily="18" charset="0"/>
              </a:rPr>
              <a:t>alacakların toplamını karşılıyor</a:t>
            </a:r>
            <a:r>
              <a:rPr lang="tr-TR" sz="1600" i="1" u="sng" dirty="0">
                <a:latin typeface="Times New Roman" panose="02020603050405020304" pitchFamily="18" charset="0"/>
                <a:cs typeface="Times New Roman" panose="02020603050405020304" pitchFamily="18" charset="0"/>
              </a:rPr>
              <a:t> ise karşılayan kısım dışındaki hacizli malların satışının </a:t>
            </a:r>
            <a:r>
              <a:rPr lang="tr-TR" sz="1600" b="1" i="1" u="sng" dirty="0">
                <a:solidFill>
                  <a:srgbClr val="FF0000"/>
                </a:solidFill>
                <a:latin typeface="Times New Roman" panose="02020603050405020304" pitchFamily="18" charset="0"/>
                <a:cs typeface="Times New Roman" panose="02020603050405020304" pitchFamily="18" charset="0"/>
              </a:rPr>
              <a:t>yapılmaması gerekir</a:t>
            </a:r>
            <a:r>
              <a:rPr lang="tr-TR" sz="1600" i="1" u="sng" dirty="0" smtClean="0">
                <a:latin typeface="Times New Roman" panose="02020603050405020304" pitchFamily="18" charset="0"/>
                <a:cs typeface="Times New Roman" panose="02020603050405020304" pitchFamily="18" charset="0"/>
              </a:rPr>
              <a:t>.</a:t>
            </a:r>
          </a:p>
          <a:p>
            <a:endParaRPr lang="tr-TR" sz="1600" i="1" u="sng" dirty="0">
              <a:latin typeface="Times New Roman" panose="02020603050405020304" pitchFamily="18" charset="0"/>
              <a:cs typeface="Times New Roman" panose="02020603050405020304" pitchFamily="18" charset="0"/>
            </a:endParaRPr>
          </a:p>
          <a:p>
            <a:r>
              <a:rPr lang="tr-TR" sz="1600" b="1" i="1" u="sng" dirty="0" smtClean="0">
                <a:solidFill>
                  <a:srgbClr val="FF0000"/>
                </a:solidFill>
                <a:latin typeface="Times New Roman" panose="02020603050405020304" pitchFamily="18" charset="0"/>
                <a:cs typeface="Times New Roman" panose="02020603050405020304" pitchFamily="18" charset="0"/>
              </a:rPr>
              <a:t>-İstisna-</a:t>
            </a:r>
          </a:p>
          <a:p>
            <a:r>
              <a:rPr lang="tr-TR" sz="1600" u="sng"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İpotek takiplerinde, ipotek borcu karşılanması halinde (ipotekten önce, başkaca bir ipotek ve haciz yok ise) diğer taşınmazların satışı düşürülür. (İpotekten önce, başkaca bir ipotek veya haciz var ise bu dosyaların alacak miktarı da karşılanana kadar satışa devam edilir). (Yargıtay 12. Hukuk 2017/562-2541)</a:t>
            </a:r>
            <a:endParaRPr lang="tr-TR" sz="1600" u="sng"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6442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12</a:t>
            </a:fld>
            <a:endParaRPr lang="tr-TR" dirty="0"/>
          </a:p>
        </p:txBody>
      </p:sp>
      <p:sp>
        <p:nvSpPr>
          <p:cNvPr id="3" name="Dikdörtgen 2"/>
          <p:cNvSpPr/>
          <p:nvPr/>
        </p:nvSpPr>
        <p:spPr>
          <a:xfrm>
            <a:off x="1287897" y="986359"/>
            <a:ext cx="9566031" cy="5062924"/>
          </a:xfrm>
          <a:prstGeom prst="rect">
            <a:avLst/>
          </a:prstGeom>
        </p:spPr>
        <p:txBody>
          <a:bodyPr wrap="square">
            <a:spAutoFit/>
          </a:bodyPr>
          <a:lstStyle/>
          <a:p>
            <a:r>
              <a:rPr lang="tr-TR" sz="2200" b="1" dirty="0">
                <a:solidFill>
                  <a:srgbClr val="0070C0"/>
                </a:solidFill>
                <a:latin typeface="Times New Roman" panose="02020603050405020304" pitchFamily="18" charset="0"/>
                <a:cs typeface="Times New Roman" panose="02020603050405020304" pitchFamily="18" charset="0"/>
              </a:rPr>
              <a:t>Haczin kalkması: </a:t>
            </a:r>
            <a:endParaRPr lang="tr-TR" sz="2200" dirty="0">
              <a:solidFill>
                <a:srgbClr val="0070C0"/>
              </a:solidFill>
              <a:latin typeface="Times New Roman" panose="02020603050405020304" pitchFamily="18" charset="0"/>
              <a:cs typeface="Times New Roman" panose="02020603050405020304" pitchFamily="18" charset="0"/>
            </a:endParaRPr>
          </a:p>
          <a:p>
            <a:r>
              <a:rPr lang="tr-TR" sz="2200" b="1" dirty="0">
                <a:solidFill>
                  <a:srgbClr val="FF0000"/>
                </a:solidFill>
                <a:latin typeface="Times New Roman" panose="02020603050405020304" pitchFamily="18" charset="0"/>
                <a:cs typeface="Times New Roman" panose="02020603050405020304" pitchFamily="18" charset="0"/>
              </a:rPr>
              <a:t>Madde 110 – (Değişik: 2/7/2012-6352/22 </a:t>
            </a:r>
            <a:r>
              <a:rPr lang="tr-TR" sz="2200" b="1" dirty="0" err="1">
                <a:solidFill>
                  <a:srgbClr val="FF0000"/>
                </a:solidFill>
                <a:latin typeface="Times New Roman" panose="02020603050405020304" pitchFamily="18" charset="0"/>
                <a:cs typeface="Times New Roman" panose="02020603050405020304" pitchFamily="18" charset="0"/>
              </a:rPr>
              <a:t>md.</a:t>
            </a:r>
            <a:r>
              <a:rPr lang="tr-TR" sz="2200" b="1" dirty="0">
                <a:solidFill>
                  <a:srgbClr val="FF0000"/>
                </a:solidFill>
                <a:latin typeface="Times New Roman" panose="02020603050405020304" pitchFamily="18" charset="0"/>
                <a:cs typeface="Times New Roman" panose="02020603050405020304" pitchFamily="18" charset="0"/>
              </a:rPr>
              <a:t>) </a:t>
            </a:r>
            <a:endParaRPr lang="tr-TR" sz="2200" dirty="0">
              <a:solidFill>
                <a:srgbClr val="FF0000"/>
              </a:solidFill>
              <a:latin typeface="Times New Roman" panose="02020603050405020304" pitchFamily="18" charset="0"/>
              <a:cs typeface="Times New Roman" panose="02020603050405020304" pitchFamily="18" charset="0"/>
            </a:endParaRPr>
          </a:p>
          <a:p>
            <a:r>
              <a:rPr lang="tr-TR" sz="2200" b="1" dirty="0">
                <a:latin typeface="Times New Roman" panose="02020603050405020304" pitchFamily="18" charset="0"/>
                <a:cs typeface="Times New Roman" panose="02020603050405020304" pitchFamily="18" charset="0"/>
              </a:rPr>
              <a:t>Bir malın satılması kanuni müddet içinde istenmez veya (…)(1) talep geri alınıp da kanuni müddet içinde yenilenmezse o mal üzerindeki </a:t>
            </a:r>
            <a:r>
              <a:rPr lang="tr-TR" sz="2200" b="1" dirty="0">
                <a:solidFill>
                  <a:srgbClr val="0070C0"/>
                </a:solidFill>
                <a:latin typeface="Times New Roman" panose="02020603050405020304" pitchFamily="18" charset="0"/>
                <a:cs typeface="Times New Roman" panose="02020603050405020304" pitchFamily="18" charset="0"/>
              </a:rPr>
              <a:t>haciz kalkar. </a:t>
            </a:r>
            <a:r>
              <a:rPr lang="tr-TR" sz="2200" b="1" dirty="0">
                <a:solidFill>
                  <a:srgbClr val="FF0000"/>
                </a:solidFill>
                <a:latin typeface="Times New Roman" panose="02020603050405020304" pitchFamily="18" charset="0"/>
                <a:cs typeface="Times New Roman" panose="02020603050405020304" pitchFamily="18" charset="0"/>
              </a:rPr>
              <a:t>Hacizli malın </a:t>
            </a:r>
            <a:r>
              <a:rPr lang="tr-TR" sz="2200" b="1" dirty="0">
                <a:latin typeface="Times New Roman" panose="02020603050405020304" pitchFamily="18" charset="0"/>
                <a:cs typeface="Times New Roman" panose="02020603050405020304" pitchFamily="18" charset="0"/>
              </a:rPr>
              <a:t>satılması yönündeki talep </a:t>
            </a:r>
            <a:r>
              <a:rPr lang="tr-TR" sz="2200" b="1" dirty="0">
                <a:solidFill>
                  <a:srgbClr val="FF0000"/>
                </a:solidFill>
                <a:latin typeface="Times New Roman" panose="02020603050405020304" pitchFamily="18" charset="0"/>
                <a:cs typeface="Times New Roman" panose="02020603050405020304" pitchFamily="18" charset="0"/>
              </a:rPr>
              <a:t>bir defa geri </a:t>
            </a:r>
            <a:r>
              <a:rPr lang="tr-TR" sz="2200" b="1" dirty="0">
                <a:latin typeface="Times New Roman" panose="02020603050405020304" pitchFamily="18" charset="0"/>
                <a:cs typeface="Times New Roman" panose="02020603050405020304" pitchFamily="18" charset="0"/>
              </a:rPr>
              <a:t>alınabilir. </a:t>
            </a:r>
            <a:endParaRPr lang="tr-TR" sz="2200" b="1" dirty="0" smtClean="0">
              <a:latin typeface="Times New Roman" panose="02020603050405020304" pitchFamily="18" charset="0"/>
              <a:cs typeface="Times New Roman" panose="02020603050405020304" pitchFamily="18" charset="0"/>
            </a:endParaRPr>
          </a:p>
          <a:p>
            <a:endParaRPr lang="tr-TR" sz="2200" b="1" dirty="0">
              <a:latin typeface="Times New Roman" panose="02020603050405020304" pitchFamily="18" charset="0"/>
              <a:cs typeface="Times New Roman" panose="02020603050405020304" pitchFamily="18" charset="0"/>
            </a:endParaRPr>
          </a:p>
          <a:p>
            <a:pPr marL="457200" indent="-457200" algn="just">
              <a:spcBef>
                <a:spcPts val="600"/>
              </a:spcBef>
              <a:buFont typeface="Wingdings" panose="05000000000000000000" pitchFamily="2" charset="2"/>
              <a:buChar char="q"/>
            </a:pPr>
            <a:r>
              <a:rPr lang="tr-TR" sz="2200" b="1" dirty="0"/>
              <a:t>Yasanın birinci fıkrasında haczin hangi şartlar dâhilinde düşeceği belirtilmiştir. Bunlardan ilki malın </a:t>
            </a:r>
            <a:r>
              <a:rPr lang="tr-TR" sz="2200" b="1" dirty="0">
                <a:solidFill>
                  <a:srgbClr val="FF0000"/>
                </a:solidFill>
              </a:rPr>
              <a:t>satışının kanuni müddet içinde </a:t>
            </a:r>
            <a:r>
              <a:rPr lang="tr-TR" sz="2200" b="1" dirty="0" smtClean="0">
                <a:solidFill>
                  <a:srgbClr val="FF0000"/>
                </a:solidFill>
              </a:rPr>
              <a:t>istenmemesidir.</a:t>
            </a:r>
          </a:p>
          <a:p>
            <a:pPr marL="457200" indent="-457200" algn="just">
              <a:spcBef>
                <a:spcPts val="600"/>
              </a:spcBef>
              <a:buFont typeface="Wingdings" panose="05000000000000000000" pitchFamily="2" charset="2"/>
              <a:buChar char="q"/>
            </a:pPr>
            <a:r>
              <a:rPr lang="tr-TR" sz="2200" b="1" dirty="0" smtClean="0"/>
              <a:t>Haczin </a:t>
            </a:r>
            <a:r>
              <a:rPr lang="tr-TR" sz="2200" b="1" dirty="0"/>
              <a:t>bir diğer düşme nedeni ise </a:t>
            </a:r>
            <a:r>
              <a:rPr lang="tr-TR" sz="2200" b="1" dirty="0">
                <a:solidFill>
                  <a:srgbClr val="FF0000"/>
                </a:solidFill>
              </a:rPr>
              <a:t>satış talebinin geri alınıp da kanuni müddet içinde yenilenmemesidir</a:t>
            </a:r>
            <a:r>
              <a:rPr lang="tr-TR" sz="2200" b="1" dirty="0"/>
              <a:t>. </a:t>
            </a:r>
          </a:p>
          <a:p>
            <a:pPr marL="457200" indent="-457200" algn="just">
              <a:spcBef>
                <a:spcPts val="600"/>
              </a:spcBef>
              <a:buFont typeface="Wingdings" panose="05000000000000000000" pitchFamily="2" charset="2"/>
              <a:buChar char="q"/>
            </a:pPr>
            <a:r>
              <a:rPr lang="tr-TR" sz="2200" b="1" dirty="0" smtClean="0"/>
              <a:t>İpotek </a:t>
            </a:r>
            <a:r>
              <a:rPr lang="tr-TR" sz="2200" b="1" dirty="0"/>
              <a:t>takipleri için satış isteme süreleri ödeme veya icra emrinin tebliğinden itibaren başlar.(m.150/e)</a:t>
            </a:r>
          </a:p>
          <a:p>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420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13</a:t>
            </a:fld>
            <a:endParaRPr lang="tr-TR" dirty="0"/>
          </a:p>
        </p:txBody>
      </p:sp>
      <p:sp>
        <p:nvSpPr>
          <p:cNvPr id="3" name="Text Box 2">
            <a:extLst>
              <a:ext uri="{FF2B5EF4-FFF2-40B4-BE49-F238E27FC236}">
                <a16:creationId xmlns:a16="http://schemas.microsoft.com/office/drawing/2014/main" id="{1E91FC0E-D9F2-41F2-B853-90A65F89309B}"/>
              </a:ext>
            </a:extLst>
          </p:cNvPr>
          <p:cNvSpPr txBox="1">
            <a:spLocks noChangeArrowheads="1"/>
          </p:cNvSpPr>
          <p:nvPr/>
        </p:nvSpPr>
        <p:spPr bwMode="auto">
          <a:xfrm>
            <a:off x="1910461" y="1037146"/>
            <a:ext cx="8569325" cy="4679950"/>
          </a:xfrm>
          <a:prstGeom prst="rect">
            <a:avLst/>
          </a:prstGeom>
          <a:noFill/>
          <a:ln w="9525" cap="flat">
            <a:noFill/>
            <a:round/>
            <a:headEnd/>
            <a:tailEnd/>
          </a:ln>
          <a:effectLst/>
        </p:spPr>
        <p:txBody>
          <a:bodyPr/>
          <a:lstStyle/>
          <a:p>
            <a:pPr algn="ctr" eaLnBrk="1" hangingPunct="1">
              <a:lnSpc>
                <a:spcPct val="70000"/>
              </a:lnSpc>
              <a:spcBef>
                <a:spcPts val="650"/>
              </a:spcBef>
              <a:buClr>
                <a:srgbClr val="0BD0D9"/>
              </a:buClr>
              <a:buSzPct val="9500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tr-TR" sz="3200" b="1" dirty="0" smtClean="0">
                <a:solidFill>
                  <a:srgbClr val="0070C0"/>
                </a:solidFill>
                <a:latin typeface="Times New Roman" panose="02020603050405020304" pitchFamily="18" charset="0"/>
                <a:ea typeface="SimSun" charset="-122"/>
                <a:cs typeface="Times New Roman" panose="02020603050405020304" pitchFamily="18" charset="0"/>
              </a:rPr>
              <a:t>ÖRNEK</a:t>
            </a:r>
          </a:p>
          <a:p>
            <a:pPr algn="ctr" eaLnBrk="1" hangingPunct="1">
              <a:lnSpc>
                <a:spcPct val="70000"/>
              </a:lnSpc>
              <a:spcBef>
                <a:spcPts val="650"/>
              </a:spcBef>
              <a:buClr>
                <a:srgbClr val="0BD0D9"/>
              </a:buClr>
              <a:buSzPct val="9500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tr-TR" sz="3200" b="1" dirty="0" smtClean="0">
                <a:solidFill>
                  <a:srgbClr val="0070C0"/>
                </a:solidFill>
                <a:latin typeface="Times New Roman" panose="02020603050405020304" pitchFamily="18" charset="0"/>
                <a:ea typeface="SimSun" charset="-122"/>
                <a:cs typeface="Times New Roman" panose="02020603050405020304" pitchFamily="18" charset="0"/>
              </a:rPr>
              <a:t>HACİZ </a:t>
            </a:r>
            <a:r>
              <a:rPr lang="tr-TR" sz="3200" b="1" dirty="0">
                <a:solidFill>
                  <a:srgbClr val="0070C0"/>
                </a:solidFill>
                <a:latin typeface="Times New Roman" panose="02020603050405020304" pitchFamily="18" charset="0"/>
                <a:ea typeface="SimSun" charset="-122"/>
                <a:cs typeface="Times New Roman" panose="02020603050405020304" pitchFamily="18" charset="0"/>
              </a:rPr>
              <a:t>DOSYASI ALICI ÇIKMAMASI</a:t>
            </a:r>
          </a:p>
          <a:p>
            <a:pPr marL="269875" indent="-269875" eaLnBrk="1" hangingPunct="1">
              <a:lnSpc>
                <a:spcPct val="70000"/>
              </a:lnSpc>
              <a:spcBef>
                <a:spcPts val="65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endParaRPr lang="tr-TR" sz="2400" b="1" dirty="0">
              <a:solidFill>
                <a:srgbClr val="000000"/>
              </a:solidFill>
              <a:latin typeface="Times New Roman" panose="02020603050405020304" pitchFamily="18" charset="0"/>
              <a:ea typeface="SimSun" charset="-122"/>
              <a:cs typeface="Times New Roman" panose="02020603050405020304" pitchFamily="18" charset="0"/>
            </a:endParaRPr>
          </a:p>
          <a:p>
            <a:pPr marL="269875" indent="-269875" eaLnBrk="1" hangingPunct="1">
              <a:lnSpc>
                <a:spcPct val="70000"/>
              </a:lnSpc>
              <a:spcBef>
                <a:spcPts val="65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tr-TR" sz="2400" b="1" dirty="0">
                <a:solidFill>
                  <a:srgbClr val="000000"/>
                </a:solidFill>
                <a:latin typeface="Times New Roman" panose="02020603050405020304" pitchFamily="18" charset="0"/>
                <a:ea typeface="SimSun" charset="-122"/>
                <a:cs typeface="Times New Roman" panose="02020603050405020304" pitchFamily="18" charset="0"/>
              </a:rPr>
              <a:t>01/08/2022 	Haciz tarihi</a:t>
            </a:r>
          </a:p>
          <a:p>
            <a:pPr marL="269875" indent="-269875" eaLnBrk="1" hangingPunct="1">
              <a:lnSpc>
                <a:spcPct val="70000"/>
              </a:lnSpc>
              <a:spcBef>
                <a:spcPts val="65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tr-TR" sz="2400" b="1" dirty="0">
                <a:solidFill>
                  <a:srgbClr val="000000"/>
                </a:solidFill>
                <a:latin typeface="Times New Roman" panose="02020603050405020304" pitchFamily="18" charset="0"/>
                <a:ea typeface="SimSun" charset="-122"/>
                <a:cs typeface="Times New Roman" panose="02020603050405020304" pitchFamily="18" charset="0"/>
              </a:rPr>
              <a:t>01/02/2023	</a:t>
            </a:r>
            <a:r>
              <a:rPr lang="tr-TR" sz="2400" b="1" dirty="0" smtClean="0">
                <a:solidFill>
                  <a:srgbClr val="000000"/>
                </a:solidFill>
                <a:latin typeface="Times New Roman" panose="02020603050405020304" pitchFamily="18" charset="0"/>
                <a:ea typeface="SimSun" charset="-122"/>
                <a:cs typeface="Times New Roman" panose="02020603050405020304" pitchFamily="18" charset="0"/>
              </a:rPr>
              <a:t>Satış </a:t>
            </a:r>
            <a:r>
              <a:rPr lang="tr-TR" sz="2400" b="1" dirty="0">
                <a:solidFill>
                  <a:srgbClr val="000000"/>
                </a:solidFill>
                <a:latin typeface="Times New Roman" panose="02020603050405020304" pitchFamily="18" charset="0"/>
                <a:ea typeface="SimSun" charset="-122"/>
                <a:cs typeface="Times New Roman" panose="02020603050405020304" pitchFamily="18" charset="0"/>
              </a:rPr>
              <a:t>talebi ve satış avansı yatırma</a:t>
            </a:r>
          </a:p>
          <a:p>
            <a:pPr marL="269875" indent="-269875" eaLnBrk="1" hangingPunct="1">
              <a:lnSpc>
                <a:spcPct val="70000"/>
              </a:lnSpc>
              <a:spcBef>
                <a:spcPts val="65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tr-TR" sz="2400" b="1" dirty="0">
                <a:solidFill>
                  <a:srgbClr val="000000"/>
                </a:solidFill>
                <a:latin typeface="Times New Roman" panose="02020603050405020304" pitchFamily="18" charset="0"/>
                <a:ea typeface="SimSun" charset="-122"/>
                <a:cs typeface="Times New Roman" panose="02020603050405020304" pitchFamily="18" charset="0"/>
              </a:rPr>
              <a:t>01/05/2023	İ</a:t>
            </a:r>
            <a:r>
              <a:rPr lang="tr-TR" sz="2400" b="1" dirty="0" smtClean="0">
                <a:solidFill>
                  <a:srgbClr val="000000"/>
                </a:solidFill>
                <a:latin typeface="Times New Roman" panose="02020603050405020304" pitchFamily="18" charset="0"/>
                <a:ea typeface="SimSun" charset="-122"/>
                <a:cs typeface="Times New Roman" panose="02020603050405020304" pitchFamily="18" charset="0"/>
              </a:rPr>
              <a:t>halede </a:t>
            </a:r>
            <a:r>
              <a:rPr lang="tr-TR" sz="2400" b="1" dirty="0">
                <a:solidFill>
                  <a:srgbClr val="000000"/>
                </a:solidFill>
                <a:latin typeface="Times New Roman" panose="02020603050405020304" pitchFamily="18" charset="0"/>
                <a:ea typeface="SimSun" charset="-122"/>
                <a:cs typeface="Times New Roman" panose="02020603050405020304" pitchFamily="18" charset="0"/>
              </a:rPr>
              <a:t>alıcı çıkması </a:t>
            </a:r>
          </a:p>
          <a:p>
            <a:pPr marL="269875" indent="-269875" eaLnBrk="1" hangingPunct="1">
              <a:lnSpc>
                <a:spcPct val="70000"/>
              </a:lnSpc>
              <a:spcBef>
                <a:spcPts val="65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endParaRPr lang="tr-TR" sz="1500" b="1" dirty="0">
              <a:solidFill>
                <a:srgbClr val="000000"/>
              </a:solidFill>
              <a:latin typeface="Times New Roman" panose="02020603050405020304" pitchFamily="18" charset="0"/>
              <a:ea typeface="SimSun" charset="-122"/>
              <a:cs typeface="Times New Roman" panose="02020603050405020304" pitchFamily="18" charset="0"/>
            </a:endParaRPr>
          </a:p>
          <a:p>
            <a:pPr marL="269875" indent="-269875" eaLnBrk="1" hangingPunct="1">
              <a:lnSpc>
                <a:spcPct val="70000"/>
              </a:lnSpc>
              <a:spcBef>
                <a:spcPts val="65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tr-TR" sz="2400" b="1" dirty="0">
                <a:solidFill>
                  <a:srgbClr val="000000"/>
                </a:solidFill>
                <a:latin typeface="Times New Roman" panose="02020603050405020304" pitchFamily="18" charset="0"/>
                <a:ea typeface="SimSun" charset="-122"/>
                <a:cs typeface="Times New Roman" panose="02020603050405020304" pitchFamily="18" charset="0"/>
              </a:rPr>
              <a:t>Haciz tarih tarihi ile satış talebi arası 6 ay geçmiş satış talebi ile ihalede </a:t>
            </a:r>
            <a:r>
              <a:rPr lang="tr-TR" sz="2400" b="1" dirty="0">
                <a:solidFill>
                  <a:srgbClr val="FF0000"/>
                </a:solidFill>
                <a:latin typeface="Times New Roman" panose="02020603050405020304" pitchFamily="18" charset="0"/>
                <a:ea typeface="SimSun" charset="-122"/>
                <a:cs typeface="Times New Roman" panose="02020603050405020304" pitchFamily="18" charset="0"/>
              </a:rPr>
              <a:t>alıcı çıkması </a:t>
            </a:r>
            <a:r>
              <a:rPr lang="tr-TR" sz="2400" b="1" dirty="0">
                <a:solidFill>
                  <a:srgbClr val="000000"/>
                </a:solidFill>
                <a:latin typeface="Times New Roman" panose="02020603050405020304" pitchFamily="18" charset="0"/>
                <a:ea typeface="SimSun" charset="-122"/>
                <a:cs typeface="Times New Roman" panose="02020603050405020304" pitchFamily="18" charset="0"/>
              </a:rPr>
              <a:t>arası </a:t>
            </a:r>
            <a:r>
              <a:rPr lang="tr-TR" sz="2400" b="1" dirty="0">
                <a:solidFill>
                  <a:srgbClr val="FF0000"/>
                </a:solidFill>
                <a:latin typeface="Times New Roman" panose="02020603050405020304" pitchFamily="18" charset="0"/>
                <a:ea typeface="SimSun" charset="-122"/>
                <a:cs typeface="Times New Roman" panose="02020603050405020304" pitchFamily="18" charset="0"/>
              </a:rPr>
              <a:t>süre durmuştur</a:t>
            </a:r>
            <a:r>
              <a:rPr lang="tr-TR" sz="2400" b="1" dirty="0">
                <a:solidFill>
                  <a:srgbClr val="000000"/>
                </a:solidFill>
                <a:latin typeface="Times New Roman" panose="02020603050405020304" pitchFamily="18" charset="0"/>
                <a:ea typeface="SimSun" charset="-122"/>
                <a:cs typeface="Times New Roman" panose="02020603050405020304" pitchFamily="18" charset="0"/>
              </a:rPr>
              <a:t> İİK 106 ve 115/7 maddesi gereğince </a:t>
            </a:r>
            <a:endParaRPr lang="tr-TR" sz="2400" b="1" dirty="0" smtClean="0">
              <a:solidFill>
                <a:srgbClr val="000000"/>
              </a:solidFill>
              <a:latin typeface="Times New Roman" panose="02020603050405020304" pitchFamily="18" charset="0"/>
              <a:ea typeface="SimSun" charset="-122"/>
              <a:cs typeface="Times New Roman" panose="02020603050405020304" pitchFamily="18" charset="0"/>
            </a:endParaRPr>
          </a:p>
          <a:p>
            <a:pPr marL="269875" indent="-269875" eaLnBrk="1" hangingPunct="1">
              <a:lnSpc>
                <a:spcPct val="70000"/>
              </a:lnSpc>
              <a:spcBef>
                <a:spcPts val="65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endParaRPr lang="tr-TR" sz="1500" b="1" dirty="0">
              <a:solidFill>
                <a:srgbClr val="000000"/>
              </a:solidFill>
              <a:latin typeface="Times New Roman" panose="02020603050405020304" pitchFamily="18" charset="0"/>
              <a:ea typeface="SimSun" charset="-122"/>
              <a:cs typeface="Times New Roman" panose="02020603050405020304" pitchFamily="18" charset="0"/>
            </a:endParaRPr>
          </a:p>
          <a:p>
            <a:pPr marL="269875" indent="-269875" eaLnBrk="1" hangingPunct="1">
              <a:lnSpc>
                <a:spcPct val="70000"/>
              </a:lnSpc>
              <a:spcBef>
                <a:spcPts val="65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tr-TR" sz="2400" b="1" dirty="0">
                <a:solidFill>
                  <a:srgbClr val="000000"/>
                </a:solidFill>
                <a:latin typeface="Times New Roman" panose="02020603050405020304" pitchFamily="18" charset="0"/>
                <a:ea typeface="SimSun" charset="-122"/>
                <a:cs typeface="Times New Roman" panose="02020603050405020304" pitchFamily="18" charset="0"/>
              </a:rPr>
              <a:t>Kalan süre: 6 ay + Bir yıl = 18 </a:t>
            </a:r>
            <a:r>
              <a:rPr lang="tr-TR" sz="2400" b="1" dirty="0" smtClean="0">
                <a:solidFill>
                  <a:srgbClr val="000000"/>
                </a:solidFill>
                <a:latin typeface="Times New Roman" panose="02020603050405020304" pitchFamily="18" charset="0"/>
                <a:ea typeface="SimSun" charset="-122"/>
                <a:cs typeface="Times New Roman" panose="02020603050405020304" pitchFamily="18" charset="0"/>
              </a:rPr>
              <a:t>AY</a:t>
            </a:r>
          </a:p>
          <a:p>
            <a:pPr marL="269875" indent="-269875" eaLnBrk="1" hangingPunct="1">
              <a:lnSpc>
                <a:spcPct val="70000"/>
              </a:lnSpc>
              <a:spcBef>
                <a:spcPts val="65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endParaRPr lang="tr-TR" sz="1500" b="1" dirty="0">
              <a:solidFill>
                <a:srgbClr val="000000"/>
              </a:solidFill>
              <a:latin typeface="Times New Roman" panose="02020603050405020304" pitchFamily="18" charset="0"/>
              <a:ea typeface="SimSun" charset="-122"/>
              <a:cs typeface="Times New Roman" panose="02020603050405020304" pitchFamily="18" charset="0"/>
            </a:endParaRPr>
          </a:p>
          <a:p>
            <a:pPr marL="269875" indent="-269875" eaLnBrk="1" hangingPunct="1">
              <a:lnSpc>
                <a:spcPct val="70000"/>
              </a:lnSpc>
              <a:spcBef>
                <a:spcPts val="65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tr-TR" sz="2400" b="1" dirty="0">
                <a:solidFill>
                  <a:srgbClr val="000000"/>
                </a:solidFill>
                <a:latin typeface="Times New Roman" panose="02020603050405020304" pitchFamily="18" charset="0"/>
                <a:ea typeface="SimSun" charset="-122"/>
                <a:cs typeface="Times New Roman" panose="02020603050405020304" pitchFamily="18" charset="0"/>
              </a:rPr>
              <a:t>01/11/2024 tarihine kadar satış talebinde </a:t>
            </a:r>
            <a:r>
              <a:rPr lang="tr-TR" sz="2400" b="1" dirty="0" smtClean="0">
                <a:solidFill>
                  <a:srgbClr val="000000"/>
                </a:solidFill>
                <a:latin typeface="Times New Roman" panose="02020603050405020304" pitchFamily="18" charset="0"/>
                <a:ea typeface="SimSun" charset="-122"/>
                <a:cs typeface="Times New Roman" panose="02020603050405020304" pitchFamily="18" charset="0"/>
              </a:rPr>
              <a:t>bulunabilir. </a:t>
            </a:r>
            <a:endParaRPr lang="tr-TR" sz="2400" b="1" dirty="0">
              <a:solidFill>
                <a:srgbClr val="000000"/>
              </a:solidFill>
              <a:latin typeface="Times New Roman" panose="02020603050405020304" pitchFamily="18" charset="0"/>
              <a:ea typeface="SimSun" charset="-122"/>
              <a:cs typeface="Times New Roman" panose="02020603050405020304" pitchFamily="18" charset="0"/>
            </a:endParaRPr>
          </a:p>
          <a:p>
            <a:pPr marL="271463" indent="-269875" eaLnBrk="1" hangingPunct="1">
              <a:lnSpc>
                <a:spcPct val="70000"/>
              </a:lnSpc>
              <a:spcBef>
                <a:spcPts val="650"/>
              </a:spcBef>
              <a:buSzPct val="9500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endParaRPr lang="tr-TR" sz="2400" b="1" dirty="0">
              <a:solidFill>
                <a:srgbClr val="000000"/>
              </a:solidFill>
              <a:latin typeface="Times New Roman" panose="02020603050405020304" pitchFamily="18" charset="0"/>
              <a:ea typeface="SimSun" charset="-122"/>
              <a:cs typeface="Times New Roman" panose="02020603050405020304" pitchFamily="18" charset="0"/>
            </a:endParaRPr>
          </a:p>
        </p:txBody>
      </p:sp>
    </p:spTree>
    <p:extLst>
      <p:ext uri="{BB962C8B-B14F-4D97-AF65-F5344CB8AC3E}">
        <p14:creationId xmlns:p14="http://schemas.microsoft.com/office/powerpoint/2010/main" val="4185913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14</a:t>
            </a:fld>
            <a:endParaRPr lang="tr-TR" dirty="0"/>
          </a:p>
        </p:txBody>
      </p:sp>
      <p:sp>
        <p:nvSpPr>
          <p:cNvPr id="3" name="Text Box 2">
            <a:extLst>
              <a:ext uri="{FF2B5EF4-FFF2-40B4-BE49-F238E27FC236}">
                <a16:creationId xmlns:a16="http://schemas.microsoft.com/office/drawing/2014/main" id="{1E91FC0E-D9F2-41F2-B853-90A65F89309B}"/>
              </a:ext>
            </a:extLst>
          </p:cNvPr>
          <p:cNvSpPr txBox="1">
            <a:spLocks noChangeArrowheads="1"/>
          </p:cNvSpPr>
          <p:nvPr/>
        </p:nvSpPr>
        <p:spPr bwMode="auto">
          <a:xfrm>
            <a:off x="1752815" y="1136822"/>
            <a:ext cx="8569325" cy="4679950"/>
          </a:xfrm>
          <a:prstGeom prst="rect">
            <a:avLst/>
          </a:prstGeom>
          <a:noFill/>
          <a:ln w="9525" cap="flat">
            <a:noFill/>
            <a:round/>
            <a:headEnd/>
            <a:tailEnd/>
          </a:ln>
          <a:effectLst/>
        </p:spPr>
        <p:txBody>
          <a:bodyPr/>
          <a:lstStyle/>
          <a:p>
            <a:pPr algn="ctr" eaLnBrk="1" hangingPunct="1">
              <a:lnSpc>
                <a:spcPct val="70000"/>
              </a:lnSpc>
              <a:spcBef>
                <a:spcPts val="650"/>
              </a:spcBef>
              <a:buClr>
                <a:srgbClr val="0BD0D9"/>
              </a:buClr>
              <a:buSzPct val="9500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tr-TR" sz="2600" b="1" dirty="0" smtClean="0">
                <a:solidFill>
                  <a:srgbClr val="0070C0"/>
                </a:solidFill>
                <a:latin typeface="Times New Roman" panose="02020603050405020304" pitchFamily="18" charset="0"/>
                <a:ea typeface="SimSun" charset="-122"/>
                <a:cs typeface="Times New Roman" panose="02020603050405020304" pitchFamily="18" charset="0"/>
              </a:rPr>
              <a:t>ÖRNEK </a:t>
            </a:r>
          </a:p>
          <a:p>
            <a:pPr algn="ctr" eaLnBrk="1" hangingPunct="1">
              <a:lnSpc>
                <a:spcPct val="70000"/>
              </a:lnSpc>
              <a:spcBef>
                <a:spcPts val="650"/>
              </a:spcBef>
              <a:buClr>
                <a:srgbClr val="0BD0D9"/>
              </a:buClr>
              <a:buSzPct val="9500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tr-TR" sz="2600" b="1" dirty="0" smtClean="0">
                <a:solidFill>
                  <a:srgbClr val="0070C0"/>
                </a:solidFill>
                <a:latin typeface="Times New Roman" panose="02020603050405020304" pitchFamily="18" charset="0"/>
                <a:ea typeface="SimSun" charset="-122"/>
                <a:cs typeface="Times New Roman" panose="02020603050405020304" pitchFamily="18" charset="0"/>
              </a:rPr>
              <a:t>İPOTEK DOSYASI SATIŞ İSTEME SÜRESİ</a:t>
            </a:r>
            <a:endParaRPr lang="tr-TR" sz="2600" b="1" dirty="0">
              <a:solidFill>
                <a:srgbClr val="0070C0"/>
              </a:solidFill>
              <a:latin typeface="Times New Roman" panose="02020603050405020304" pitchFamily="18" charset="0"/>
              <a:ea typeface="SimSun" charset="-122"/>
              <a:cs typeface="Times New Roman" panose="02020603050405020304" pitchFamily="18" charset="0"/>
            </a:endParaRPr>
          </a:p>
          <a:p>
            <a:pPr marL="269875" indent="-269875" eaLnBrk="1" hangingPunct="1">
              <a:lnSpc>
                <a:spcPct val="70000"/>
              </a:lnSpc>
              <a:spcBef>
                <a:spcPts val="65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endParaRPr lang="tr-TR" sz="2600" b="1" dirty="0">
              <a:solidFill>
                <a:srgbClr val="000000"/>
              </a:solidFill>
              <a:latin typeface="Times New Roman" panose="02020603050405020304" pitchFamily="18" charset="0"/>
              <a:ea typeface="SimSun" charset="-122"/>
              <a:cs typeface="Times New Roman" panose="02020603050405020304" pitchFamily="18" charset="0"/>
            </a:endParaRPr>
          </a:p>
          <a:p>
            <a:pPr marL="269875" indent="-269875" eaLnBrk="1" hangingPunct="1">
              <a:lnSpc>
                <a:spcPct val="70000"/>
              </a:lnSpc>
              <a:spcBef>
                <a:spcPts val="65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tr-TR" sz="2600" b="1" dirty="0">
                <a:solidFill>
                  <a:srgbClr val="000000"/>
                </a:solidFill>
                <a:latin typeface="Times New Roman" panose="02020603050405020304" pitchFamily="18" charset="0"/>
                <a:ea typeface="SimSun" charset="-122"/>
                <a:cs typeface="Times New Roman" panose="02020603050405020304" pitchFamily="18" charset="0"/>
              </a:rPr>
              <a:t>01/08/2022 	Tebliğ  tarihi</a:t>
            </a:r>
          </a:p>
          <a:p>
            <a:pPr marL="269875" indent="-269875" eaLnBrk="1" hangingPunct="1">
              <a:lnSpc>
                <a:spcPct val="70000"/>
              </a:lnSpc>
              <a:spcBef>
                <a:spcPts val="65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tr-TR" sz="2600" b="1" dirty="0">
                <a:solidFill>
                  <a:srgbClr val="000000"/>
                </a:solidFill>
                <a:latin typeface="Times New Roman" panose="02020603050405020304" pitchFamily="18" charset="0"/>
                <a:ea typeface="SimSun" charset="-122"/>
                <a:cs typeface="Times New Roman" panose="02020603050405020304" pitchFamily="18" charset="0"/>
              </a:rPr>
              <a:t>01/02/2023	</a:t>
            </a:r>
            <a:r>
              <a:rPr lang="tr-TR" sz="2600" b="1" dirty="0" smtClean="0">
                <a:solidFill>
                  <a:srgbClr val="000000"/>
                </a:solidFill>
                <a:latin typeface="Times New Roman" panose="02020603050405020304" pitchFamily="18" charset="0"/>
                <a:ea typeface="SimSun" charset="-122"/>
                <a:cs typeface="Times New Roman" panose="02020603050405020304" pitchFamily="18" charset="0"/>
              </a:rPr>
              <a:t>Satış </a:t>
            </a:r>
            <a:r>
              <a:rPr lang="tr-TR" sz="2600" b="1" dirty="0">
                <a:solidFill>
                  <a:srgbClr val="000000"/>
                </a:solidFill>
                <a:latin typeface="Times New Roman" panose="02020603050405020304" pitchFamily="18" charset="0"/>
                <a:ea typeface="SimSun" charset="-122"/>
                <a:cs typeface="Times New Roman" panose="02020603050405020304" pitchFamily="18" charset="0"/>
              </a:rPr>
              <a:t>talebi ve satış avansı yatırma</a:t>
            </a:r>
          </a:p>
          <a:p>
            <a:pPr marL="269875" indent="-269875" eaLnBrk="1" hangingPunct="1">
              <a:lnSpc>
                <a:spcPct val="70000"/>
              </a:lnSpc>
              <a:spcBef>
                <a:spcPts val="65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tr-TR" sz="2600" b="1" dirty="0">
                <a:solidFill>
                  <a:srgbClr val="000000"/>
                </a:solidFill>
                <a:latin typeface="Times New Roman" panose="02020603050405020304" pitchFamily="18" charset="0"/>
                <a:ea typeface="SimSun" charset="-122"/>
                <a:cs typeface="Times New Roman" panose="02020603050405020304" pitchFamily="18" charset="0"/>
              </a:rPr>
              <a:t>01/05/2023	</a:t>
            </a:r>
            <a:r>
              <a:rPr lang="tr-TR" sz="2600" b="1" dirty="0" smtClean="0">
                <a:solidFill>
                  <a:srgbClr val="000000"/>
                </a:solidFill>
                <a:latin typeface="Times New Roman" panose="02020603050405020304" pitchFamily="18" charset="0"/>
                <a:ea typeface="SimSun" charset="-122"/>
                <a:cs typeface="Times New Roman" panose="02020603050405020304" pitchFamily="18" charset="0"/>
              </a:rPr>
              <a:t>İhalenin feshi davasının kesinleşmesi</a:t>
            </a:r>
            <a:endParaRPr lang="tr-TR" sz="2600" b="1" dirty="0">
              <a:solidFill>
                <a:srgbClr val="000000"/>
              </a:solidFill>
              <a:latin typeface="Times New Roman" panose="02020603050405020304" pitchFamily="18" charset="0"/>
              <a:ea typeface="SimSun" charset="-122"/>
              <a:cs typeface="Times New Roman" panose="02020603050405020304" pitchFamily="18" charset="0"/>
            </a:endParaRPr>
          </a:p>
          <a:p>
            <a:pPr marL="269875" indent="-269875" eaLnBrk="1" hangingPunct="1">
              <a:lnSpc>
                <a:spcPct val="70000"/>
              </a:lnSpc>
              <a:spcBef>
                <a:spcPts val="65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tr-TR" sz="2600" b="1" dirty="0" smtClean="0">
                <a:solidFill>
                  <a:srgbClr val="000000"/>
                </a:solidFill>
                <a:latin typeface="Times New Roman" panose="02020603050405020304" pitchFamily="18" charset="0"/>
                <a:ea typeface="SimSun" charset="-122"/>
                <a:cs typeface="Times New Roman" panose="02020603050405020304" pitchFamily="18" charset="0"/>
              </a:rPr>
              <a:t>01/11/2023 	Tarihine kadar satış isteyebilir </a:t>
            </a:r>
          </a:p>
          <a:p>
            <a:pPr eaLnBrk="1" hangingPunct="1">
              <a:lnSpc>
                <a:spcPct val="70000"/>
              </a:lnSpc>
              <a:spcBef>
                <a:spcPts val="650"/>
              </a:spcBef>
              <a:buClr>
                <a:srgbClr val="0BD0D9"/>
              </a:buClr>
              <a:buSzPct val="9500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endParaRPr lang="tr-TR" sz="1000" b="1" dirty="0">
              <a:solidFill>
                <a:srgbClr val="000000"/>
              </a:solidFill>
              <a:latin typeface="Times New Roman" panose="02020603050405020304" pitchFamily="18" charset="0"/>
              <a:ea typeface="SimSun" charset="-122"/>
              <a:cs typeface="Times New Roman" panose="02020603050405020304" pitchFamily="18" charset="0"/>
            </a:endParaRPr>
          </a:p>
          <a:p>
            <a:pPr indent="1588" eaLnBrk="1" hangingPunct="1">
              <a:lnSpc>
                <a:spcPct val="70000"/>
              </a:lnSpc>
              <a:spcBef>
                <a:spcPts val="650"/>
              </a:spcBef>
              <a:buSzPct val="95000"/>
              <a:tabLst>
                <a:tab pos="0"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tr-TR" sz="2600" b="1" dirty="0">
                <a:solidFill>
                  <a:srgbClr val="000000"/>
                </a:solidFill>
                <a:latin typeface="Times New Roman" panose="02020603050405020304" pitchFamily="18" charset="0"/>
                <a:ea typeface="SimSun" charset="-122"/>
                <a:cs typeface="Times New Roman" panose="02020603050405020304" pitchFamily="18" charset="0"/>
              </a:rPr>
              <a:t>Rehin ve ipotek takiplerinde İİK150/g maddesi </a:t>
            </a:r>
            <a:r>
              <a:rPr lang="tr-TR" sz="2600" b="1" dirty="0" smtClean="0">
                <a:solidFill>
                  <a:srgbClr val="000000"/>
                </a:solidFill>
                <a:latin typeface="Times New Roman" panose="02020603050405020304" pitchFamily="18" charset="0"/>
                <a:ea typeface="SimSun" charset="-122"/>
                <a:cs typeface="Times New Roman" panose="02020603050405020304" pitchFamily="18" charset="0"/>
              </a:rPr>
              <a:t>106’ncı maddeye atıf yapmadığından </a:t>
            </a:r>
            <a:r>
              <a:rPr lang="tr-TR" sz="2600" b="1" dirty="0">
                <a:solidFill>
                  <a:srgbClr val="000000"/>
                </a:solidFill>
                <a:latin typeface="Times New Roman" panose="02020603050405020304" pitchFamily="18" charset="0"/>
                <a:ea typeface="SimSun" charset="-122"/>
                <a:cs typeface="Times New Roman" panose="02020603050405020304" pitchFamily="18" charset="0"/>
              </a:rPr>
              <a:t>artı </a:t>
            </a:r>
            <a:r>
              <a:rPr lang="tr-TR" sz="2600" b="1" dirty="0">
                <a:solidFill>
                  <a:srgbClr val="FF0000"/>
                </a:solidFill>
                <a:latin typeface="Times New Roman" panose="02020603050405020304" pitchFamily="18" charset="0"/>
                <a:ea typeface="SimSun" charset="-122"/>
                <a:cs typeface="Times New Roman" panose="02020603050405020304" pitchFamily="18" charset="0"/>
              </a:rPr>
              <a:t>1 yıllık süre </a:t>
            </a:r>
            <a:r>
              <a:rPr lang="tr-TR" sz="2600" b="1" dirty="0" smtClean="0">
                <a:solidFill>
                  <a:srgbClr val="FF0000"/>
                </a:solidFill>
                <a:latin typeface="Times New Roman" panose="02020603050405020304" pitchFamily="18" charset="0"/>
                <a:ea typeface="SimSun" charset="-122"/>
                <a:cs typeface="Times New Roman" panose="02020603050405020304" pitchFamily="18" charset="0"/>
              </a:rPr>
              <a:t>eklenmez,</a:t>
            </a:r>
            <a:r>
              <a:rPr lang="tr-TR" sz="2600" b="1" dirty="0" smtClean="0">
                <a:solidFill>
                  <a:srgbClr val="000000"/>
                </a:solidFill>
                <a:latin typeface="Times New Roman" panose="02020603050405020304" pitchFamily="18" charset="0"/>
                <a:ea typeface="SimSun" charset="-122"/>
                <a:cs typeface="Times New Roman" panose="02020603050405020304" pitchFamily="18" charset="0"/>
              </a:rPr>
              <a:t> </a:t>
            </a:r>
            <a:endParaRPr lang="tr-TR" sz="2600" b="1" dirty="0">
              <a:solidFill>
                <a:srgbClr val="000000"/>
              </a:solidFill>
              <a:latin typeface="Times New Roman" panose="02020603050405020304" pitchFamily="18" charset="0"/>
              <a:ea typeface="SimSun" charset="-122"/>
              <a:cs typeface="Times New Roman" panose="02020603050405020304" pitchFamily="18" charset="0"/>
            </a:endParaRPr>
          </a:p>
          <a:p>
            <a:pPr marL="271463" indent="-269875" eaLnBrk="1" hangingPunct="1">
              <a:lnSpc>
                <a:spcPct val="70000"/>
              </a:lnSpc>
              <a:spcBef>
                <a:spcPts val="650"/>
              </a:spcBef>
              <a:buSzPct val="9500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endParaRPr lang="tr-TR" sz="1000" b="1" dirty="0">
              <a:solidFill>
                <a:srgbClr val="000000"/>
              </a:solidFill>
              <a:latin typeface="Times New Roman" panose="02020603050405020304" pitchFamily="18" charset="0"/>
              <a:ea typeface="SimSun" charset="-122"/>
              <a:cs typeface="Times New Roman" panose="02020603050405020304" pitchFamily="18" charset="0"/>
            </a:endParaRPr>
          </a:p>
          <a:p>
            <a:pPr indent="1588" eaLnBrk="1" hangingPunct="1">
              <a:lnSpc>
                <a:spcPct val="70000"/>
              </a:lnSpc>
              <a:spcBef>
                <a:spcPts val="650"/>
              </a:spcBef>
              <a:buSzPct val="95000"/>
              <a:tabLst>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tr-TR" sz="2000" b="1" i="1" u="sng" dirty="0">
                <a:solidFill>
                  <a:srgbClr val="0070C0"/>
                </a:solidFill>
                <a:latin typeface="Times New Roman" panose="02020603050405020304" pitchFamily="18" charset="0"/>
                <a:ea typeface="SimSun" charset="-122"/>
                <a:cs typeface="Times New Roman" panose="02020603050405020304" pitchFamily="18" charset="0"/>
              </a:rPr>
              <a:t>Yargıtay 12 hukuk  </a:t>
            </a:r>
            <a:r>
              <a:rPr lang="tr-TR" sz="2000" b="1" i="1" u="sng" dirty="0" err="1">
                <a:solidFill>
                  <a:srgbClr val="0070C0"/>
                </a:solidFill>
                <a:latin typeface="Times New Roman" panose="02020603050405020304" pitchFamily="18" charset="0"/>
                <a:ea typeface="SimSun" charset="-122"/>
                <a:cs typeface="Times New Roman" panose="02020603050405020304" pitchFamily="18" charset="0"/>
              </a:rPr>
              <a:t>Daresinin</a:t>
            </a:r>
            <a:r>
              <a:rPr lang="tr-TR" sz="2000" b="1" i="1" u="sng" dirty="0">
                <a:solidFill>
                  <a:srgbClr val="0070C0"/>
                </a:solidFill>
                <a:latin typeface="Times New Roman" panose="02020603050405020304" pitchFamily="18" charset="0"/>
                <a:ea typeface="SimSun" charset="-122"/>
                <a:cs typeface="Times New Roman" panose="02020603050405020304" pitchFamily="18" charset="0"/>
              </a:rPr>
              <a:t> 24/05/2022 tarih ve 2022/3323 – 2022/6222 esas  aynı ile  ihalenin  feshinde kalan süre içinde </a:t>
            </a:r>
            <a:r>
              <a:rPr lang="tr-TR" sz="2000" b="1" i="1" u="sng" dirty="0" smtClean="0">
                <a:solidFill>
                  <a:srgbClr val="0070C0"/>
                </a:solidFill>
                <a:latin typeface="Times New Roman" panose="02020603050405020304" pitchFamily="18" charset="0"/>
                <a:ea typeface="SimSun" charset="-122"/>
                <a:cs typeface="Times New Roman" panose="02020603050405020304" pitchFamily="18" charset="0"/>
              </a:rPr>
              <a:t>düşünülür.</a:t>
            </a:r>
          </a:p>
          <a:p>
            <a:pPr indent="1588">
              <a:lnSpc>
                <a:spcPct val="70000"/>
              </a:lnSpc>
              <a:spcBef>
                <a:spcPts val="650"/>
              </a:spcBef>
              <a:buSzPct val="95000"/>
              <a:tabLst>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tr-TR" altLang="tr-TR" sz="2000" b="1" i="1" u="sng" dirty="0" smtClean="0">
                <a:solidFill>
                  <a:srgbClr val="0070C0"/>
                </a:solidFill>
                <a:latin typeface="Times New Roman" panose="02020603050405020304" pitchFamily="18" charset="0"/>
                <a:cs typeface="Times New Roman" panose="02020603050405020304" pitchFamily="18" charset="0"/>
              </a:rPr>
              <a:t>Yargıtay </a:t>
            </a:r>
            <a:r>
              <a:rPr lang="pt-BR" altLang="tr-TR" sz="2000" b="1" i="1" u="sng" dirty="0">
                <a:solidFill>
                  <a:srgbClr val="0070C0"/>
                </a:solidFill>
                <a:latin typeface="Times New Roman" panose="02020603050405020304" pitchFamily="18" charset="0"/>
                <a:cs typeface="Times New Roman" panose="02020603050405020304" pitchFamily="18" charset="0"/>
              </a:rPr>
              <a:t>12. Hukuk Dairesi</a:t>
            </a:r>
            <a:r>
              <a:rPr lang="tr-TR" altLang="tr-TR" sz="2000" b="1" i="1" u="sng" dirty="0">
                <a:solidFill>
                  <a:srgbClr val="0070C0"/>
                </a:solidFill>
                <a:latin typeface="Times New Roman" panose="02020603050405020304" pitchFamily="18" charset="0"/>
                <a:cs typeface="Times New Roman" panose="02020603050405020304" pitchFamily="18" charset="0"/>
              </a:rPr>
              <a:t> Esas No</a:t>
            </a:r>
            <a:r>
              <a:rPr lang="pt-BR" altLang="tr-TR" sz="2000" b="1" i="1" u="sng" dirty="0">
                <a:solidFill>
                  <a:srgbClr val="0070C0"/>
                </a:solidFill>
                <a:latin typeface="Times New Roman" panose="02020603050405020304" pitchFamily="18" charset="0"/>
                <a:cs typeface="Times New Roman" panose="02020603050405020304" pitchFamily="18" charset="0"/>
              </a:rPr>
              <a:t>: 2021/7685 </a:t>
            </a:r>
            <a:r>
              <a:rPr lang="tr-TR" altLang="tr-TR" sz="2000" b="1" i="1" u="sng" dirty="0">
                <a:solidFill>
                  <a:srgbClr val="0070C0"/>
                </a:solidFill>
                <a:latin typeface="Times New Roman" panose="02020603050405020304" pitchFamily="18" charset="0"/>
                <a:cs typeface="Times New Roman" panose="02020603050405020304" pitchFamily="18" charset="0"/>
              </a:rPr>
              <a:t>Karar No</a:t>
            </a:r>
            <a:r>
              <a:rPr lang="pt-BR" altLang="tr-TR" sz="2000" b="1" i="1" u="sng" dirty="0">
                <a:solidFill>
                  <a:srgbClr val="0070C0"/>
                </a:solidFill>
                <a:latin typeface="Times New Roman" panose="02020603050405020304" pitchFamily="18" charset="0"/>
                <a:cs typeface="Times New Roman" panose="02020603050405020304" pitchFamily="18" charset="0"/>
              </a:rPr>
              <a:t>:2022/6229</a:t>
            </a:r>
            <a:r>
              <a:rPr lang="tr-TR" altLang="tr-TR" sz="2000" b="1" i="1" u="sng" dirty="0">
                <a:solidFill>
                  <a:srgbClr val="0070C0"/>
                </a:solidFill>
                <a:latin typeface="Times New Roman" panose="02020603050405020304" pitchFamily="18" charset="0"/>
                <a:cs typeface="Times New Roman" panose="02020603050405020304" pitchFamily="18" charset="0"/>
              </a:rPr>
              <a:t> (İpotek)</a:t>
            </a:r>
          </a:p>
          <a:p>
            <a:pPr indent="1588" eaLnBrk="1" hangingPunct="1">
              <a:lnSpc>
                <a:spcPct val="70000"/>
              </a:lnSpc>
              <a:spcBef>
                <a:spcPts val="650"/>
              </a:spcBef>
              <a:buSzPct val="95000"/>
              <a:tabLst>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endParaRPr lang="tr-TR" sz="2600" b="1" dirty="0">
              <a:solidFill>
                <a:srgbClr val="000000"/>
              </a:solidFill>
              <a:latin typeface="Times New Roman" panose="02020603050405020304" pitchFamily="18" charset="0"/>
              <a:ea typeface="SimSun" charset="-122"/>
              <a:cs typeface="Times New Roman" panose="02020603050405020304" pitchFamily="18" charset="0"/>
            </a:endParaRPr>
          </a:p>
        </p:txBody>
      </p:sp>
    </p:spTree>
    <p:extLst>
      <p:ext uri="{BB962C8B-B14F-4D97-AF65-F5344CB8AC3E}">
        <p14:creationId xmlns:p14="http://schemas.microsoft.com/office/powerpoint/2010/main" val="852253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15</a:t>
            </a:fld>
            <a:endParaRPr lang="tr-TR" dirty="0"/>
          </a:p>
        </p:txBody>
      </p:sp>
      <p:sp>
        <p:nvSpPr>
          <p:cNvPr id="4" name="Text Box 2"/>
          <p:cNvSpPr txBox="1">
            <a:spLocks noChangeArrowheads="1"/>
          </p:cNvSpPr>
          <p:nvPr/>
        </p:nvSpPr>
        <p:spPr bwMode="auto">
          <a:xfrm>
            <a:off x="1908430" y="1264247"/>
            <a:ext cx="8502396" cy="40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5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600">
                <a:solidFill>
                  <a:srgbClr val="000000"/>
                </a:solidFill>
                <a:latin typeface="Constantia" panose="02030602050306030303" pitchFamily="18" charset="0"/>
                <a:ea typeface="SimSun" panose="02010600030101010101" pitchFamily="2" charset="-122"/>
              </a:defRPr>
            </a:lvl1pPr>
            <a:lvl2pPr>
              <a:spcBef>
                <a:spcPts val="60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000000"/>
                </a:solidFill>
                <a:latin typeface="Constantia" panose="02030602050306030303" pitchFamily="18" charset="0"/>
                <a:ea typeface="SimSun" panose="02010600030101010101" pitchFamily="2" charset="-122"/>
              </a:defRPr>
            </a:lvl2pPr>
            <a:lvl3pPr>
              <a:spcBef>
                <a:spcPts val="525"/>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100">
                <a:solidFill>
                  <a:srgbClr val="000000"/>
                </a:solidFill>
                <a:latin typeface="Constantia" panose="02030602050306030303"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9pPr>
          </a:lstStyle>
          <a:p>
            <a:pPr algn="ctr" eaLnBrk="1" hangingPunct="1">
              <a:buClr>
                <a:srgbClr val="0BD0D9"/>
              </a:buClr>
              <a:buSzPct val="95000"/>
              <a:buFont typeface="Times New Roman" panose="02020603050405020304" pitchFamily="18" charset="0"/>
              <a:buNone/>
            </a:pPr>
            <a:r>
              <a:rPr lang="tr-TR" altLang="tr-TR" sz="2200" b="1" dirty="0" smtClean="0">
                <a:solidFill>
                  <a:srgbClr val="0070C0"/>
                </a:solidFill>
                <a:latin typeface="Times New Roman" panose="02020603050405020304" pitchFamily="18" charset="0"/>
                <a:cs typeface="Times New Roman" panose="02020603050405020304" pitchFamily="18" charset="0"/>
              </a:rPr>
              <a:t>ÖRNEK</a:t>
            </a:r>
          </a:p>
          <a:p>
            <a:pPr algn="ctr" eaLnBrk="1" hangingPunct="1">
              <a:buClr>
                <a:srgbClr val="0BD0D9"/>
              </a:buClr>
              <a:buSzPct val="95000"/>
              <a:buFont typeface="Times New Roman" panose="02020603050405020304" pitchFamily="18" charset="0"/>
              <a:buNone/>
            </a:pPr>
            <a:r>
              <a:rPr lang="tr-TR" altLang="tr-TR" sz="2200" b="1" dirty="0" smtClean="0">
                <a:solidFill>
                  <a:srgbClr val="0070C0"/>
                </a:solidFill>
                <a:latin typeface="Times New Roman" panose="02020603050405020304" pitchFamily="18" charset="0"/>
                <a:cs typeface="Times New Roman" panose="02020603050405020304" pitchFamily="18" charset="0"/>
              </a:rPr>
              <a:t>HACİZ </a:t>
            </a:r>
            <a:r>
              <a:rPr lang="tr-TR" altLang="tr-TR" sz="2200" b="1" dirty="0">
                <a:solidFill>
                  <a:srgbClr val="0070C0"/>
                </a:solidFill>
                <a:latin typeface="Times New Roman" panose="02020603050405020304" pitchFamily="18" charset="0"/>
                <a:cs typeface="Times New Roman" panose="02020603050405020304" pitchFamily="18" charset="0"/>
              </a:rPr>
              <a:t>DOSYASI VAZGEÇME </a:t>
            </a:r>
            <a:endParaRPr lang="tr-TR" altLang="tr-TR" sz="2200" b="1" dirty="0" smtClean="0">
              <a:solidFill>
                <a:srgbClr val="0070C0"/>
              </a:solidFill>
              <a:latin typeface="Times New Roman" panose="02020603050405020304" pitchFamily="18" charset="0"/>
              <a:cs typeface="Times New Roman" panose="02020603050405020304" pitchFamily="18" charset="0"/>
            </a:endParaRPr>
          </a:p>
          <a:p>
            <a:pPr algn="ctr" eaLnBrk="1" hangingPunct="1">
              <a:buClr>
                <a:srgbClr val="0BD0D9"/>
              </a:buClr>
              <a:buSzPct val="95000"/>
              <a:buFont typeface="Times New Roman" panose="02020603050405020304" pitchFamily="18" charset="0"/>
              <a:buNone/>
            </a:pPr>
            <a:endParaRPr lang="tr-TR" altLang="tr-TR" sz="2200" b="1" dirty="0">
              <a:latin typeface="Times New Roman" panose="02020603050405020304" pitchFamily="18" charset="0"/>
              <a:cs typeface="Times New Roman" panose="02020603050405020304" pitchFamily="18" charset="0"/>
            </a:endParaRPr>
          </a:p>
          <a:p>
            <a:pPr eaLnBrk="1" hangingPunct="1">
              <a:buClr>
                <a:srgbClr val="0BD0D9"/>
              </a:buClr>
              <a:buSzPct val="95000"/>
              <a:buFont typeface="Times New Roman" panose="02020603050405020304" pitchFamily="18" charset="0"/>
              <a:buNone/>
            </a:pPr>
            <a:r>
              <a:rPr lang="tr-TR" altLang="tr-TR" sz="2200" b="1" dirty="0">
                <a:solidFill>
                  <a:srgbClr val="FF0000"/>
                </a:solidFill>
                <a:latin typeface="Times New Roman" panose="02020603050405020304" pitchFamily="18" charset="0"/>
                <a:cs typeface="Times New Roman" panose="02020603050405020304" pitchFamily="18" charset="0"/>
              </a:rPr>
              <a:t>01/08/2022</a:t>
            </a:r>
            <a:r>
              <a:rPr lang="tr-TR" altLang="tr-TR" sz="2200" b="1" dirty="0">
                <a:latin typeface="Times New Roman" panose="02020603050405020304" pitchFamily="18" charset="0"/>
                <a:cs typeface="Times New Roman" panose="02020603050405020304" pitchFamily="18" charset="0"/>
              </a:rPr>
              <a:t> 	Haciz tarihi</a:t>
            </a:r>
          </a:p>
          <a:p>
            <a:pPr eaLnBrk="1" hangingPunct="1">
              <a:buClr>
                <a:srgbClr val="0BD0D9"/>
              </a:buClr>
              <a:buSzPct val="95000"/>
              <a:buFont typeface="Times New Roman" panose="02020603050405020304" pitchFamily="18" charset="0"/>
              <a:buNone/>
            </a:pPr>
            <a:r>
              <a:rPr lang="tr-TR" altLang="tr-TR" sz="2200" b="1" dirty="0">
                <a:solidFill>
                  <a:srgbClr val="FF0000"/>
                </a:solidFill>
                <a:latin typeface="Times New Roman" panose="02020603050405020304" pitchFamily="18" charset="0"/>
                <a:cs typeface="Times New Roman" panose="02020603050405020304" pitchFamily="18" charset="0"/>
              </a:rPr>
              <a:t>01/02/2023</a:t>
            </a:r>
            <a:r>
              <a:rPr lang="tr-TR" altLang="tr-TR" sz="2200" b="1" dirty="0">
                <a:latin typeface="Times New Roman" panose="02020603050405020304" pitchFamily="18" charset="0"/>
                <a:cs typeface="Times New Roman" panose="02020603050405020304" pitchFamily="18" charset="0"/>
              </a:rPr>
              <a:t>	</a:t>
            </a:r>
            <a:r>
              <a:rPr lang="tr-TR" altLang="tr-TR" sz="2200" b="1" dirty="0" smtClean="0">
                <a:latin typeface="Times New Roman" panose="02020603050405020304" pitchFamily="18" charset="0"/>
                <a:cs typeface="Times New Roman" panose="02020603050405020304" pitchFamily="18" charset="0"/>
              </a:rPr>
              <a:t>Satış </a:t>
            </a:r>
            <a:r>
              <a:rPr lang="tr-TR" altLang="tr-TR" sz="2200" b="1" dirty="0">
                <a:latin typeface="Times New Roman" panose="02020603050405020304" pitchFamily="18" charset="0"/>
                <a:cs typeface="Times New Roman" panose="02020603050405020304" pitchFamily="18" charset="0"/>
              </a:rPr>
              <a:t>talebi ve satış avansı yatırma</a:t>
            </a:r>
          </a:p>
          <a:p>
            <a:pPr eaLnBrk="1" hangingPunct="1">
              <a:buClr>
                <a:srgbClr val="0BD0D9"/>
              </a:buClr>
              <a:buSzPct val="95000"/>
              <a:buFont typeface="Times New Roman" panose="02020603050405020304" pitchFamily="18" charset="0"/>
              <a:buNone/>
            </a:pPr>
            <a:r>
              <a:rPr lang="tr-TR" altLang="tr-TR" sz="2200" b="1" dirty="0" smtClean="0">
                <a:solidFill>
                  <a:srgbClr val="FF0000"/>
                </a:solidFill>
                <a:latin typeface="Times New Roman" panose="02020603050405020304" pitchFamily="18" charset="0"/>
                <a:cs typeface="Times New Roman" panose="02020603050405020304" pitchFamily="18" charset="0"/>
              </a:rPr>
              <a:t>01/05/2030</a:t>
            </a:r>
            <a:r>
              <a:rPr lang="tr-TR" altLang="tr-TR" sz="2200" b="1" dirty="0">
                <a:solidFill>
                  <a:srgbClr val="FF0000"/>
                </a:solidFill>
                <a:latin typeface="Times New Roman" panose="02020603050405020304" pitchFamily="18" charset="0"/>
                <a:cs typeface="Times New Roman" panose="02020603050405020304" pitchFamily="18" charset="0"/>
              </a:rPr>
              <a:t>	</a:t>
            </a:r>
            <a:r>
              <a:rPr lang="tr-TR" altLang="tr-TR" sz="2200" b="1" dirty="0">
                <a:latin typeface="Times New Roman" panose="02020603050405020304" pitchFamily="18" charset="0"/>
                <a:cs typeface="Times New Roman" panose="02020603050405020304" pitchFamily="18" charset="0"/>
              </a:rPr>
              <a:t>A</a:t>
            </a:r>
            <a:r>
              <a:rPr lang="tr-TR" altLang="tr-TR" sz="2200" b="1" dirty="0" smtClean="0">
                <a:latin typeface="Times New Roman" panose="02020603050405020304" pitchFamily="18" charset="0"/>
                <a:cs typeface="Times New Roman" panose="02020603050405020304" pitchFamily="18" charset="0"/>
              </a:rPr>
              <a:t>lacaklı </a:t>
            </a:r>
            <a:r>
              <a:rPr lang="tr-TR" altLang="tr-TR" sz="2200" b="1" dirty="0">
                <a:latin typeface="Times New Roman" panose="02020603050405020304" pitchFamily="18" charset="0"/>
                <a:cs typeface="Times New Roman" panose="02020603050405020304" pitchFamily="18" charset="0"/>
              </a:rPr>
              <a:t>satıştan vazgeçti</a:t>
            </a:r>
          </a:p>
          <a:p>
            <a:pPr eaLnBrk="1" hangingPunct="1">
              <a:buClr>
                <a:srgbClr val="0BD0D9"/>
              </a:buClr>
              <a:buSzPct val="95000"/>
              <a:buFont typeface="Times New Roman" panose="02020603050405020304" pitchFamily="18" charset="0"/>
              <a:buNone/>
            </a:pPr>
            <a:r>
              <a:rPr lang="tr-TR" altLang="tr-TR" sz="2200" b="1" dirty="0">
                <a:latin typeface="Times New Roman" panose="02020603050405020304" pitchFamily="18" charset="0"/>
                <a:cs typeface="Times New Roman" panose="02020603050405020304" pitchFamily="18" charset="0"/>
              </a:rPr>
              <a:t>Satıştan vazgeçme tarihi </a:t>
            </a:r>
            <a:r>
              <a:rPr lang="tr-TR" altLang="tr-TR" sz="2200" b="1" dirty="0" smtClean="0">
                <a:latin typeface="Times New Roman" panose="02020603050405020304" pitchFamily="18" charset="0"/>
                <a:cs typeface="Times New Roman" panose="02020603050405020304" pitchFamily="18" charset="0"/>
              </a:rPr>
              <a:t>01/05/2030 tarihinden </a:t>
            </a:r>
            <a:r>
              <a:rPr lang="tr-TR" altLang="tr-TR" sz="2200" b="1" dirty="0">
                <a:latin typeface="Times New Roman" panose="02020603050405020304" pitchFamily="18" charset="0"/>
                <a:cs typeface="Times New Roman" panose="02020603050405020304" pitchFamily="18" charset="0"/>
              </a:rPr>
              <a:t>sonra </a:t>
            </a:r>
            <a:r>
              <a:rPr lang="tr-TR" altLang="tr-TR" sz="2200" b="1" dirty="0" smtClean="0">
                <a:latin typeface="Times New Roman" panose="02020603050405020304" pitchFamily="18" charset="0"/>
                <a:cs typeface="Times New Roman" panose="02020603050405020304" pitchFamily="18" charset="0"/>
              </a:rPr>
              <a:t>kalan </a:t>
            </a:r>
            <a:r>
              <a:rPr lang="tr-TR" altLang="tr-TR" sz="2200" b="1" dirty="0">
                <a:latin typeface="Times New Roman" panose="02020603050405020304" pitchFamily="18" charset="0"/>
                <a:cs typeface="Times New Roman" panose="02020603050405020304" pitchFamily="18" charset="0"/>
              </a:rPr>
              <a:t>süre: </a:t>
            </a:r>
            <a:r>
              <a:rPr lang="tr-TR" altLang="tr-TR" sz="2200" b="1" dirty="0">
                <a:solidFill>
                  <a:srgbClr val="FF0000"/>
                </a:solidFill>
                <a:latin typeface="Times New Roman" panose="02020603050405020304" pitchFamily="18" charset="0"/>
                <a:cs typeface="Times New Roman" panose="02020603050405020304" pitchFamily="18" charset="0"/>
              </a:rPr>
              <a:t>6 ay </a:t>
            </a:r>
          </a:p>
          <a:p>
            <a:pPr eaLnBrk="1" hangingPunct="1">
              <a:buClr>
                <a:srgbClr val="0BD0D9"/>
              </a:buClr>
              <a:buSzPct val="95000"/>
              <a:buFont typeface="Times New Roman" panose="02020603050405020304" pitchFamily="18" charset="0"/>
              <a:buNone/>
            </a:pPr>
            <a:r>
              <a:rPr lang="tr-TR" altLang="tr-TR" sz="2200" b="1" dirty="0" smtClean="0">
                <a:solidFill>
                  <a:srgbClr val="FF0000"/>
                </a:solidFill>
                <a:latin typeface="Times New Roman" panose="02020603050405020304" pitchFamily="18" charset="0"/>
                <a:cs typeface="Times New Roman" panose="02020603050405020304" pitchFamily="18" charset="0"/>
              </a:rPr>
              <a:t>01/11/2030</a:t>
            </a:r>
            <a:r>
              <a:rPr lang="tr-TR" altLang="tr-TR" sz="2200" b="1" dirty="0" smtClean="0">
                <a:latin typeface="Times New Roman" panose="02020603050405020304" pitchFamily="18" charset="0"/>
                <a:cs typeface="Times New Roman" panose="02020603050405020304" pitchFamily="18" charset="0"/>
              </a:rPr>
              <a:t> </a:t>
            </a:r>
            <a:r>
              <a:rPr lang="tr-TR" altLang="tr-TR" sz="2200" b="1" dirty="0">
                <a:latin typeface="Times New Roman" panose="02020603050405020304" pitchFamily="18" charset="0"/>
                <a:cs typeface="Times New Roman" panose="02020603050405020304" pitchFamily="18" charset="0"/>
              </a:rPr>
              <a:t>tarihine kadar satış talebinde </a:t>
            </a:r>
            <a:r>
              <a:rPr lang="tr-TR" altLang="tr-TR" sz="2200" b="1" dirty="0" smtClean="0">
                <a:latin typeface="Times New Roman" panose="02020603050405020304" pitchFamily="18" charset="0"/>
                <a:cs typeface="Times New Roman" panose="02020603050405020304" pitchFamily="18" charset="0"/>
              </a:rPr>
              <a:t>bulunulur.</a:t>
            </a:r>
            <a:endParaRPr lang="tr-TR" altLang="tr-TR" sz="2200" b="1" dirty="0">
              <a:latin typeface="Times New Roman" panose="02020603050405020304" pitchFamily="18" charset="0"/>
              <a:cs typeface="Times New Roman" panose="02020603050405020304" pitchFamily="18" charset="0"/>
            </a:endParaRPr>
          </a:p>
          <a:p>
            <a:pPr eaLnBrk="1" hangingPunct="1">
              <a:buClr>
                <a:srgbClr val="0BD0D9"/>
              </a:buClr>
              <a:buSzPct val="95000"/>
              <a:buFont typeface="Times New Roman" panose="02020603050405020304" pitchFamily="18" charset="0"/>
              <a:buNone/>
            </a:pPr>
            <a:r>
              <a:rPr lang="tr-TR" altLang="tr-TR" sz="2200" b="1" dirty="0" smtClean="0">
                <a:latin typeface="Times New Roman" panose="02020603050405020304" pitchFamily="18" charset="0"/>
                <a:cs typeface="Times New Roman" panose="02020603050405020304" pitchFamily="18" charset="0"/>
              </a:rPr>
              <a:t>(Yargıtay </a:t>
            </a:r>
            <a:r>
              <a:rPr lang="tr-TR" altLang="tr-TR" sz="2200" b="1" dirty="0">
                <a:latin typeface="Times New Roman" panose="02020603050405020304" pitchFamily="18" charset="0"/>
                <a:cs typeface="Times New Roman" panose="02020603050405020304" pitchFamily="18" charset="0"/>
              </a:rPr>
              <a:t>12 Hukuk Dairesi 2022/3323 esas 2022/6222 </a:t>
            </a:r>
            <a:r>
              <a:rPr lang="tr-TR" altLang="tr-TR" sz="2200" b="1" dirty="0" smtClean="0">
                <a:latin typeface="Times New Roman" panose="02020603050405020304" pitchFamily="18" charset="0"/>
                <a:cs typeface="Times New Roman" panose="02020603050405020304" pitchFamily="18" charset="0"/>
              </a:rPr>
              <a:t>karar.)</a:t>
            </a:r>
          </a:p>
        </p:txBody>
      </p:sp>
    </p:spTree>
    <p:extLst>
      <p:ext uri="{BB962C8B-B14F-4D97-AF65-F5344CB8AC3E}">
        <p14:creationId xmlns:p14="http://schemas.microsoft.com/office/powerpoint/2010/main" val="2311670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16</a:t>
            </a:fld>
            <a:endParaRPr lang="tr-TR" dirty="0"/>
          </a:p>
        </p:txBody>
      </p:sp>
      <p:sp>
        <p:nvSpPr>
          <p:cNvPr id="3" name="Dikdörtgen 2"/>
          <p:cNvSpPr/>
          <p:nvPr/>
        </p:nvSpPr>
        <p:spPr>
          <a:xfrm>
            <a:off x="1252728" y="859536"/>
            <a:ext cx="9692640" cy="6538713"/>
          </a:xfrm>
          <a:prstGeom prst="rect">
            <a:avLst/>
          </a:prstGeom>
        </p:spPr>
        <p:txBody>
          <a:bodyPr wrap="square">
            <a:spAutoFit/>
          </a:bodyPr>
          <a:lstStyle/>
          <a:p>
            <a:pPr algn="just">
              <a:lnSpc>
                <a:spcPct val="115000"/>
              </a:lnSpc>
              <a:spcBef>
                <a:spcPts val="375"/>
              </a:spcBef>
              <a:spcAft>
                <a:spcPts val="0"/>
              </a:spcAft>
            </a:pPr>
            <a:r>
              <a:rPr lang="tr-TR" sz="2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Taksitle ödeme</a:t>
            </a:r>
            <a:r>
              <a:rPr lang="tr-TR" sz="26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tr-TR" sz="2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r>
              <a:rPr lang="tr-TR"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Madde 111 – </a:t>
            </a:r>
            <a:r>
              <a:rPr lang="tr-TR"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Borçlu, alacaklının satış talebinden evvel borcunu muntazam taksitlerle </a:t>
            </a:r>
            <a:r>
              <a:rPr lang="tr-TR" sz="2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ödemeyi </a:t>
            </a:r>
            <a:r>
              <a:rPr lang="tr-TR"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taahhüt eder ve birinci taksiti de derhal verirse icra muamelesi durur</a:t>
            </a:r>
            <a:r>
              <a:rPr lang="tr-TR" sz="2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tr-TR" sz="9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Borçlunun tek taraflı taahhütte bulunabilmesi; </a:t>
            </a:r>
          </a:p>
          <a:p>
            <a:pPr marL="285750" indent="-285750">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Bu isteğin alacaklının satış talebinden evvel olmasına, </a:t>
            </a:r>
          </a:p>
          <a:p>
            <a:pPr marL="285750" indent="-285750">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Birinci taksitin de peşin verilmesine,  </a:t>
            </a:r>
          </a:p>
          <a:p>
            <a:pPr marL="285750" indent="-285750">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Borca yetecek kadar malın haczedilmiş olmasına, </a:t>
            </a:r>
          </a:p>
          <a:p>
            <a:pPr marL="285750" indent="-285750">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Taksitlerin her birinin borcun dörtte birinden az olmamasına, </a:t>
            </a:r>
          </a:p>
          <a:p>
            <a:pPr marL="285750" indent="-285750">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Taksitlerin aydan aya verilmesine,</a:t>
            </a:r>
          </a:p>
          <a:p>
            <a:pPr marL="285750" indent="-285750">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Son olarak da bu sürenin üç aydan fazla olmaması şartlarına bağlanmıştır. </a:t>
            </a:r>
            <a:endParaRPr lang="tr-TR"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Borçlunun tek taraflı taahhüdünde alacaklının muvafakati gerekmez. Çünkü borçlu bu hakkını direk kanundan yararlanarak kullanmaktadır.  </a:t>
            </a:r>
            <a:endParaRPr lang="tr-TR"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Üçüncü fıkrada borçlu ile alacaklının karşılıklı anlaşarak borcun taksitlendirilmesi söz konusudur. İki taraflı taahhütte toplam süresinin 10 yılı aşamayacağı şartı vardır. </a:t>
            </a:r>
            <a:endParaRPr lang="tr-TR" dirty="0" smtClean="0">
              <a:latin typeface="Times New Roman" panose="02020603050405020304" pitchFamily="18" charset="0"/>
              <a:cs typeface="Times New Roman" panose="02020603050405020304" pitchFamily="18" charset="0"/>
            </a:endParaRPr>
          </a:p>
          <a:p>
            <a:endParaRPr lang="tr-TR" sz="600" dirty="0">
              <a:latin typeface="Times New Roman" panose="02020603050405020304" pitchFamily="18" charset="0"/>
              <a:cs typeface="Times New Roman" panose="02020603050405020304" pitchFamily="18" charset="0"/>
            </a:endParaRPr>
          </a:p>
          <a:p>
            <a:pPr algn="ctr"/>
            <a:r>
              <a:rPr lang="tr-TR" b="1" dirty="0" smtClean="0">
                <a:solidFill>
                  <a:srgbClr val="FF0000"/>
                </a:solidFill>
                <a:latin typeface="Times New Roman" panose="02020603050405020304" pitchFamily="18" charset="0"/>
                <a:cs typeface="Times New Roman" panose="02020603050405020304" pitchFamily="18" charset="0"/>
              </a:rPr>
              <a:t>Her </a:t>
            </a:r>
            <a:r>
              <a:rPr lang="tr-TR" b="1" dirty="0">
                <a:solidFill>
                  <a:srgbClr val="FF0000"/>
                </a:solidFill>
                <a:latin typeface="Times New Roman" panose="02020603050405020304" pitchFamily="18" charset="0"/>
                <a:cs typeface="Times New Roman" panose="02020603050405020304" pitchFamily="18" charset="0"/>
              </a:rPr>
              <a:t>iki durumda da takip duracak ve satış isteme süreleri işlemeyecektir. </a:t>
            </a:r>
            <a:endParaRPr lang="tr-TR" dirty="0">
              <a:solidFill>
                <a:srgbClr val="FF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tr-TR" dirty="0"/>
          </a:p>
          <a:p>
            <a:pPr marL="285750" indent="-285750">
              <a:buFont typeface="Wingdings" panose="05000000000000000000" pitchFamily="2" charset="2"/>
              <a:buChar char="q"/>
            </a:pPr>
            <a:endParaRPr lang="tr-TR" dirty="0"/>
          </a:p>
          <a:p>
            <a:r>
              <a:rPr lang="tr-TR" dirty="0"/>
              <a:t> </a:t>
            </a:r>
          </a:p>
          <a:p>
            <a:endParaRPr lang="tr-T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513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17</a:t>
            </a:fld>
            <a:endParaRPr lang="tr-TR" dirty="0"/>
          </a:p>
        </p:txBody>
      </p:sp>
      <p:sp>
        <p:nvSpPr>
          <p:cNvPr id="3" name="Dikdörtgen 2"/>
          <p:cNvSpPr/>
          <p:nvPr/>
        </p:nvSpPr>
        <p:spPr>
          <a:xfrm>
            <a:off x="1692783" y="1267325"/>
            <a:ext cx="6251067" cy="1012585"/>
          </a:xfrm>
          <a:prstGeom prst="rect">
            <a:avLst/>
          </a:prstGeom>
        </p:spPr>
        <p:txBody>
          <a:bodyPr wrap="square">
            <a:spAutoFit/>
          </a:bodyPr>
          <a:lstStyle/>
          <a:p>
            <a:pPr algn="just">
              <a:lnSpc>
                <a:spcPct val="115000"/>
              </a:lnSpc>
              <a:spcAft>
                <a:spcPts val="0"/>
              </a:spcAft>
            </a:pPr>
            <a:r>
              <a:rPr lang="tr-TR" sz="2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Borçluya satış yetkisi verilmesi: </a:t>
            </a:r>
            <a:endParaRPr lang="tr-TR" sz="2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tr-TR" sz="2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Madde </a:t>
            </a:r>
            <a:r>
              <a:rPr lang="tr-TR"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111/a- (Ek:24/11/2021-7343/12 </a:t>
            </a:r>
            <a:r>
              <a:rPr lang="tr-TR"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md.</a:t>
            </a:r>
            <a:r>
              <a:rPr lang="tr-TR"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2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tr-TR" sz="2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 Box 2"/>
          <p:cNvSpPr txBox="1">
            <a:spLocks noChangeArrowheads="1"/>
          </p:cNvSpPr>
          <p:nvPr/>
        </p:nvSpPr>
        <p:spPr bwMode="auto">
          <a:xfrm>
            <a:off x="1255014" y="2164848"/>
            <a:ext cx="10158984" cy="311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chemeClr val="bg1"/>
                </a:solidFill>
                <a:latin typeface="Arial" panose="020B0604020202020204" pitchFamily="34" charset="0"/>
                <a:ea typeface="SimSun" panose="02010600030101010101" pitchFamily="2"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chemeClr val="bg1"/>
                </a:solidFill>
                <a:latin typeface="Arial" panose="020B0604020202020204" pitchFamily="34" charset="0"/>
                <a:ea typeface="SimSun" panose="02010600030101010101" pitchFamily="2"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chemeClr val="bg1"/>
                </a:solidFill>
                <a:latin typeface="Arial" panose="020B0604020202020204" pitchFamily="34" charset="0"/>
                <a:ea typeface="SimSun" panose="02010600030101010101" pitchFamily="2"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chemeClr val="bg1"/>
                </a:solidFill>
                <a:latin typeface="Arial" panose="020B0604020202020204" pitchFamily="34" charset="0"/>
                <a:ea typeface="SimSun" panose="02010600030101010101" pitchFamily="2"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chemeClr val="bg1"/>
                </a:solidFill>
                <a:latin typeface="Arial" panose="020B0604020202020204" pitchFamily="34" charset="0"/>
                <a:ea typeface="SimSun" panose="02010600030101010101" pitchFamily="2" charset="-122"/>
              </a:defRPr>
            </a:lvl9pPr>
          </a:lstStyle>
          <a:p>
            <a:pPr eaLnBrk="1" hangingPunct="1">
              <a:spcBef>
                <a:spcPts val="650"/>
              </a:spcBef>
              <a:buClr>
                <a:srgbClr val="0BD0D9"/>
              </a:buClr>
              <a:buSzPct val="95000"/>
              <a:buFont typeface="Wingdings 2" panose="05020102010507070707" pitchFamily="18" charset="2"/>
              <a:buChar char=""/>
            </a:pPr>
            <a:endParaRPr lang="tr-TR" altLang="tr-TR" sz="2200" b="1" dirty="0">
              <a:solidFill>
                <a:srgbClr val="000000"/>
              </a:solidFill>
              <a:latin typeface="Constantia" panose="02030602050306030303" pitchFamily="18" charset="0"/>
            </a:endParaRPr>
          </a:p>
          <a:p>
            <a:pPr marL="457200" indent="-457200" eaLnBrk="1" hangingPunct="1">
              <a:spcBef>
                <a:spcPts val="650"/>
              </a:spcBef>
              <a:buSzPct val="95000"/>
              <a:buFont typeface="Wingdings" panose="05000000000000000000" pitchFamily="2" charset="2"/>
              <a:buChar char="q"/>
            </a:pPr>
            <a:r>
              <a:rPr lang="tr-TR" altLang="tr-TR" sz="2200" b="1" dirty="0">
                <a:solidFill>
                  <a:srgbClr val="000000"/>
                </a:solidFill>
                <a:latin typeface="Constantia" panose="02030602050306030303" pitchFamily="18" charset="0"/>
              </a:rPr>
              <a:t>MADDE 111/a- (Ek:24/11/2021-7343/12 </a:t>
            </a:r>
            <a:r>
              <a:rPr lang="tr-TR" altLang="tr-TR" sz="2200" b="1" dirty="0" err="1">
                <a:solidFill>
                  <a:srgbClr val="000000"/>
                </a:solidFill>
                <a:latin typeface="Constantia" panose="02030602050306030303" pitchFamily="18" charset="0"/>
              </a:rPr>
              <a:t>md.</a:t>
            </a:r>
            <a:r>
              <a:rPr lang="tr-TR" altLang="tr-TR" sz="2200" b="1" dirty="0">
                <a:solidFill>
                  <a:srgbClr val="000000"/>
                </a:solidFill>
                <a:latin typeface="Constantia" panose="02030602050306030303" pitchFamily="18" charset="0"/>
              </a:rPr>
              <a:t>) </a:t>
            </a:r>
          </a:p>
          <a:p>
            <a:pPr marL="457200" indent="-457200" eaLnBrk="1" hangingPunct="1">
              <a:spcBef>
                <a:spcPts val="650"/>
              </a:spcBef>
              <a:buClr>
                <a:schemeClr val="tx1"/>
              </a:buClr>
              <a:buSzPct val="95000"/>
              <a:buFont typeface="Wingdings" panose="05000000000000000000" pitchFamily="2" charset="2"/>
              <a:buChar char="q"/>
            </a:pPr>
            <a:r>
              <a:rPr lang="tr-TR" altLang="tr-TR" sz="2200" b="1" dirty="0">
                <a:solidFill>
                  <a:srgbClr val="000000"/>
                </a:solidFill>
                <a:latin typeface="Constantia" panose="02030602050306030303" pitchFamily="18" charset="0"/>
              </a:rPr>
              <a:t>Borçlu, kıymet takdirinin </a:t>
            </a:r>
            <a:r>
              <a:rPr lang="tr-TR" altLang="tr-TR" sz="2200" b="1" dirty="0">
                <a:solidFill>
                  <a:srgbClr val="FF0000"/>
                </a:solidFill>
                <a:latin typeface="Constantia" panose="02030602050306030303" pitchFamily="18" charset="0"/>
              </a:rPr>
              <a:t>tebliğinden itibaren yedi gün </a:t>
            </a:r>
            <a:r>
              <a:rPr lang="tr-TR" altLang="tr-TR" sz="2200" b="1" dirty="0">
                <a:solidFill>
                  <a:srgbClr val="000000"/>
                </a:solidFill>
                <a:latin typeface="Constantia" panose="02030602050306030303" pitchFamily="18" charset="0"/>
              </a:rPr>
              <a:t>içinde haczedilen malının </a:t>
            </a:r>
            <a:r>
              <a:rPr lang="tr-TR" altLang="tr-TR" sz="2200" b="1" dirty="0" err="1">
                <a:solidFill>
                  <a:srgbClr val="000000"/>
                </a:solidFill>
                <a:latin typeface="Constantia" panose="02030602050306030303" pitchFamily="18" charset="0"/>
              </a:rPr>
              <a:t>rızaen</a:t>
            </a:r>
            <a:r>
              <a:rPr lang="tr-TR" altLang="tr-TR" sz="2200" b="1" dirty="0">
                <a:solidFill>
                  <a:srgbClr val="000000"/>
                </a:solidFill>
                <a:latin typeface="Constantia" panose="02030602050306030303" pitchFamily="18" charset="0"/>
              </a:rPr>
              <a:t> satışı için kendisine yetki verilmesini talep edebilir. Kıymet takdiri yapılmadığı durumlarda borçlu da kıymet takdiri yapılmasını isteyebilir. İcra müdürü, </a:t>
            </a:r>
            <a:r>
              <a:rPr lang="tr-TR" altLang="tr-TR" sz="2200" b="1" dirty="0">
                <a:solidFill>
                  <a:srgbClr val="FF0000"/>
                </a:solidFill>
                <a:latin typeface="Constantia" panose="02030602050306030303" pitchFamily="18" charset="0"/>
              </a:rPr>
              <a:t>kıymet takdirinin kesinleşmesinden sonra cebrî satış işlemlerini durdurarak borçluya </a:t>
            </a:r>
            <a:r>
              <a:rPr lang="tr-TR" altLang="tr-TR" sz="2200" b="1" u="sng" dirty="0">
                <a:solidFill>
                  <a:srgbClr val="FF0000"/>
                </a:solidFill>
                <a:latin typeface="Constantia" panose="02030602050306030303" pitchFamily="18" charset="0"/>
              </a:rPr>
              <a:t>on beş günlük süre </a:t>
            </a:r>
            <a:r>
              <a:rPr lang="tr-TR" altLang="tr-TR" sz="2200" b="1" dirty="0">
                <a:solidFill>
                  <a:srgbClr val="FF0000"/>
                </a:solidFill>
                <a:latin typeface="Constantia" panose="02030602050306030303" pitchFamily="18" charset="0"/>
              </a:rPr>
              <a:t>verir. </a:t>
            </a:r>
          </a:p>
        </p:txBody>
      </p:sp>
    </p:spTree>
    <p:extLst>
      <p:ext uri="{BB962C8B-B14F-4D97-AF65-F5344CB8AC3E}">
        <p14:creationId xmlns:p14="http://schemas.microsoft.com/office/powerpoint/2010/main" val="1498592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18</a:t>
            </a:fld>
            <a:endParaRPr lang="tr-TR" dirty="0"/>
          </a:p>
        </p:txBody>
      </p:sp>
      <p:sp>
        <p:nvSpPr>
          <p:cNvPr id="3" name="Text Box 2"/>
          <p:cNvSpPr txBox="1">
            <a:spLocks noChangeArrowheads="1"/>
          </p:cNvSpPr>
          <p:nvPr/>
        </p:nvSpPr>
        <p:spPr bwMode="auto">
          <a:xfrm>
            <a:off x="1194054" y="1026541"/>
            <a:ext cx="9759696" cy="290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chemeClr val="bg1"/>
                </a:solidFill>
                <a:latin typeface="Arial" panose="020B0604020202020204" pitchFamily="34" charset="0"/>
                <a:ea typeface="SimSun" panose="02010600030101010101" pitchFamily="2"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chemeClr val="bg1"/>
                </a:solidFill>
                <a:latin typeface="Arial" panose="020B0604020202020204" pitchFamily="34" charset="0"/>
                <a:ea typeface="SimSun" panose="02010600030101010101" pitchFamily="2"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chemeClr val="bg1"/>
                </a:solidFill>
                <a:latin typeface="Arial" panose="020B0604020202020204" pitchFamily="34" charset="0"/>
                <a:ea typeface="SimSun" panose="02010600030101010101" pitchFamily="2"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chemeClr val="bg1"/>
                </a:solidFill>
                <a:latin typeface="Arial" panose="020B0604020202020204" pitchFamily="34" charset="0"/>
                <a:ea typeface="SimSun" panose="02010600030101010101" pitchFamily="2"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chemeClr val="bg1"/>
                </a:solidFill>
                <a:latin typeface="Arial" panose="020B0604020202020204" pitchFamily="34" charset="0"/>
                <a:ea typeface="SimSun" panose="02010600030101010101" pitchFamily="2" charset="-122"/>
              </a:defRPr>
            </a:lvl9pPr>
          </a:lstStyle>
          <a:p>
            <a:pPr marL="457200" indent="-457200" algn="just">
              <a:spcBef>
                <a:spcPts val="650"/>
              </a:spcBef>
              <a:buClr>
                <a:schemeClr val="tx1"/>
              </a:buClr>
              <a:buSzPct val="95000"/>
              <a:buFont typeface="Wingdings" panose="05000000000000000000" pitchFamily="2" charset="2"/>
              <a:buChar char="q"/>
            </a:pPr>
            <a:r>
              <a:rPr lang="tr-TR" altLang="tr-TR" sz="2200" b="1" dirty="0" err="1">
                <a:solidFill>
                  <a:schemeClr val="tx1"/>
                </a:solidFill>
                <a:latin typeface="Times New Roman" panose="02020603050405020304" pitchFamily="18" charset="0"/>
                <a:cs typeface="Times New Roman" panose="02020603050405020304" pitchFamily="18" charset="0"/>
              </a:rPr>
              <a:t>Rızai</a:t>
            </a:r>
            <a:r>
              <a:rPr lang="tr-TR" altLang="tr-TR" sz="2200" b="1" dirty="0">
                <a:solidFill>
                  <a:schemeClr val="tx1"/>
                </a:solidFill>
                <a:latin typeface="Times New Roman" panose="02020603050405020304" pitchFamily="18" charset="0"/>
                <a:cs typeface="Times New Roman" panose="02020603050405020304" pitchFamily="18" charset="0"/>
              </a:rPr>
              <a:t> satışta bedel, malın muhammen kıymetinin </a:t>
            </a:r>
            <a:r>
              <a:rPr lang="tr-TR" altLang="tr-TR" sz="2200" b="1" dirty="0">
                <a:solidFill>
                  <a:srgbClr val="FF0000"/>
                </a:solidFill>
                <a:latin typeface="Times New Roman" panose="02020603050405020304" pitchFamily="18" charset="0"/>
                <a:cs typeface="Times New Roman" panose="02020603050405020304" pitchFamily="18" charset="0"/>
              </a:rPr>
              <a:t>yüzde doksanına</a:t>
            </a:r>
            <a:r>
              <a:rPr lang="tr-TR" altLang="tr-TR" sz="2200" b="1" dirty="0">
                <a:solidFill>
                  <a:schemeClr val="tx1"/>
                </a:solidFill>
                <a:latin typeface="Times New Roman" panose="02020603050405020304" pitchFamily="18" charset="0"/>
                <a:cs typeface="Times New Roman" panose="02020603050405020304" pitchFamily="18" charset="0"/>
              </a:rPr>
              <a:t> karşılık gelen miktarı ile o malla güvence </a:t>
            </a:r>
            <a:r>
              <a:rPr lang="tr-TR" altLang="tr-TR" sz="2200" b="1" dirty="0" smtClean="0">
                <a:solidFill>
                  <a:schemeClr val="tx1"/>
                </a:solidFill>
                <a:latin typeface="Times New Roman" panose="02020603050405020304" pitchFamily="18" charset="0"/>
                <a:cs typeface="Times New Roman" panose="02020603050405020304" pitchFamily="18" charset="0"/>
              </a:rPr>
              <a:t>altına alınan </a:t>
            </a:r>
            <a:r>
              <a:rPr lang="tr-TR" altLang="tr-TR" sz="2200" b="1" dirty="0" smtClean="0">
                <a:solidFill>
                  <a:srgbClr val="FF0000"/>
                </a:solidFill>
                <a:latin typeface="Times New Roman" panose="02020603050405020304" pitchFamily="18" charset="0"/>
                <a:cs typeface="Times New Roman" panose="02020603050405020304" pitchFamily="18" charset="0"/>
              </a:rPr>
              <a:t>( </a:t>
            </a:r>
            <a:r>
              <a:rPr lang="tr-TR" altLang="tr-TR" sz="2200" b="1" dirty="0">
                <a:solidFill>
                  <a:srgbClr val="FF0000"/>
                </a:solidFill>
                <a:latin typeface="Times New Roman" panose="02020603050405020304" pitchFamily="18" charset="0"/>
                <a:cs typeface="Times New Roman" panose="02020603050405020304" pitchFamily="18" charset="0"/>
              </a:rPr>
              <a:t>ipotek ve rehinler  İİK 23 ) </a:t>
            </a:r>
            <a:r>
              <a:rPr lang="tr-TR" altLang="tr-TR" sz="2200" b="1" dirty="0" smtClean="0">
                <a:solidFill>
                  <a:srgbClr val="FF0000"/>
                </a:solidFill>
                <a:latin typeface="Times New Roman" panose="02020603050405020304" pitchFamily="18" charset="0"/>
                <a:cs typeface="Times New Roman" panose="02020603050405020304" pitchFamily="18" charset="0"/>
              </a:rPr>
              <a:t>alacakların </a:t>
            </a:r>
            <a:r>
              <a:rPr lang="tr-TR" altLang="tr-TR" sz="2200" b="1" dirty="0">
                <a:solidFill>
                  <a:srgbClr val="FF0000"/>
                </a:solidFill>
                <a:latin typeface="Times New Roman" panose="02020603050405020304" pitchFamily="18" charset="0"/>
                <a:cs typeface="Times New Roman" panose="02020603050405020304" pitchFamily="18" charset="0"/>
              </a:rPr>
              <a:t>toplamından hangisi fazla </a:t>
            </a:r>
            <a:r>
              <a:rPr lang="tr-TR" altLang="tr-TR" sz="2200" b="1" dirty="0" smtClean="0">
                <a:solidFill>
                  <a:srgbClr val="FF0000"/>
                </a:solidFill>
                <a:latin typeface="Times New Roman" panose="02020603050405020304" pitchFamily="18" charset="0"/>
                <a:cs typeface="Times New Roman" panose="02020603050405020304" pitchFamily="18" charset="0"/>
              </a:rPr>
              <a:t>ise </a:t>
            </a:r>
            <a:r>
              <a:rPr lang="tr-TR" altLang="tr-TR" sz="2200" b="1" dirty="0" smtClean="0">
                <a:solidFill>
                  <a:schemeClr val="tx1"/>
                </a:solidFill>
                <a:latin typeface="Times New Roman" panose="02020603050405020304" pitchFamily="18" charset="0"/>
                <a:cs typeface="Times New Roman" panose="02020603050405020304" pitchFamily="18" charset="0"/>
              </a:rPr>
              <a:t>satış </a:t>
            </a:r>
            <a:r>
              <a:rPr lang="tr-TR" altLang="tr-TR" sz="2200" b="1" dirty="0">
                <a:solidFill>
                  <a:schemeClr val="tx1"/>
                </a:solidFill>
                <a:latin typeface="Times New Roman" panose="02020603050405020304" pitchFamily="18" charset="0"/>
                <a:cs typeface="Times New Roman" panose="02020603050405020304" pitchFamily="18" charset="0"/>
              </a:rPr>
              <a:t>isteyenin alacağına rüçhanı </a:t>
            </a:r>
            <a:r>
              <a:rPr lang="tr-TR" altLang="tr-TR" sz="2200" b="1" dirty="0" smtClean="0">
                <a:solidFill>
                  <a:schemeClr val="tx1"/>
                </a:solidFill>
                <a:latin typeface="Times New Roman" panose="02020603050405020304" pitchFamily="18" charset="0"/>
                <a:cs typeface="Times New Roman" panose="02020603050405020304" pitchFamily="18" charset="0"/>
              </a:rPr>
              <a:t>bu </a:t>
            </a:r>
            <a:r>
              <a:rPr lang="tr-TR" altLang="tr-TR" sz="2200" b="1" dirty="0">
                <a:solidFill>
                  <a:schemeClr val="tx1"/>
                </a:solidFill>
                <a:latin typeface="Times New Roman" panose="02020603050405020304" pitchFamily="18" charset="0"/>
                <a:cs typeface="Times New Roman" panose="02020603050405020304" pitchFamily="18" charset="0"/>
              </a:rPr>
              <a:t>miktarı ve ayrıca bu miktara ilave olarak bu aşamaya kadar bu mahcuz için yapılan </a:t>
            </a:r>
            <a:r>
              <a:rPr lang="tr-TR" altLang="tr-TR" sz="2200" b="1" dirty="0">
                <a:solidFill>
                  <a:srgbClr val="FF0000"/>
                </a:solidFill>
                <a:latin typeface="Times New Roman" panose="02020603050405020304" pitchFamily="18" charset="0"/>
                <a:cs typeface="Times New Roman" panose="02020603050405020304" pitchFamily="18" charset="0"/>
              </a:rPr>
              <a:t>takip masrafları toplamından az olamaz. </a:t>
            </a:r>
            <a:endParaRPr lang="tr-TR" altLang="tr-TR" sz="2200" b="1" dirty="0" smtClean="0">
              <a:solidFill>
                <a:srgbClr val="FF0000"/>
              </a:solidFill>
              <a:latin typeface="Times New Roman" panose="02020603050405020304" pitchFamily="18" charset="0"/>
              <a:cs typeface="Times New Roman" panose="02020603050405020304" pitchFamily="18" charset="0"/>
            </a:endParaRPr>
          </a:p>
          <a:p>
            <a:pPr marL="457200" lvl="0" indent="-457200" algn="just">
              <a:lnSpc>
                <a:spcPct val="115000"/>
              </a:lnSpc>
              <a:spcAft>
                <a:spcPts val="0"/>
              </a:spcAft>
              <a:buFont typeface="Wingdings" panose="05000000000000000000" pitchFamily="2" charset="2"/>
              <a:buChar char="q"/>
            </a:pPr>
            <a:r>
              <a:rPr lang="tr-TR"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Bu madde </a:t>
            </a:r>
            <a:r>
              <a:rPr lang="tr-TR"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rehin ve ipotek takiplerinde uygulanmaz</a:t>
            </a:r>
            <a:r>
              <a:rPr lang="tr-TR"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marL="457200" lvl="0" indent="-457200" algn="just">
              <a:lnSpc>
                <a:spcPct val="115000"/>
              </a:lnSpc>
              <a:spcAft>
                <a:spcPts val="0"/>
              </a:spcAft>
              <a:buFont typeface="Wingdings" panose="05000000000000000000" pitchFamily="2" charset="2"/>
              <a:buChar char="q"/>
            </a:pPr>
            <a:r>
              <a:rPr lang="tr-TR"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KDV alınmaz. </a:t>
            </a:r>
            <a:r>
              <a:rPr lang="tr-TR"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İhale Damga Vergisi alınır</a:t>
            </a:r>
            <a:r>
              <a:rPr lang="tr-TR" sz="2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tr-TR"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Adalet Bakanlığı İcra İşleri Dairesi Başkanlığının 02.06.2022 tarihli 86420598-417/5667 sayılı İcra ve İflas Kanununu Uyarınca Borçluya Satış Yetkisi Verilmesine Dair Yönetmelik)</a:t>
            </a:r>
          </a:p>
          <a:p>
            <a:pPr marL="457200" lvl="0" indent="-457200" algn="just">
              <a:lnSpc>
                <a:spcPct val="115000"/>
              </a:lnSpc>
              <a:spcAft>
                <a:spcPts val="0"/>
              </a:spcAft>
              <a:buFont typeface="Wingdings" panose="05000000000000000000" pitchFamily="2" charset="2"/>
              <a:buChar char="q"/>
            </a:pPr>
            <a:r>
              <a:rPr lang="tr-TR"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Mülkiyet mahkemenin kabul kararı ile değişeceğinden bedelin paylaştırılması da bu tarih itibariyle değerlendirilecektir.</a:t>
            </a:r>
          </a:p>
          <a:p>
            <a:pPr marL="457200" lvl="0" indent="-457200" algn="just">
              <a:lnSpc>
                <a:spcPct val="115000"/>
              </a:lnSpc>
              <a:spcAft>
                <a:spcPts val="0"/>
              </a:spcAft>
              <a:buFont typeface="Wingdings" panose="05000000000000000000" pitchFamily="2" charset="2"/>
              <a:buChar char="q"/>
            </a:pPr>
            <a:r>
              <a:rPr lang="tr-TR" sz="2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Rızaen</a:t>
            </a:r>
            <a:r>
              <a:rPr lang="tr-TR"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satış yapılması halinde tahliye işlemleri </a:t>
            </a:r>
            <a:r>
              <a:rPr lang="tr-TR"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135. madde uyarınca yerine</a:t>
            </a:r>
            <a:r>
              <a:rPr lang="tr-TR"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getirilecektir.</a:t>
            </a:r>
          </a:p>
          <a:p>
            <a:pPr marL="457200" indent="-457200" algn="just" eaLnBrk="1" hangingPunct="1">
              <a:spcBef>
                <a:spcPts val="650"/>
              </a:spcBef>
              <a:buClr>
                <a:schemeClr val="tx1"/>
              </a:buClr>
              <a:buSzPct val="95000"/>
              <a:buFont typeface="Wingdings" panose="05000000000000000000" pitchFamily="2" charset="2"/>
              <a:buChar char="q"/>
            </a:pPr>
            <a:endParaRPr lang="tr-TR" altLang="tr-TR" sz="2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215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19</a:t>
            </a:fld>
            <a:endParaRPr lang="tr-TR" dirty="0"/>
          </a:p>
        </p:txBody>
      </p:sp>
      <p:sp>
        <p:nvSpPr>
          <p:cNvPr id="3" name="Text Box 2"/>
          <p:cNvSpPr txBox="1">
            <a:spLocks noChangeArrowheads="1"/>
          </p:cNvSpPr>
          <p:nvPr/>
        </p:nvSpPr>
        <p:spPr bwMode="auto">
          <a:xfrm>
            <a:off x="1244219" y="1075944"/>
            <a:ext cx="9838690" cy="442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69875" indent="-269875">
              <a:spcBef>
                <a:spcPts val="65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600">
                <a:solidFill>
                  <a:srgbClr val="000000"/>
                </a:solidFill>
                <a:latin typeface="Constantia" panose="02030602050306030303" pitchFamily="18" charset="0"/>
                <a:ea typeface="SimSun" panose="02010600030101010101" pitchFamily="2" charset="-122"/>
              </a:defRPr>
            </a:lvl1pPr>
            <a:lvl2pPr>
              <a:spcBef>
                <a:spcPts val="60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000000"/>
                </a:solidFill>
                <a:latin typeface="Constantia" panose="02030602050306030303" pitchFamily="18" charset="0"/>
                <a:ea typeface="SimSun" panose="02010600030101010101" pitchFamily="2" charset="-122"/>
              </a:defRPr>
            </a:lvl2pPr>
            <a:lvl3pPr>
              <a:spcBef>
                <a:spcPts val="525"/>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100">
                <a:solidFill>
                  <a:srgbClr val="000000"/>
                </a:solidFill>
                <a:latin typeface="Constantia" panose="02030602050306030303"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9pPr>
          </a:lstStyle>
          <a:p>
            <a:pPr marL="0" indent="0" algn="just" eaLnBrk="1" hangingPunct="1">
              <a:spcBef>
                <a:spcPts val="550"/>
              </a:spcBef>
              <a:buClr>
                <a:schemeClr val="tx1"/>
              </a:buClr>
              <a:buSzPct val="95000"/>
              <a:buNone/>
            </a:pPr>
            <a:r>
              <a:rPr lang="tr-TR" altLang="tr-TR" b="1" dirty="0" smtClean="0">
                <a:solidFill>
                  <a:srgbClr val="0070C0"/>
                </a:solidFill>
                <a:latin typeface="Times New Roman" panose="02020603050405020304" pitchFamily="18" charset="0"/>
                <a:cs typeface="Times New Roman" panose="02020603050405020304" pitchFamily="18" charset="0"/>
              </a:rPr>
              <a:t>Elektronik </a:t>
            </a:r>
            <a:r>
              <a:rPr lang="tr-TR" altLang="tr-TR" b="1" dirty="0">
                <a:solidFill>
                  <a:srgbClr val="0070C0"/>
                </a:solidFill>
                <a:latin typeface="Times New Roman" panose="02020603050405020304" pitchFamily="18" charset="0"/>
                <a:cs typeface="Times New Roman" panose="02020603050405020304" pitchFamily="18" charset="0"/>
              </a:rPr>
              <a:t>ortamda açık artırma suretiyle satış: </a:t>
            </a:r>
          </a:p>
          <a:p>
            <a:pPr marL="0" indent="0" algn="just" eaLnBrk="1" hangingPunct="1">
              <a:spcBef>
                <a:spcPts val="550"/>
              </a:spcBef>
              <a:buClr>
                <a:schemeClr val="tx1"/>
              </a:buClr>
              <a:buSzPct val="95000"/>
              <a:buNone/>
            </a:pPr>
            <a:r>
              <a:rPr lang="tr-TR" altLang="tr-TR" b="1" dirty="0">
                <a:solidFill>
                  <a:srgbClr val="FF0000"/>
                </a:solidFill>
                <a:latin typeface="Times New Roman" panose="02020603050405020304" pitchFamily="18" charset="0"/>
                <a:cs typeface="Times New Roman" panose="02020603050405020304" pitchFamily="18" charset="0"/>
              </a:rPr>
              <a:t>MADDE 111/b- (Ek:24/11/2021-7343/13 </a:t>
            </a:r>
            <a:r>
              <a:rPr lang="tr-TR" altLang="tr-TR" b="1" dirty="0" err="1">
                <a:solidFill>
                  <a:srgbClr val="FF0000"/>
                </a:solidFill>
                <a:latin typeface="Times New Roman" panose="02020603050405020304" pitchFamily="18" charset="0"/>
                <a:cs typeface="Times New Roman" panose="02020603050405020304" pitchFamily="18" charset="0"/>
              </a:rPr>
              <a:t>md.</a:t>
            </a:r>
            <a:r>
              <a:rPr lang="tr-TR" altLang="tr-TR" b="1" dirty="0">
                <a:solidFill>
                  <a:srgbClr val="FF0000"/>
                </a:solidFill>
                <a:latin typeface="Times New Roman" panose="02020603050405020304" pitchFamily="18" charset="0"/>
                <a:cs typeface="Times New Roman" panose="02020603050405020304" pitchFamily="18" charset="0"/>
              </a:rPr>
              <a:t>) </a:t>
            </a:r>
            <a:endParaRPr lang="tr-TR" altLang="tr-TR" b="1" dirty="0" smtClean="0">
              <a:solidFill>
                <a:srgbClr val="FF0000"/>
              </a:solidFill>
              <a:latin typeface="Times New Roman" panose="02020603050405020304" pitchFamily="18" charset="0"/>
              <a:cs typeface="Times New Roman" panose="02020603050405020304" pitchFamily="18" charset="0"/>
            </a:endParaRPr>
          </a:p>
          <a:p>
            <a:pPr marL="0" indent="0" algn="just" eaLnBrk="1" hangingPunct="1">
              <a:spcBef>
                <a:spcPts val="550"/>
              </a:spcBef>
              <a:buClr>
                <a:schemeClr val="tx1"/>
              </a:buClr>
              <a:buSzPct val="95000"/>
              <a:buNone/>
            </a:pPr>
            <a:endParaRPr lang="tr-TR" altLang="tr-TR" sz="1000" b="1" dirty="0">
              <a:latin typeface="Times New Roman" panose="02020603050405020304" pitchFamily="18" charset="0"/>
              <a:cs typeface="Times New Roman" panose="02020603050405020304" pitchFamily="18" charset="0"/>
            </a:endParaRPr>
          </a:p>
          <a:p>
            <a:pPr algn="just" eaLnBrk="1" hangingPunct="1">
              <a:spcBef>
                <a:spcPts val="550"/>
              </a:spcBef>
              <a:buClr>
                <a:schemeClr val="tx1"/>
              </a:buClr>
              <a:buSzPct val="95000"/>
              <a:buFont typeface="Wingdings" panose="05000000000000000000" pitchFamily="2" charset="2"/>
              <a:buChar char="q"/>
            </a:pPr>
            <a:r>
              <a:rPr lang="tr-TR" altLang="tr-TR" sz="2200" b="1" dirty="0" err="1">
                <a:latin typeface="Times New Roman" panose="02020603050405020304" pitchFamily="18" charset="0"/>
                <a:cs typeface="Times New Roman" panose="02020603050405020304" pitchFamily="18" charset="0"/>
              </a:rPr>
              <a:t>Haczolunan</a:t>
            </a:r>
            <a:r>
              <a:rPr lang="tr-TR" altLang="tr-TR" sz="2200" b="1" dirty="0">
                <a:latin typeface="Times New Roman" panose="02020603050405020304" pitchFamily="18" charset="0"/>
                <a:cs typeface="Times New Roman" panose="02020603050405020304" pitchFamily="18" charset="0"/>
              </a:rPr>
              <a:t> malın satışı, Ulusal Yargı Ağı Bilişim Sistemine entegre </a:t>
            </a:r>
            <a:r>
              <a:rPr lang="tr-TR" altLang="tr-TR" sz="2200" b="1" dirty="0">
                <a:solidFill>
                  <a:srgbClr val="FF0000"/>
                </a:solidFill>
                <a:latin typeface="Times New Roman" panose="02020603050405020304" pitchFamily="18" charset="0"/>
                <a:cs typeface="Times New Roman" panose="02020603050405020304" pitchFamily="18" charset="0"/>
              </a:rPr>
              <a:t>elektronik satış </a:t>
            </a:r>
            <a:r>
              <a:rPr lang="tr-TR" altLang="tr-TR" sz="2200" b="1" dirty="0" err="1">
                <a:solidFill>
                  <a:srgbClr val="FF0000"/>
                </a:solidFill>
                <a:latin typeface="Times New Roman" panose="02020603050405020304" pitchFamily="18" charset="0"/>
                <a:cs typeface="Times New Roman" panose="02020603050405020304" pitchFamily="18" charset="0"/>
              </a:rPr>
              <a:t>portalında</a:t>
            </a:r>
            <a:r>
              <a:rPr lang="tr-TR" altLang="tr-TR" sz="2200" b="1" dirty="0">
                <a:latin typeface="Times New Roman" panose="02020603050405020304" pitchFamily="18" charset="0"/>
                <a:cs typeface="Times New Roman" panose="02020603050405020304" pitchFamily="18" charset="0"/>
              </a:rPr>
              <a:t> açık artırma suretiyle yapılır. </a:t>
            </a:r>
          </a:p>
          <a:p>
            <a:pPr algn="just" eaLnBrk="1" hangingPunct="1">
              <a:spcBef>
                <a:spcPts val="550"/>
              </a:spcBef>
              <a:buClr>
                <a:schemeClr val="tx1"/>
              </a:buClr>
              <a:buSzPct val="95000"/>
              <a:buFont typeface="Wingdings" panose="05000000000000000000" pitchFamily="2" charset="2"/>
              <a:buChar char="q"/>
            </a:pPr>
            <a:r>
              <a:rPr lang="tr-TR" altLang="tr-TR" sz="2200" b="1" dirty="0">
                <a:latin typeface="Times New Roman" panose="02020603050405020304" pitchFamily="18" charset="0"/>
                <a:cs typeface="Times New Roman" panose="02020603050405020304" pitchFamily="18" charset="0"/>
              </a:rPr>
              <a:t>Açık artırmada teklif verme süresi </a:t>
            </a:r>
            <a:r>
              <a:rPr lang="tr-TR" altLang="tr-TR" sz="2200" b="1" dirty="0">
                <a:solidFill>
                  <a:srgbClr val="FF0000"/>
                </a:solidFill>
                <a:latin typeface="Times New Roman" panose="02020603050405020304" pitchFamily="18" charset="0"/>
                <a:cs typeface="Times New Roman" panose="02020603050405020304" pitchFamily="18" charset="0"/>
              </a:rPr>
              <a:t>yedi gündür</a:t>
            </a:r>
            <a:r>
              <a:rPr lang="tr-TR" altLang="tr-TR" sz="2200" b="1" dirty="0">
                <a:latin typeface="Times New Roman" panose="02020603050405020304" pitchFamily="18" charset="0"/>
                <a:cs typeface="Times New Roman" panose="02020603050405020304" pitchFamily="18" charset="0"/>
              </a:rPr>
              <a:t>. </a:t>
            </a:r>
            <a:endParaRPr lang="tr-TR" altLang="tr-TR" sz="2200" b="1" dirty="0" smtClean="0">
              <a:latin typeface="Times New Roman" panose="02020603050405020304" pitchFamily="18" charset="0"/>
              <a:cs typeface="Times New Roman" panose="02020603050405020304" pitchFamily="18" charset="0"/>
            </a:endParaRPr>
          </a:p>
          <a:p>
            <a:pPr algn="just">
              <a:spcBef>
                <a:spcPts val="700"/>
              </a:spcBef>
              <a:buClr>
                <a:schemeClr val="tx1"/>
              </a:buClr>
              <a:buSzPct val="95000"/>
              <a:buFont typeface="Wingdings" panose="05000000000000000000" pitchFamily="2" charset="2"/>
              <a:buChar char="q"/>
            </a:pPr>
            <a:r>
              <a:rPr lang="tr-TR" altLang="tr-TR" sz="2200" b="1" dirty="0">
                <a:latin typeface="Times New Roman" panose="02020603050405020304" pitchFamily="18" charset="0"/>
                <a:cs typeface="Times New Roman" panose="02020603050405020304" pitchFamily="18" charset="0"/>
              </a:rPr>
              <a:t>Teklifler arasındaki fark, satışa çıkarılan malın muhammen kıymetinin </a:t>
            </a:r>
            <a:r>
              <a:rPr lang="tr-TR" altLang="tr-TR" sz="2200" b="1" dirty="0">
                <a:solidFill>
                  <a:srgbClr val="FF0000"/>
                </a:solidFill>
                <a:latin typeface="Times New Roman" panose="02020603050405020304" pitchFamily="18" charset="0"/>
                <a:cs typeface="Times New Roman" panose="02020603050405020304" pitchFamily="18" charset="0"/>
              </a:rPr>
              <a:t>binde birinden ve her hâlde yüz Türk lirasından az olamaz.</a:t>
            </a:r>
            <a:r>
              <a:rPr lang="tr-TR" altLang="tr-TR" sz="2200" b="1" dirty="0">
                <a:latin typeface="Times New Roman" panose="02020603050405020304" pitchFamily="18" charset="0"/>
                <a:cs typeface="Times New Roman" panose="02020603050405020304" pitchFamily="18" charset="0"/>
              </a:rPr>
              <a:t> </a:t>
            </a:r>
          </a:p>
          <a:p>
            <a:pPr algn="just">
              <a:spcBef>
                <a:spcPts val="700"/>
              </a:spcBef>
              <a:buClr>
                <a:schemeClr val="tx1"/>
              </a:buClr>
              <a:buSzPct val="95000"/>
              <a:buFont typeface="Wingdings" panose="05000000000000000000" pitchFamily="2" charset="2"/>
              <a:buChar char="q"/>
            </a:pPr>
            <a:r>
              <a:rPr lang="tr-TR" altLang="tr-TR" sz="2200" b="1" dirty="0">
                <a:latin typeface="Times New Roman" panose="02020603050405020304" pitchFamily="18" charset="0"/>
                <a:cs typeface="Times New Roman" panose="02020603050405020304" pitchFamily="18" charset="0"/>
              </a:rPr>
              <a:t>Açık artırmada en yüksek teklifi veren, artırma süresi içinde kendisinden yüksek bir teklif verilmedikçe </a:t>
            </a:r>
            <a:r>
              <a:rPr lang="tr-TR" altLang="tr-TR" sz="2200" b="1" dirty="0">
                <a:solidFill>
                  <a:srgbClr val="FF0000"/>
                </a:solidFill>
                <a:latin typeface="Times New Roman" panose="02020603050405020304" pitchFamily="18" charset="0"/>
                <a:cs typeface="Times New Roman" panose="02020603050405020304" pitchFamily="18" charset="0"/>
              </a:rPr>
              <a:t>teklifini çekemez ve teminatını alamaz</a:t>
            </a:r>
            <a:r>
              <a:rPr lang="tr-TR" altLang="tr-TR" sz="2200" b="1" dirty="0">
                <a:latin typeface="Times New Roman" panose="02020603050405020304" pitchFamily="18" charset="0"/>
                <a:cs typeface="Times New Roman" panose="02020603050405020304" pitchFamily="18" charset="0"/>
              </a:rPr>
              <a:t>. </a:t>
            </a:r>
          </a:p>
          <a:p>
            <a:pPr algn="just">
              <a:spcBef>
                <a:spcPts val="700"/>
              </a:spcBef>
              <a:buClr>
                <a:schemeClr val="tx1"/>
              </a:buClr>
              <a:buSzPct val="95000"/>
              <a:buFont typeface="Wingdings" panose="05000000000000000000" pitchFamily="2" charset="2"/>
              <a:buChar char="q"/>
            </a:pPr>
            <a:r>
              <a:rPr lang="tr-TR" altLang="tr-TR" sz="2200" b="1" dirty="0">
                <a:latin typeface="Times New Roman" panose="02020603050405020304" pitchFamily="18" charset="0"/>
                <a:cs typeface="Times New Roman" panose="02020603050405020304" pitchFamily="18" charset="0"/>
              </a:rPr>
              <a:t>Açık artırma süresinin son on dakikası içinde yeni bir teklifin verilmesi hâlinde açık artırma bir defaya mahsus olmak üzere </a:t>
            </a:r>
            <a:r>
              <a:rPr lang="tr-TR" altLang="tr-TR" sz="2200" b="1" dirty="0">
                <a:solidFill>
                  <a:srgbClr val="FF0000"/>
                </a:solidFill>
                <a:latin typeface="Times New Roman" panose="02020603050405020304" pitchFamily="18" charset="0"/>
                <a:cs typeface="Times New Roman" panose="02020603050405020304" pitchFamily="18" charset="0"/>
              </a:rPr>
              <a:t>on dakika uzatılır</a:t>
            </a:r>
            <a:r>
              <a:rPr lang="tr-TR" altLang="tr-TR" sz="2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10546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t>2</a:t>
            </a:fld>
            <a:endParaRPr lang="tr-TR" dirty="0"/>
          </a:p>
        </p:txBody>
      </p:sp>
      <p:sp>
        <p:nvSpPr>
          <p:cNvPr id="4" name="Alt Başlık 6"/>
          <p:cNvSpPr txBox="1">
            <a:spLocks/>
          </p:cNvSpPr>
          <p:nvPr/>
        </p:nvSpPr>
        <p:spPr>
          <a:xfrm>
            <a:off x="1246009" y="2040728"/>
            <a:ext cx="9144001" cy="32925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8560" indent="0" algn="just">
              <a:buClr>
                <a:srgbClr val="404040"/>
              </a:buClr>
              <a:buSzPct val="45000"/>
              <a:buNone/>
            </a:pPr>
            <a:r>
              <a:rPr lang="tr-TR" b="1" spc="-1" dirty="0" smtClean="0">
                <a:uFill>
                  <a:solidFill>
                    <a:srgbClr val="FFFFFF"/>
                  </a:solidFill>
                </a:uFill>
                <a:latin typeface="Times New Roman"/>
                <a:ea typeface="Times New Roman"/>
              </a:rPr>
              <a:t>Bu </a:t>
            </a:r>
            <a:r>
              <a:rPr lang="tr-TR" b="1" spc="-1" dirty="0">
                <a:uFill>
                  <a:solidFill>
                    <a:srgbClr val="FFFFFF"/>
                  </a:solidFill>
                </a:uFill>
                <a:latin typeface="Times New Roman"/>
                <a:ea typeface="Times New Roman"/>
              </a:rPr>
              <a:t>e</a:t>
            </a:r>
            <a:r>
              <a:rPr lang="tr-TR" b="1" spc="-1" dirty="0">
                <a:uFill>
                  <a:solidFill>
                    <a:srgbClr val="FFFFFF"/>
                  </a:solidFill>
                </a:uFill>
                <a:latin typeface="Times New Roman"/>
                <a:ea typeface="Times New Roman TUR"/>
              </a:rPr>
              <a:t>ğitim modülünün amacı; katılımcıların İcra Dairelerince </a:t>
            </a:r>
            <a:r>
              <a:rPr lang="tr-TR" b="1" spc="-1" dirty="0" err="1">
                <a:uFill>
                  <a:solidFill>
                    <a:srgbClr val="FFFFFF"/>
                  </a:solidFill>
                </a:uFill>
                <a:latin typeface="Times New Roman"/>
                <a:ea typeface="Times New Roman TUR"/>
              </a:rPr>
              <a:t>haczolunan</a:t>
            </a:r>
            <a:r>
              <a:rPr lang="tr-TR" b="1" spc="-1" dirty="0">
                <a:uFill>
                  <a:solidFill>
                    <a:srgbClr val="FFFFFF"/>
                  </a:solidFill>
                </a:uFill>
                <a:latin typeface="Times New Roman"/>
                <a:ea typeface="Times New Roman TUR"/>
              </a:rPr>
              <a:t> mahcuzların, ipoteğin veya </a:t>
            </a:r>
            <a:r>
              <a:rPr lang="tr-TR" b="1" spc="-1" dirty="0" err="1">
                <a:uFill>
                  <a:solidFill>
                    <a:srgbClr val="FFFFFF"/>
                  </a:solidFill>
                </a:uFill>
                <a:latin typeface="Times New Roman"/>
                <a:ea typeface="Times New Roman TUR"/>
              </a:rPr>
              <a:t>rehnin</a:t>
            </a:r>
            <a:r>
              <a:rPr lang="tr-TR" b="1" spc="-1" dirty="0">
                <a:uFill>
                  <a:solidFill>
                    <a:srgbClr val="FFFFFF"/>
                  </a:solidFill>
                </a:uFill>
                <a:latin typeface="Times New Roman"/>
                <a:ea typeface="Times New Roman TUR"/>
              </a:rPr>
              <a:t> paraya çevrilmesi yolu ile yapılan takiplerde yapılacak satış işlemlerinde satış öncesi hazırlık, paraya </a:t>
            </a:r>
            <a:r>
              <a:rPr lang="tr-TR" b="1" spc="-1" dirty="0" smtClean="0">
                <a:uFill>
                  <a:solidFill>
                    <a:srgbClr val="FFFFFF"/>
                  </a:solidFill>
                </a:uFill>
                <a:latin typeface="Times New Roman"/>
                <a:ea typeface="Times New Roman TUR"/>
              </a:rPr>
              <a:t>çevirme, </a:t>
            </a:r>
            <a:r>
              <a:rPr lang="tr-TR" b="1" spc="-1" dirty="0">
                <a:uFill>
                  <a:solidFill>
                    <a:srgbClr val="FFFFFF"/>
                  </a:solidFill>
                </a:uFill>
                <a:latin typeface="Times New Roman"/>
                <a:ea typeface="Times New Roman TUR"/>
              </a:rPr>
              <a:t>ihalenin feshi davası sonuçları, satış sonrası işlemleri (tescil, teslim) konularında bilgi beceri ve yetkinliklerinin artırılması ile bu konudaki uygulama birliğinin sağlanmasıdır. </a:t>
            </a:r>
            <a:endParaRPr lang="tr-TR" spc="-1" dirty="0">
              <a:uFill>
                <a:solidFill>
                  <a:srgbClr val="FFFFFF"/>
                </a:solidFill>
              </a:uFill>
              <a:latin typeface="Arial"/>
            </a:endParaRPr>
          </a:p>
          <a:p>
            <a:pPr marL="448560" indent="0" algn="just">
              <a:buClr>
                <a:srgbClr val="404040"/>
              </a:buClr>
              <a:buSzPct val="45000"/>
              <a:buNone/>
            </a:pPr>
            <a:endParaRPr lang="tr-TR" sz="2000" b="1" spc="-1" dirty="0" smtClean="0">
              <a:uFill>
                <a:solidFill>
                  <a:srgbClr val="FFFFFF"/>
                </a:solidFill>
              </a:uFill>
            </a:endParaRPr>
          </a:p>
          <a:p>
            <a:endParaRPr lang="tr-TR" dirty="0"/>
          </a:p>
        </p:txBody>
      </p:sp>
      <p:sp>
        <p:nvSpPr>
          <p:cNvPr id="5" name="Alt Başlık 6"/>
          <p:cNvSpPr txBox="1">
            <a:spLocks/>
          </p:cNvSpPr>
          <p:nvPr/>
        </p:nvSpPr>
        <p:spPr>
          <a:xfrm>
            <a:off x="1781175" y="1288253"/>
            <a:ext cx="8496300" cy="600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8560" indent="0" algn="ctr">
              <a:buClr>
                <a:srgbClr val="404040"/>
              </a:buClr>
              <a:buSzPct val="45000"/>
              <a:buNone/>
            </a:pPr>
            <a:r>
              <a:rPr lang="tr-TR" b="1" spc="-1" dirty="0" smtClean="0">
                <a:solidFill>
                  <a:srgbClr val="FF0000"/>
                </a:solidFill>
                <a:uFill>
                  <a:solidFill>
                    <a:srgbClr val="FFFFFF"/>
                  </a:solidFill>
                </a:uFill>
                <a:latin typeface="Times New Roman"/>
                <a:ea typeface="Times New Roman"/>
              </a:rPr>
              <a:t>EĞİTİMİN AMACI</a:t>
            </a:r>
            <a:endParaRPr lang="tr-TR" dirty="0">
              <a:solidFill>
                <a:srgbClr val="FF0000"/>
              </a:solidFill>
            </a:endParaRPr>
          </a:p>
        </p:txBody>
      </p:sp>
    </p:spTree>
    <p:extLst>
      <p:ext uri="{BB962C8B-B14F-4D97-AF65-F5344CB8AC3E}">
        <p14:creationId xmlns:p14="http://schemas.microsoft.com/office/powerpoint/2010/main" val="2165951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20</a:t>
            </a:fld>
            <a:endParaRPr lang="tr-TR" dirty="0"/>
          </a:p>
        </p:txBody>
      </p:sp>
      <p:sp>
        <p:nvSpPr>
          <p:cNvPr id="3" name="Text Box 2"/>
          <p:cNvSpPr txBox="1">
            <a:spLocks noChangeArrowheads="1"/>
          </p:cNvSpPr>
          <p:nvPr/>
        </p:nvSpPr>
        <p:spPr bwMode="auto">
          <a:xfrm>
            <a:off x="2858704" y="1214193"/>
            <a:ext cx="6321872" cy="492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69875" indent="-269875">
              <a:spcBef>
                <a:spcPts val="65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600">
                <a:solidFill>
                  <a:srgbClr val="000000"/>
                </a:solidFill>
                <a:latin typeface="Constantia" panose="02030602050306030303" pitchFamily="18" charset="0"/>
                <a:ea typeface="SimSun" panose="02010600030101010101" pitchFamily="2" charset="-122"/>
              </a:defRPr>
            </a:lvl1pPr>
            <a:lvl2pPr>
              <a:spcBef>
                <a:spcPts val="60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000000"/>
                </a:solidFill>
                <a:latin typeface="Constantia" panose="02030602050306030303" pitchFamily="18" charset="0"/>
                <a:ea typeface="SimSun" panose="02010600030101010101" pitchFamily="2" charset="-122"/>
              </a:defRPr>
            </a:lvl2pPr>
            <a:lvl3pPr>
              <a:spcBef>
                <a:spcPts val="525"/>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100">
                <a:solidFill>
                  <a:srgbClr val="000000"/>
                </a:solidFill>
                <a:latin typeface="Constantia" panose="02030602050306030303"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9pPr>
          </a:lstStyle>
          <a:p>
            <a:pPr marL="0" indent="0" algn="ctr" eaLnBrk="1" hangingPunct="1">
              <a:spcBef>
                <a:spcPts val="700"/>
              </a:spcBef>
              <a:buClr>
                <a:schemeClr val="tx1"/>
              </a:buClr>
              <a:buSzPct val="95000"/>
              <a:buNone/>
            </a:pPr>
            <a:r>
              <a:rPr lang="tr-TR" altLang="tr-TR" b="1" dirty="0" smtClean="0">
                <a:solidFill>
                  <a:srgbClr val="FF0000"/>
                </a:solidFill>
                <a:latin typeface="Times New Roman" panose="02020603050405020304" pitchFamily="18" charset="0"/>
                <a:cs typeface="Times New Roman" panose="02020603050405020304" pitchFamily="18" charset="0"/>
              </a:rPr>
              <a:t>ÖRNEK</a:t>
            </a:r>
          </a:p>
          <a:p>
            <a:pPr eaLnBrk="1" hangingPunct="1">
              <a:spcBef>
                <a:spcPts val="700"/>
              </a:spcBef>
              <a:buClr>
                <a:schemeClr val="tx1"/>
              </a:buClr>
              <a:buSzPct val="95000"/>
              <a:buFont typeface="Wingdings" panose="05000000000000000000" pitchFamily="2" charset="2"/>
              <a:buChar char="q"/>
            </a:pPr>
            <a:endParaRPr lang="tr-TR" altLang="tr-TR" sz="2200" b="1" dirty="0">
              <a:latin typeface="Times New Roman" panose="02020603050405020304" pitchFamily="18" charset="0"/>
              <a:cs typeface="Times New Roman" panose="02020603050405020304" pitchFamily="18" charset="0"/>
            </a:endParaRPr>
          </a:p>
          <a:p>
            <a:pPr eaLnBrk="1" hangingPunct="1">
              <a:spcBef>
                <a:spcPts val="700"/>
              </a:spcBef>
              <a:buClr>
                <a:schemeClr val="tx1"/>
              </a:buClr>
              <a:buSzPct val="95000"/>
              <a:buFont typeface="Wingdings" panose="05000000000000000000" pitchFamily="2" charset="2"/>
              <a:buChar char="q"/>
            </a:pPr>
            <a:r>
              <a:rPr lang="tr-TR" altLang="tr-TR" sz="2200" b="1" dirty="0" smtClean="0">
                <a:latin typeface="Times New Roman" panose="02020603050405020304" pitchFamily="18" charset="0"/>
                <a:cs typeface="Times New Roman" panose="02020603050405020304" pitchFamily="18" charset="0"/>
              </a:rPr>
              <a:t>Teklif </a:t>
            </a:r>
            <a:r>
              <a:rPr lang="tr-TR" altLang="tr-TR" sz="2200" b="1" dirty="0">
                <a:latin typeface="Times New Roman" panose="02020603050405020304" pitchFamily="18" charset="0"/>
                <a:cs typeface="Times New Roman" panose="02020603050405020304" pitchFamily="18" charset="0"/>
              </a:rPr>
              <a:t>verme süre başlangıcı 	18/10/2023 - 11:10</a:t>
            </a:r>
          </a:p>
          <a:p>
            <a:pPr eaLnBrk="1" hangingPunct="1">
              <a:spcBef>
                <a:spcPts val="700"/>
              </a:spcBef>
              <a:buClr>
                <a:schemeClr val="tx1"/>
              </a:buClr>
              <a:buSzPct val="95000"/>
              <a:buFont typeface="Wingdings" panose="05000000000000000000" pitchFamily="2" charset="2"/>
              <a:buChar char="q"/>
            </a:pPr>
            <a:r>
              <a:rPr lang="tr-TR" altLang="tr-TR" sz="2200" b="1" dirty="0">
                <a:latin typeface="Times New Roman" panose="02020603050405020304" pitchFamily="18" charset="0"/>
                <a:cs typeface="Times New Roman" panose="02020603050405020304" pitchFamily="18" charset="0"/>
              </a:rPr>
              <a:t>1 ihale tarihi 					</a:t>
            </a:r>
            <a:r>
              <a:rPr lang="tr-TR" altLang="tr-TR" sz="2200" b="1" dirty="0" smtClean="0">
                <a:latin typeface="Times New Roman" panose="02020603050405020304" pitchFamily="18" charset="0"/>
                <a:cs typeface="Times New Roman" panose="02020603050405020304" pitchFamily="18" charset="0"/>
              </a:rPr>
              <a:t>25/10/2023 </a:t>
            </a:r>
            <a:r>
              <a:rPr lang="tr-TR" altLang="tr-TR" sz="2200" b="1" dirty="0">
                <a:latin typeface="Times New Roman" panose="02020603050405020304" pitchFamily="18" charset="0"/>
                <a:cs typeface="Times New Roman" panose="02020603050405020304" pitchFamily="18" charset="0"/>
              </a:rPr>
              <a:t>- 11:10</a:t>
            </a:r>
          </a:p>
          <a:p>
            <a:pPr eaLnBrk="1" hangingPunct="1">
              <a:spcBef>
                <a:spcPts val="700"/>
              </a:spcBef>
              <a:buClr>
                <a:schemeClr val="tx1"/>
              </a:buClr>
              <a:buSzPct val="95000"/>
              <a:buFont typeface="Wingdings" panose="05000000000000000000" pitchFamily="2" charset="2"/>
              <a:buChar char="q"/>
            </a:pPr>
            <a:endParaRPr lang="tr-TR" altLang="tr-TR" sz="2200" b="1" dirty="0">
              <a:latin typeface="Times New Roman" panose="02020603050405020304" pitchFamily="18" charset="0"/>
              <a:cs typeface="Times New Roman" panose="02020603050405020304" pitchFamily="18" charset="0"/>
            </a:endParaRPr>
          </a:p>
          <a:p>
            <a:pPr eaLnBrk="1" hangingPunct="1">
              <a:spcBef>
                <a:spcPts val="700"/>
              </a:spcBef>
              <a:buClr>
                <a:schemeClr val="tx1"/>
              </a:buClr>
              <a:buSzPct val="95000"/>
              <a:buFont typeface="Wingdings" panose="05000000000000000000" pitchFamily="2" charset="2"/>
              <a:buChar char="q"/>
            </a:pPr>
            <a:r>
              <a:rPr lang="tr-TR" altLang="tr-TR" sz="2200" b="1" dirty="0">
                <a:latin typeface="Times New Roman" panose="02020603050405020304" pitchFamily="18" charset="0"/>
                <a:cs typeface="Times New Roman" panose="02020603050405020304" pitchFamily="18" charset="0"/>
              </a:rPr>
              <a:t>Teklif verme süre başlangıcı	13/11/2023 – 11:10</a:t>
            </a:r>
          </a:p>
          <a:p>
            <a:pPr eaLnBrk="1" hangingPunct="1">
              <a:spcBef>
                <a:spcPts val="700"/>
              </a:spcBef>
              <a:buClr>
                <a:schemeClr val="tx1"/>
              </a:buClr>
              <a:buSzPct val="95000"/>
              <a:buFont typeface="Wingdings" panose="05000000000000000000" pitchFamily="2" charset="2"/>
              <a:buChar char="q"/>
            </a:pPr>
            <a:r>
              <a:rPr lang="tr-TR" altLang="tr-TR" sz="2200" b="1" dirty="0">
                <a:latin typeface="Times New Roman" panose="02020603050405020304" pitchFamily="18" charset="0"/>
                <a:cs typeface="Times New Roman" panose="02020603050405020304" pitchFamily="18" charset="0"/>
              </a:rPr>
              <a:t>2. ihale tarih					</a:t>
            </a:r>
            <a:r>
              <a:rPr lang="tr-TR" altLang="tr-TR" sz="2200" b="1" dirty="0" smtClean="0">
                <a:latin typeface="Times New Roman" panose="02020603050405020304" pitchFamily="18" charset="0"/>
                <a:cs typeface="Times New Roman" panose="02020603050405020304" pitchFamily="18" charset="0"/>
              </a:rPr>
              <a:t>20/11/2023 </a:t>
            </a:r>
            <a:r>
              <a:rPr lang="tr-TR" altLang="tr-TR" sz="2200" b="1" dirty="0">
                <a:latin typeface="Times New Roman" panose="02020603050405020304" pitchFamily="18" charset="0"/>
                <a:cs typeface="Times New Roman" panose="02020603050405020304" pitchFamily="18" charset="0"/>
              </a:rPr>
              <a:t>– 11:10</a:t>
            </a:r>
          </a:p>
          <a:p>
            <a:pPr eaLnBrk="1" hangingPunct="1">
              <a:spcBef>
                <a:spcPts val="700"/>
              </a:spcBef>
              <a:buClr>
                <a:schemeClr val="tx1"/>
              </a:buClr>
              <a:buSzPct val="95000"/>
              <a:buFont typeface="Wingdings" panose="05000000000000000000" pitchFamily="2" charset="2"/>
              <a:buChar char="q"/>
            </a:pPr>
            <a:endParaRPr lang="tr-TR" altLang="tr-TR" sz="2200" b="1" dirty="0">
              <a:latin typeface="Times New Roman" panose="02020603050405020304" pitchFamily="18" charset="0"/>
              <a:cs typeface="Times New Roman" panose="02020603050405020304" pitchFamily="18" charset="0"/>
            </a:endParaRPr>
          </a:p>
          <a:p>
            <a:pPr marL="0" indent="0" eaLnBrk="1" hangingPunct="1">
              <a:spcBef>
                <a:spcPts val="700"/>
              </a:spcBef>
              <a:buClr>
                <a:schemeClr val="tx1"/>
              </a:buClr>
              <a:buSzPct val="95000"/>
              <a:buNone/>
            </a:pPr>
            <a:r>
              <a:rPr lang="tr-TR" altLang="tr-TR" sz="2200" b="1" dirty="0">
                <a:solidFill>
                  <a:srgbClr val="FF0000"/>
                </a:solidFill>
                <a:latin typeface="Times New Roman" panose="02020603050405020304" pitchFamily="18" charset="0"/>
                <a:cs typeface="Times New Roman" panose="02020603050405020304" pitchFamily="18" charset="0"/>
              </a:rPr>
              <a:t>Not :</a:t>
            </a:r>
            <a:r>
              <a:rPr lang="tr-TR" altLang="tr-TR" sz="2200" b="1" dirty="0">
                <a:latin typeface="Times New Roman" panose="02020603050405020304" pitchFamily="18" charset="0"/>
                <a:cs typeface="Times New Roman" panose="02020603050405020304" pitchFamily="18" charset="0"/>
              </a:rPr>
              <a:t> </a:t>
            </a:r>
            <a:r>
              <a:rPr lang="tr-TR" altLang="tr-TR" sz="2200" b="1" dirty="0" smtClean="0">
                <a:latin typeface="Times New Roman" panose="02020603050405020304" pitchFamily="18" charset="0"/>
                <a:cs typeface="Times New Roman" panose="02020603050405020304" pitchFamily="18" charset="0"/>
              </a:rPr>
              <a:t>İhale </a:t>
            </a:r>
            <a:r>
              <a:rPr lang="tr-TR" altLang="tr-TR" sz="2200" b="1" dirty="0">
                <a:latin typeface="Times New Roman" panose="02020603050405020304" pitchFamily="18" charset="0"/>
                <a:cs typeface="Times New Roman" panose="02020603050405020304" pitchFamily="18" charset="0"/>
              </a:rPr>
              <a:t>tarihi arası süre 1 </a:t>
            </a:r>
            <a:r>
              <a:rPr lang="tr-TR" altLang="tr-TR" sz="2200" b="1" dirty="0" smtClean="0">
                <a:latin typeface="Times New Roman" panose="02020603050405020304" pitchFamily="18" charset="0"/>
                <a:cs typeface="Times New Roman" panose="02020603050405020304" pitchFamily="18" charset="0"/>
              </a:rPr>
              <a:t>ay 7 günü  </a:t>
            </a:r>
            <a:r>
              <a:rPr lang="tr-TR" altLang="tr-TR" sz="2200" b="1" dirty="0">
                <a:latin typeface="Times New Roman" panose="02020603050405020304" pitchFamily="18" charset="0"/>
                <a:cs typeface="Times New Roman" panose="02020603050405020304" pitchFamily="18" charset="0"/>
              </a:rPr>
              <a:t>geçemez</a:t>
            </a:r>
          </a:p>
        </p:txBody>
      </p:sp>
    </p:spTree>
    <p:extLst>
      <p:ext uri="{BB962C8B-B14F-4D97-AF65-F5344CB8AC3E}">
        <p14:creationId xmlns:p14="http://schemas.microsoft.com/office/powerpoint/2010/main" val="2795126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21</a:t>
            </a:fld>
            <a:endParaRPr lang="tr-TR" dirty="0"/>
          </a:p>
        </p:txBody>
      </p:sp>
      <p:sp>
        <p:nvSpPr>
          <p:cNvPr id="3" name="Dikdörtgen 2"/>
          <p:cNvSpPr/>
          <p:nvPr/>
        </p:nvSpPr>
        <p:spPr>
          <a:xfrm>
            <a:off x="1299972" y="1023366"/>
            <a:ext cx="9646920" cy="6337119"/>
          </a:xfrm>
          <a:prstGeom prst="rect">
            <a:avLst/>
          </a:prstGeom>
        </p:spPr>
        <p:txBody>
          <a:bodyPr wrap="square">
            <a:spAutoFit/>
          </a:bodyPr>
          <a:lstStyle/>
          <a:p>
            <a:pPr algn="just">
              <a:lnSpc>
                <a:spcPct val="115000"/>
              </a:lnSpc>
            </a:pPr>
            <a:r>
              <a:rPr lang="tr-TR" sz="2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Taşınırların satışı: </a:t>
            </a:r>
            <a:endParaRPr lang="tr-TR" sz="22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tr-TR" sz="2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Müddetler</a:t>
            </a:r>
            <a:r>
              <a:rPr lang="tr-TR" sz="2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22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tr-TR" sz="2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Madde </a:t>
            </a:r>
            <a:r>
              <a:rPr lang="tr-TR"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112</a:t>
            </a:r>
            <a:r>
              <a:rPr lang="tr-TR"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Taşınır mallar satış talebinden nihayet </a:t>
            </a:r>
            <a:r>
              <a:rPr lang="tr-TR"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iki ay içinde </a:t>
            </a:r>
            <a:r>
              <a:rPr lang="tr-TR"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satılır. </a:t>
            </a:r>
            <a:r>
              <a:rPr lang="tr-TR" sz="2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Yetişmemiş </a:t>
            </a:r>
            <a:r>
              <a:rPr lang="tr-TR" sz="2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mahsüller</a:t>
            </a:r>
            <a:r>
              <a:rPr lang="tr-TR"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borçlunun muvafakati olmadıkça satılamaz. </a:t>
            </a:r>
            <a:endParaRPr lang="tr-TR" sz="2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endParaRPr lang="tr-TR" sz="9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15000"/>
              </a:lnSpc>
              <a:buFont typeface="Wingdings" panose="05000000000000000000" pitchFamily="2" charset="2"/>
              <a:buChar char="q"/>
            </a:pPr>
            <a:r>
              <a:rPr lang="tr-TR" sz="2200" dirty="0">
                <a:latin typeface="Times New Roman" panose="02020603050405020304" pitchFamily="18" charset="0"/>
                <a:cs typeface="Times New Roman" panose="02020603050405020304" pitchFamily="18" charset="0"/>
              </a:rPr>
              <a:t>Bu süreler </a:t>
            </a:r>
            <a:r>
              <a:rPr lang="tr-TR" sz="2200" b="1" dirty="0">
                <a:solidFill>
                  <a:srgbClr val="FF0000"/>
                </a:solidFill>
                <a:latin typeface="Times New Roman" panose="02020603050405020304" pitchFamily="18" charset="0"/>
                <a:cs typeface="Times New Roman" panose="02020603050405020304" pitchFamily="18" charset="0"/>
              </a:rPr>
              <a:t>düzenleyici</a:t>
            </a:r>
            <a:r>
              <a:rPr lang="tr-TR" sz="2200" dirty="0">
                <a:latin typeface="Times New Roman" panose="02020603050405020304" pitchFamily="18" charset="0"/>
                <a:cs typeface="Times New Roman" panose="02020603050405020304" pitchFamily="18" charset="0"/>
              </a:rPr>
              <a:t> süreler olup </a:t>
            </a:r>
            <a:r>
              <a:rPr lang="tr-TR" sz="2200" b="1" dirty="0">
                <a:solidFill>
                  <a:srgbClr val="FF0000"/>
                </a:solidFill>
                <a:latin typeface="Times New Roman" panose="02020603050405020304" pitchFamily="18" charset="0"/>
                <a:cs typeface="Times New Roman" panose="02020603050405020304" pitchFamily="18" charset="0"/>
              </a:rPr>
              <a:t>hak düşürücü değildir</a:t>
            </a:r>
            <a:r>
              <a:rPr lang="tr-TR" sz="2200" b="1" dirty="0" smtClean="0">
                <a:latin typeface="Times New Roman" panose="02020603050405020304" pitchFamily="18" charset="0"/>
                <a:cs typeface="Times New Roman" panose="02020603050405020304" pitchFamily="18" charset="0"/>
              </a:rPr>
              <a:t>.</a:t>
            </a:r>
          </a:p>
          <a:p>
            <a:pPr algn="just">
              <a:lnSpc>
                <a:spcPct val="115000"/>
              </a:lnSpc>
              <a:spcBef>
                <a:spcPts val="375"/>
              </a:spcBef>
            </a:pPr>
            <a:endParaRPr lang="tr-TR" sz="900" dirty="0">
              <a:latin typeface="Times New Roman" panose="02020603050405020304" pitchFamily="18" charset="0"/>
              <a:cs typeface="Times New Roman" panose="02020603050405020304" pitchFamily="18" charset="0"/>
            </a:endParaRPr>
          </a:p>
          <a:p>
            <a:r>
              <a:rPr lang="tr-TR" sz="2200" b="1" dirty="0">
                <a:solidFill>
                  <a:srgbClr val="0070C0"/>
                </a:solidFill>
                <a:latin typeface="Times New Roman" panose="02020603050405020304" pitchFamily="18" charset="0"/>
                <a:cs typeface="Times New Roman" panose="02020603050405020304" pitchFamily="18" charset="0"/>
              </a:rPr>
              <a:t>Vaktinden evvel satış: </a:t>
            </a:r>
            <a:endParaRPr lang="tr-TR" sz="2200" dirty="0">
              <a:solidFill>
                <a:srgbClr val="0070C0"/>
              </a:solidFill>
              <a:latin typeface="Times New Roman" panose="02020603050405020304" pitchFamily="18" charset="0"/>
              <a:cs typeface="Times New Roman" panose="02020603050405020304" pitchFamily="18" charset="0"/>
            </a:endParaRPr>
          </a:p>
          <a:p>
            <a:r>
              <a:rPr lang="tr-TR" sz="2200" b="1" dirty="0">
                <a:solidFill>
                  <a:srgbClr val="FF0000"/>
                </a:solidFill>
                <a:latin typeface="Times New Roman" panose="02020603050405020304" pitchFamily="18" charset="0"/>
                <a:cs typeface="Times New Roman" panose="02020603050405020304" pitchFamily="18" charset="0"/>
              </a:rPr>
              <a:t>Madde 113</a:t>
            </a:r>
            <a:r>
              <a:rPr lang="tr-TR" sz="2200" dirty="0">
                <a:solidFill>
                  <a:srgbClr val="FF0000"/>
                </a:solidFill>
                <a:latin typeface="Times New Roman" panose="02020603050405020304" pitchFamily="18" charset="0"/>
                <a:cs typeface="Times New Roman" panose="02020603050405020304" pitchFamily="18" charset="0"/>
              </a:rPr>
              <a:t> – </a:t>
            </a:r>
            <a:r>
              <a:rPr lang="tr-TR" sz="2200" b="1" dirty="0">
                <a:latin typeface="Times New Roman" panose="02020603050405020304" pitchFamily="18" charset="0"/>
                <a:cs typeface="Times New Roman" panose="02020603050405020304" pitchFamily="18" charset="0"/>
              </a:rPr>
              <a:t>Alacaklı talep etmeden </a:t>
            </a:r>
            <a:r>
              <a:rPr lang="tr-TR" sz="2200" b="1" dirty="0">
                <a:solidFill>
                  <a:srgbClr val="FF0000"/>
                </a:solidFill>
                <a:latin typeface="Times New Roman" panose="02020603050405020304" pitchFamily="18" charset="0"/>
                <a:cs typeface="Times New Roman" panose="02020603050405020304" pitchFamily="18" charset="0"/>
              </a:rPr>
              <a:t>borçlunun talebiyle de satış </a:t>
            </a:r>
            <a:r>
              <a:rPr lang="tr-TR" sz="2200" b="1" dirty="0">
                <a:latin typeface="Times New Roman" panose="02020603050405020304" pitchFamily="18" charset="0"/>
                <a:cs typeface="Times New Roman" panose="02020603050405020304" pitchFamily="18" charset="0"/>
              </a:rPr>
              <a:t>yapılabilir. </a:t>
            </a:r>
            <a:endParaRPr lang="tr-TR" sz="2200" dirty="0">
              <a:latin typeface="Times New Roman" panose="02020603050405020304" pitchFamily="18" charset="0"/>
              <a:cs typeface="Times New Roman" panose="02020603050405020304" pitchFamily="18" charset="0"/>
            </a:endParaRPr>
          </a:p>
          <a:p>
            <a:r>
              <a:rPr lang="tr-TR" sz="2200" b="1" dirty="0">
                <a:latin typeface="Times New Roman" panose="02020603050405020304" pitchFamily="18" charset="0"/>
                <a:cs typeface="Times New Roman" panose="02020603050405020304" pitchFamily="18" charset="0"/>
              </a:rPr>
              <a:t>İcra memuru </a:t>
            </a:r>
            <a:r>
              <a:rPr lang="tr-TR" sz="2200" b="1" dirty="0">
                <a:solidFill>
                  <a:srgbClr val="FF0000"/>
                </a:solidFill>
                <a:latin typeface="Times New Roman" panose="02020603050405020304" pitchFamily="18" charset="0"/>
                <a:cs typeface="Times New Roman" panose="02020603050405020304" pitchFamily="18" charset="0"/>
              </a:rPr>
              <a:t>kıymeti süratle düşen veyahut muhafazası masraflı olan </a:t>
            </a:r>
            <a:r>
              <a:rPr lang="tr-TR" sz="2200" b="1" dirty="0">
                <a:latin typeface="Times New Roman" panose="02020603050405020304" pitchFamily="18" charset="0"/>
                <a:cs typeface="Times New Roman" panose="02020603050405020304" pitchFamily="18" charset="0"/>
              </a:rPr>
              <a:t>malların satılmasına her zaman karar verebilir. </a:t>
            </a:r>
            <a:endParaRPr lang="tr-TR" sz="22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tr-TR" sz="2200" dirty="0">
                <a:latin typeface="Times New Roman" panose="02020603050405020304" pitchFamily="18" charset="0"/>
                <a:cs typeface="Times New Roman" panose="02020603050405020304" pitchFamily="18" charset="0"/>
              </a:rPr>
              <a:t>Borçlunun satış talebinde bulunabilmesi için </a:t>
            </a:r>
            <a:r>
              <a:rPr lang="tr-TR" sz="2200" b="1" dirty="0">
                <a:solidFill>
                  <a:srgbClr val="FF0000"/>
                </a:solidFill>
                <a:latin typeface="Times New Roman" panose="02020603050405020304" pitchFamily="18" charset="0"/>
                <a:cs typeface="Times New Roman" panose="02020603050405020304" pitchFamily="18" charset="0"/>
              </a:rPr>
              <a:t>alacaklının henüz satış talep etmemiş olması</a:t>
            </a:r>
            <a:r>
              <a:rPr lang="tr-TR" sz="2200" dirty="0">
                <a:latin typeface="Times New Roman" panose="02020603050405020304" pitchFamily="18" charset="0"/>
                <a:cs typeface="Times New Roman" panose="02020603050405020304" pitchFamily="18" charset="0"/>
              </a:rPr>
              <a:t> gerekir. Borçlunun satış talep etmiş olması alacaklının satış isteme sürelerini etkilemez</a:t>
            </a:r>
            <a:r>
              <a:rPr lang="tr-TR" sz="22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q"/>
            </a:pPr>
            <a:r>
              <a:rPr lang="tr-TR" sz="2200" dirty="0">
                <a:latin typeface="Times New Roman" panose="02020603050405020304" pitchFamily="18" charset="0"/>
                <a:cs typeface="Times New Roman" panose="02020603050405020304" pitchFamily="18" charset="0"/>
              </a:rPr>
              <a:t>Borçlunun satış talebi </a:t>
            </a:r>
            <a:r>
              <a:rPr lang="tr-TR" sz="2200" b="1" dirty="0">
                <a:solidFill>
                  <a:srgbClr val="FF0000"/>
                </a:solidFill>
                <a:latin typeface="Times New Roman" panose="02020603050405020304" pitchFamily="18" charset="0"/>
                <a:cs typeface="Times New Roman" panose="02020603050405020304" pitchFamily="18" charset="0"/>
              </a:rPr>
              <a:t>alacaklının onayına bağlı değildir</a:t>
            </a:r>
            <a:r>
              <a:rPr lang="tr-TR" sz="2200" dirty="0">
                <a:latin typeface="Times New Roman" panose="02020603050405020304" pitchFamily="18" charset="0"/>
                <a:cs typeface="Times New Roman" panose="02020603050405020304" pitchFamily="18" charset="0"/>
              </a:rPr>
              <a:t>.</a:t>
            </a:r>
            <a:endParaRPr lang="tr-TR" sz="2200" dirty="0" smtClean="0">
              <a:latin typeface="Times New Roman" panose="02020603050405020304" pitchFamily="18" charset="0"/>
              <a:cs typeface="Times New Roman" panose="02020603050405020304" pitchFamily="18" charset="0"/>
            </a:endParaRPr>
          </a:p>
          <a:p>
            <a:endParaRPr lang="tr-TR" sz="2200" dirty="0">
              <a:latin typeface="Times New Roman" panose="02020603050405020304" pitchFamily="18" charset="0"/>
              <a:cs typeface="Times New Roman" panose="02020603050405020304" pitchFamily="18" charset="0"/>
            </a:endParaRPr>
          </a:p>
          <a:p>
            <a:pPr algn="just">
              <a:lnSpc>
                <a:spcPct val="115000"/>
              </a:lnSpc>
              <a:spcBef>
                <a:spcPts val="375"/>
              </a:spcBef>
            </a:pPr>
            <a:endParaRPr lang="tr-TR" sz="2200" dirty="0">
              <a:latin typeface="Times New Roman" panose="02020603050405020304" pitchFamily="18" charset="0"/>
              <a:cs typeface="Times New Roman" panose="02020603050405020304" pitchFamily="18" charset="0"/>
            </a:endParaRPr>
          </a:p>
          <a:p>
            <a:pPr algn="just">
              <a:lnSpc>
                <a:spcPct val="115000"/>
              </a:lnSpc>
              <a:spcBef>
                <a:spcPts val="375"/>
              </a:spcBef>
              <a:spcAft>
                <a:spcPts val="0"/>
              </a:spcAft>
            </a:pP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0657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22</a:t>
            </a:fld>
            <a:endParaRPr lang="tr-TR" dirty="0"/>
          </a:p>
        </p:txBody>
      </p:sp>
      <p:sp>
        <p:nvSpPr>
          <p:cNvPr id="3" name="Dikdörtgen 2"/>
          <p:cNvSpPr/>
          <p:nvPr/>
        </p:nvSpPr>
        <p:spPr>
          <a:xfrm>
            <a:off x="1216152" y="986763"/>
            <a:ext cx="9683496" cy="5135765"/>
          </a:xfrm>
          <a:prstGeom prst="rect">
            <a:avLst/>
          </a:prstGeom>
        </p:spPr>
        <p:txBody>
          <a:bodyPr wrap="square">
            <a:spAutoFit/>
          </a:bodyPr>
          <a:lstStyle/>
          <a:p>
            <a:pPr algn="just">
              <a:lnSpc>
                <a:spcPct val="115000"/>
              </a:lnSpc>
              <a:spcBef>
                <a:spcPts val="375"/>
              </a:spcBef>
              <a:spcAft>
                <a:spcPts val="0"/>
              </a:spcAft>
            </a:pPr>
            <a:r>
              <a:rPr lang="tr-TR" sz="2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Artırma hazırlık tedbirleri: </a:t>
            </a:r>
            <a:endParaRPr lang="tr-TR" sz="22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75"/>
              </a:spcBef>
              <a:spcAft>
                <a:spcPts val="0"/>
              </a:spcAft>
            </a:pPr>
            <a:r>
              <a:rPr lang="tr-TR" sz="2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Madde </a:t>
            </a:r>
            <a:r>
              <a:rPr lang="tr-TR"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114 – (Değişik:24/11/2021-7343/14 </a:t>
            </a:r>
            <a:r>
              <a:rPr lang="tr-TR"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md</a:t>
            </a:r>
            <a:r>
              <a:rPr lang="tr-TR" sz="2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2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Bef>
                <a:spcPts val="375"/>
              </a:spcBef>
              <a:spcAft>
                <a:spcPts val="0"/>
              </a:spcAft>
            </a:pPr>
            <a:endParaRPr lang="tr-TR" sz="1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75"/>
              </a:spcBef>
              <a:spcAft>
                <a:spcPts val="0"/>
              </a:spcAft>
            </a:pPr>
            <a:r>
              <a:rPr lang="tr-TR" sz="2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ÖNEMLİ HUSUSLAR:</a:t>
            </a:r>
          </a:p>
          <a:p>
            <a:pPr algn="just">
              <a:lnSpc>
                <a:spcPct val="115000"/>
              </a:lnSpc>
              <a:spcBef>
                <a:spcPts val="375"/>
              </a:spcBef>
              <a:spcAft>
                <a:spcPts val="0"/>
              </a:spcAft>
            </a:pPr>
            <a:r>
              <a:rPr lang="tr-TR" b="1" dirty="0" smtClean="0">
                <a:latin typeface="Times New Roman" panose="02020603050405020304" pitchFamily="18" charset="0"/>
                <a:cs typeface="Times New Roman" panose="02020603050405020304" pitchFamily="18" charset="0"/>
              </a:rPr>
              <a:t>Bu madde artırma hazırlık tedbirlerine ilişkindir. </a:t>
            </a:r>
            <a:endParaRPr lang="tr-TR" b="1" dirty="0">
              <a:latin typeface="Times New Roman" panose="02020603050405020304" pitchFamily="18" charset="0"/>
              <a:cs typeface="Times New Roman" panose="02020603050405020304" pitchFamily="18" charset="0"/>
            </a:endParaRPr>
          </a:p>
          <a:p>
            <a:pPr marL="285750" indent="-285750" algn="just">
              <a:lnSpc>
                <a:spcPct val="115000"/>
              </a:lnSpc>
              <a:spcBef>
                <a:spcPts val="375"/>
              </a:spcBef>
              <a:spcAft>
                <a:spcPts val="0"/>
              </a:spcAft>
              <a:buFont typeface="Wingdings" panose="05000000000000000000" pitchFamily="2" charset="2"/>
              <a:buChar char="q"/>
            </a:pPr>
            <a:r>
              <a:rPr lang="tr-TR" b="1" dirty="0">
                <a:latin typeface="Times New Roman" panose="02020603050405020304" pitchFamily="18" charset="0"/>
                <a:cs typeface="Times New Roman" panose="02020603050405020304" pitchFamily="18" charset="0"/>
              </a:rPr>
              <a:t>Birinci ve ikinci artırmanın yapılacağı gün ve saat aralığı, artırmaya başlangıç tarihinden </a:t>
            </a:r>
            <a:r>
              <a:rPr lang="tr-TR" b="1" dirty="0">
                <a:solidFill>
                  <a:srgbClr val="FF0000"/>
                </a:solidFill>
                <a:latin typeface="Times New Roman" panose="02020603050405020304" pitchFamily="18" charset="0"/>
                <a:cs typeface="Times New Roman" panose="02020603050405020304" pitchFamily="18" charset="0"/>
              </a:rPr>
              <a:t>en az on beş gün önce ilan</a:t>
            </a:r>
            <a:r>
              <a:rPr lang="tr-TR" b="1" dirty="0">
                <a:latin typeface="Times New Roman" panose="02020603050405020304" pitchFamily="18" charset="0"/>
                <a:cs typeface="Times New Roman" panose="02020603050405020304" pitchFamily="18" charset="0"/>
              </a:rPr>
              <a:t> edilir. </a:t>
            </a:r>
            <a:endParaRPr lang="tr-TR" b="1" dirty="0" smtClean="0">
              <a:latin typeface="Times New Roman" panose="02020603050405020304" pitchFamily="18" charset="0"/>
              <a:cs typeface="Times New Roman" panose="02020603050405020304" pitchFamily="18" charset="0"/>
            </a:endParaRPr>
          </a:p>
          <a:p>
            <a:pPr marL="285750" indent="-285750" algn="just">
              <a:lnSpc>
                <a:spcPct val="115000"/>
              </a:lnSpc>
              <a:spcBef>
                <a:spcPts val="375"/>
              </a:spcBef>
              <a:spcAft>
                <a:spcPts val="0"/>
              </a:spcAft>
              <a:buFont typeface="Wingdings" panose="05000000000000000000" pitchFamily="2" charset="2"/>
              <a:buChar char="q"/>
            </a:pPr>
            <a:r>
              <a:rPr lang="tr-TR" b="1" dirty="0" smtClean="0">
                <a:latin typeface="Times New Roman" panose="02020603050405020304" pitchFamily="18" charset="0"/>
                <a:cs typeface="Times New Roman" panose="02020603050405020304" pitchFamily="18" charset="0"/>
              </a:rPr>
              <a:t>Gazete ilanının satılan malın </a:t>
            </a:r>
            <a:r>
              <a:rPr lang="tr-TR" b="1" dirty="0" smtClean="0">
                <a:solidFill>
                  <a:srgbClr val="FF0000"/>
                </a:solidFill>
                <a:latin typeface="Times New Roman" panose="02020603050405020304" pitchFamily="18" charset="0"/>
                <a:cs typeface="Times New Roman" panose="02020603050405020304" pitchFamily="18" charset="0"/>
              </a:rPr>
              <a:t>muhammen bedeline göre ne şekilde ilan</a:t>
            </a:r>
            <a:r>
              <a:rPr lang="tr-TR" b="1" dirty="0" smtClean="0">
                <a:latin typeface="Times New Roman" panose="02020603050405020304" pitchFamily="18" charset="0"/>
                <a:cs typeface="Times New Roman" panose="02020603050405020304" pitchFamily="18" charset="0"/>
              </a:rPr>
              <a:t> edileceği belirtilmiştir. </a:t>
            </a:r>
          </a:p>
          <a:p>
            <a:pPr marL="285750" indent="-285750" algn="just">
              <a:lnSpc>
                <a:spcPct val="115000"/>
              </a:lnSpc>
              <a:spcBef>
                <a:spcPts val="375"/>
              </a:spcBef>
              <a:spcAft>
                <a:spcPts val="0"/>
              </a:spcAft>
              <a:buFont typeface="Wingdings" panose="05000000000000000000" pitchFamily="2" charset="2"/>
              <a:buChar char="q"/>
            </a:pPr>
            <a:r>
              <a:rPr lang="tr-TR" b="1" dirty="0" smtClean="0">
                <a:latin typeface="Times New Roman" panose="02020603050405020304" pitchFamily="18" charset="0"/>
                <a:cs typeface="Times New Roman" panose="02020603050405020304" pitchFamily="18" charset="0"/>
              </a:rPr>
              <a:t>Mahcuzların sayısının birden fazla olması halinde tamamının toplam bedeli ilanın yayın yerinde baz alınır. </a:t>
            </a:r>
          </a:p>
          <a:p>
            <a:pPr marL="285750" indent="-285750" algn="just">
              <a:lnSpc>
                <a:spcPct val="115000"/>
              </a:lnSpc>
              <a:spcBef>
                <a:spcPts val="375"/>
              </a:spcBef>
              <a:spcAft>
                <a:spcPts val="0"/>
              </a:spcAft>
              <a:buFont typeface="Wingdings" panose="05000000000000000000" pitchFamily="2" charset="2"/>
              <a:buChar char="q"/>
            </a:pPr>
            <a:r>
              <a:rPr lang="tr-TR" b="1" dirty="0" smtClean="0">
                <a:latin typeface="Times New Roman" panose="02020603050405020304" pitchFamily="18" charset="0"/>
                <a:cs typeface="Times New Roman" panose="02020603050405020304" pitchFamily="18" charset="0"/>
              </a:rPr>
              <a:t>İlan edilen metinler arasında </a:t>
            </a:r>
            <a:r>
              <a:rPr lang="tr-TR" b="1" dirty="0" smtClean="0">
                <a:solidFill>
                  <a:srgbClr val="FF0000"/>
                </a:solidFill>
                <a:latin typeface="Times New Roman" panose="02020603050405020304" pitchFamily="18" charset="0"/>
                <a:cs typeface="Times New Roman" panose="02020603050405020304" pitchFamily="18" charset="0"/>
              </a:rPr>
              <a:t>farklılık</a:t>
            </a:r>
            <a:r>
              <a:rPr lang="tr-TR" b="1" dirty="0" smtClean="0">
                <a:latin typeface="Times New Roman" panose="02020603050405020304" pitchFamily="18" charset="0"/>
                <a:cs typeface="Times New Roman" panose="02020603050405020304" pitchFamily="18" charset="0"/>
              </a:rPr>
              <a:t> bulunması halinde elektronik </a:t>
            </a:r>
            <a:r>
              <a:rPr lang="tr-TR" b="1" dirty="0">
                <a:solidFill>
                  <a:srgbClr val="FF0000"/>
                </a:solidFill>
                <a:latin typeface="Times New Roman" panose="02020603050405020304" pitchFamily="18" charset="0"/>
                <a:cs typeface="Times New Roman" panose="02020603050405020304" pitchFamily="18" charset="0"/>
              </a:rPr>
              <a:t>satış </a:t>
            </a:r>
            <a:r>
              <a:rPr lang="tr-TR" b="1" dirty="0" err="1">
                <a:solidFill>
                  <a:srgbClr val="FF0000"/>
                </a:solidFill>
                <a:latin typeface="Times New Roman" panose="02020603050405020304" pitchFamily="18" charset="0"/>
                <a:cs typeface="Times New Roman" panose="02020603050405020304" pitchFamily="18" charset="0"/>
              </a:rPr>
              <a:t>portalında</a:t>
            </a:r>
            <a:r>
              <a:rPr lang="tr-TR" b="1" dirty="0">
                <a:solidFill>
                  <a:srgbClr val="FF0000"/>
                </a:solidFill>
                <a:latin typeface="Times New Roman" panose="02020603050405020304" pitchFamily="18" charset="0"/>
                <a:cs typeface="Times New Roman" panose="02020603050405020304" pitchFamily="18" charset="0"/>
              </a:rPr>
              <a:t> ilan edilen metin esas</a:t>
            </a:r>
            <a:r>
              <a:rPr lang="tr-TR" b="1" dirty="0">
                <a:latin typeface="Times New Roman" panose="02020603050405020304" pitchFamily="18" charset="0"/>
                <a:cs typeface="Times New Roman" panose="02020603050405020304" pitchFamily="18" charset="0"/>
              </a:rPr>
              <a:t> alınır</a:t>
            </a:r>
            <a:r>
              <a:rPr lang="tr-TR" b="1" dirty="0" smtClean="0">
                <a:latin typeface="Times New Roman" panose="02020603050405020304" pitchFamily="18" charset="0"/>
                <a:cs typeface="Times New Roman" panose="02020603050405020304" pitchFamily="18" charset="0"/>
              </a:rPr>
              <a:t>.</a:t>
            </a:r>
          </a:p>
          <a:p>
            <a:pPr marL="285750" indent="-285750" algn="just">
              <a:lnSpc>
                <a:spcPct val="115000"/>
              </a:lnSpc>
              <a:spcBef>
                <a:spcPts val="375"/>
              </a:spcBef>
              <a:spcAft>
                <a:spcPts val="0"/>
              </a:spcAft>
              <a:buFont typeface="Wingdings" panose="05000000000000000000" pitchFamily="2" charset="2"/>
              <a:buChar char="q"/>
            </a:pPr>
            <a:r>
              <a:rPr lang="tr-TR" b="1" dirty="0" smtClean="0">
                <a:latin typeface="Times New Roman" panose="02020603050405020304" pitchFamily="18" charset="0"/>
                <a:cs typeface="Times New Roman" panose="02020603050405020304" pitchFamily="18" charset="0"/>
              </a:rPr>
              <a:t>İlanda hangi hususların yer alacağı madde metninde düzenlenmiştir. </a:t>
            </a:r>
          </a:p>
          <a:p>
            <a:pPr marL="285750" indent="-285750" algn="just">
              <a:lnSpc>
                <a:spcPct val="115000"/>
              </a:lnSpc>
              <a:spcBef>
                <a:spcPts val="375"/>
              </a:spcBef>
              <a:spcAft>
                <a:spcPts val="0"/>
              </a:spcAft>
              <a:buClr>
                <a:schemeClr val="tx1"/>
              </a:buClr>
              <a:buFont typeface="Wingdings" panose="05000000000000000000" pitchFamily="2" charset="2"/>
              <a:buChar char="q"/>
            </a:pPr>
            <a:r>
              <a:rPr lang="tr-TR"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Düzeltme </a:t>
            </a:r>
            <a:r>
              <a:rPr lang="tr-TR" b="1" dirty="0" smtClean="0">
                <a:latin typeface="Times New Roman" panose="02020603050405020304" pitchFamily="18" charset="0"/>
                <a:ea typeface="Calibri" panose="020F0502020204030204" pitchFamily="34" charset="0"/>
                <a:cs typeface="Times New Roman" panose="02020603050405020304" pitchFamily="18" charset="0"/>
              </a:rPr>
              <a:t>ilanı ilgililere tebliğ edilmez, ayrıca </a:t>
            </a:r>
            <a:r>
              <a:rPr lang="tr-TR"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gazete ilanına da gerek yoktur</a:t>
            </a:r>
            <a:r>
              <a:rPr lang="tr-TR" b="1" dirty="0" smtClean="0">
                <a:latin typeface="Times New Roman" panose="02020603050405020304" pitchFamily="18" charset="0"/>
                <a:ea typeface="Calibri" panose="020F0502020204030204" pitchFamily="34" charset="0"/>
                <a:cs typeface="Times New Roman" panose="02020603050405020304" pitchFamily="18" charset="0"/>
              </a:rPr>
              <a:t>.</a:t>
            </a:r>
            <a:r>
              <a:rPr lang="tr-TR"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9975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23</a:t>
            </a:fld>
            <a:endParaRPr lang="tr-TR" dirty="0"/>
          </a:p>
        </p:txBody>
      </p:sp>
      <p:sp>
        <p:nvSpPr>
          <p:cNvPr id="3" name="Dikdörtgen 2"/>
          <p:cNvSpPr/>
          <p:nvPr/>
        </p:nvSpPr>
        <p:spPr>
          <a:xfrm>
            <a:off x="1283208" y="908085"/>
            <a:ext cx="9662160" cy="5670270"/>
          </a:xfrm>
          <a:prstGeom prst="rect">
            <a:avLst/>
          </a:prstGeom>
        </p:spPr>
        <p:txBody>
          <a:bodyPr wrap="square">
            <a:spAutoFit/>
          </a:bodyPr>
          <a:lstStyle/>
          <a:p>
            <a:pPr algn="just">
              <a:lnSpc>
                <a:spcPct val="115000"/>
              </a:lnSpc>
              <a:spcBef>
                <a:spcPts val="375"/>
              </a:spcBef>
              <a:spcAft>
                <a:spcPts val="0"/>
              </a:spcAft>
            </a:pPr>
            <a:r>
              <a:rPr lang="tr-TR"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İhalenin yapılması: </a:t>
            </a:r>
            <a:endParaRPr lang="tr-TR" sz="20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75"/>
              </a:spcBef>
              <a:spcAft>
                <a:spcPts val="0"/>
              </a:spcAft>
            </a:pPr>
            <a:r>
              <a:rPr lang="tr-TR"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Madde </a:t>
            </a: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115 – (Değişik:24/11/2021-7343/17 </a:t>
            </a:r>
            <a:r>
              <a:rPr lang="tr-TR" sz="2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md</a:t>
            </a:r>
            <a:r>
              <a:rPr lang="tr-TR" sz="2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Bef>
                <a:spcPts val="375"/>
              </a:spcBef>
              <a:spcAft>
                <a:spcPts val="0"/>
              </a:spcAft>
            </a:pPr>
            <a:endParaRPr lang="tr-TR" sz="1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Bef>
                <a:spcPts val="375"/>
              </a:spcBef>
              <a:spcAft>
                <a:spcPts val="0"/>
              </a:spcAft>
              <a:buFont typeface="Wingdings" panose="05000000000000000000" pitchFamily="2" charset="2"/>
              <a:buChar char="q"/>
            </a:pPr>
            <a:r>
              <a:rPr lang="tr-TR" b="1" dirty="0" smtClean="0">
                <a:latin typeface="Times New Roman" panose="02020603050405020304" pitchFamily="18" charset="0"/>
                <a:ea typeface="Calibri" panose="020F0502020204030204" pitchFamily="34" charset="0"/>
                <a:cs typeface="Times New Roman" panose="02020603050405020304" pitchFamily="18" charset="0"/>
              </a:rPr>
              <a:t>Mülkiyet ihale ile birlikte alıcıya geçer. </a:t>
            </a:r>
          </a:p>
          <a:p>
            <a:pPr marL="285750" indent="-285750" algn="just">
              <a:lnSpc>
                <a:spcPct val="115000"/>
              </a:lnSpc>
              <a:spcBef>
                <a:spcPts val="375"/>
              </a:spcBef>
              <a:spcAft>
                <a:spcPts val="0"/>
              </a:spcAft>
              <a:buFont typeface="Wingdings" panose="05000000000000000000" pitchFamily="2" charset="2"/>
              <a:buChar char="q"/>
            </a:pPr>
            <a:r>
              <a:rPr lang="tr-TR" b="1" dirty="0" smtClean="0">
                <a:latin typeface="Times New Roman" panose="02020603050405020304" pitchFamily="18" charset="0"/>
                <a:ea typeface="Calibri" panose="020F0502020204030204" pitchFamily="34" charset="0"/>
                <a:cs typeface="Times New Roman" panose="02020603050405020304" pitchFamily="18" charset="0"/>
              </a:rPr>
              <a:t>İhale bedelinin </a:t>
            </a:r>
            <a:r>
              <a:rPr lang="tr-TR"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yatırılmaması</a:t>
            </a:r>
            <a:r>
              <a:rPr lang="tr-TR" b="1" dirty="0" smtClean="0">
                <a:latin typeface="Times New Roman" panose="02020603050405020304" pitchFamily="18" charset="0"/>
                <a:ea typeface="Calibri" panose="020F0502020204030204" pitchFamily="34" charset="0"/>
                <a:cs typeface="Times New Roman" panose="02020603050405020304" pitchFamily="18" charset="0"/>
              </a:rPr>
              <a:t> halinde </a:t>
            </a:r>
            <a:r>
              <a:rPr lang="tr-TR"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teminat</a:t>
            </a:r>
            <a:r>
              <a:rPr lang="tr-TR" b="1" dirty="0" smtClean="0">
                <a:latin typeface="Times New Roman" panose="02020603050405020304" pitchFamily="18" charset="0"/>
                <a:ea typeface="Calibri" panose="020F0502020204030204" pitchFamily="34" charset="0"/>
                <a:cs typeface="Times New Roman" panose="02020603050405020304" pitchFamily="18" charset="0"/>
              </a:rPr>
              <a:t> hak sahiplerine ödenecektir. (İhalenin feshi davası açılmış ise </a:t>
            </a:r>
            <a:r>
              <a:rPr lang="tr-TR"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sonucuna</a:t>
            </a:r>
            <a:r>
              <a:rPr lang="tr-TR" b="1" dirty="0" smtClean="0">
                <a:latin typeface="Times New Roman" panose="02020603050405020304" pitchFamily="18" charset="0"/>
                <a:ea typeface="Calibri" panose="020F0502020204030204" pitchFamily="34" charset="0"/>
                <a:cs typeface="Times New Roman" panose="02020603050405020304" pitchFamily="18" charset="0"/>
              </a:rPr>
              <a:t> göre işlem yapılır) </a:t>
            </a:r>
          </a:p>
          <a:p>
            <a:pPr marL="285750" indent="-285750" algn="just">
              <a:lnSpc>
                <a:spcPct val="115000"/>
              </a:lnSpc>
              <a:spcBef>
                <a:spcPts val="375"/>
              </a:spcBef>
              <a:buFont typeface="Wingdings" panose="05000000000000000000" pitchFamily="2" charset="2"/>
              <a:buChar char="q"/>
            </a:pPr>
            <a:r>
              <a:rPr lang="tr-TR" b="1" dirty="0">
                <a:latin typeface="Times New Roman" panose="02020603050405020304" pitchFamily="18" charset="0"/>
                <a:cs typeface="Times New Roman" panose="02020603050405020304" pitchFamily="18" charset="0"/>
              </a:rPr>
              <a:t>Satış talebi </a:t>
            </a:r>
            <a:r>
              <a:rPr lang="tr-TR" b="1" dirty="0">
                <a:solidFill>
                  <a:srgbClr val="0070C0"/>
                </a:solidFill>
                <a:latin typeface="Times New Roman" panose="02020603050405020304" pitchFamily="18" charset="0"/>
                <a:cs typeface="Times New Roman" panose="02020603050405020304" pitchFamily="18" charset="0"/>
              </a:rPr>
              <a:t>teklif verme başladıktan sonra geri alınamaz. </a:t>
            </a:r>
            <a:r>
              <a:rPr lang="tr-TR" b="1" dirty="0">
                <a:latin typeface="Times New Roman" panose="02020603050405020304" pitchFamily="18" charset="0"/>
                <a:cs typeface="Times New Roman" panose="02020603050405020304" pitchFamily="18" charset="0"/>
              </a:rPr>
              <a:t>Teklif verme süresinin bitimine kadar </a:t>
            </a:r>
            <a:r>
              <a:rPr lang="tr-TR" b="1" dirty="0">
                <a:solidFill>
                  <a:srgbClr val="FF0000"/>
                </a:solidFill>
                <a:latin typeface="Times New Roman" panose="02020603050405020304" pitchFamily="18" charset="0"/>
                <a:cs typeface="Times New Roman" panose="02020603050405020304" pitchFamily="18" charset="0"/>
              </a:rPr>
              <a:t>borcun tamamen ödenmesi hâlinde satış durdurulur</a:t>
            </a:r>
            <a:r>
              <a:rPr lang="tr-TR" b="1" dirty="0" smtClean="0">
                <a:latin typeface="Times New Roman" panose="02020603050405020304" pitchFamily="18" charset="0"/>
                <a:cs typeface="Times New Roman" panose="02020603050405020304" pitchFamily="18" charset="0"/>
              </a:rPr>
              <a:t>.</a:t>
            </a:r>
          </a:p>
          <a:p>
            <a:pPr marL="285750" indent="-285750" algn="just">
              <a:lnSpc>
                <a:spcPct val="115000"/>
              </a:lnSpc>
              <a:spcBef>
                <a:spcPts val="375"/>
              </a:spcBef>
              <a:buFont typeface="Wingdings" panose="05000000000000000000" pitchFamily="2" charset="2"/>
              <a:buChar char="q"/>
            </a:pPr>
            <a:r>
              <a:rPr lang="tr-TR" b="1" dirty="0">
                <a:latin typeface="Times New Roman" panose="02020603050405020304" pitchFamily="18" charset="0"/>
                <a:cs typeface="Times New Roman" panose="02020603050405020304" pitchFamily="18" charset="0"/>
              </a:rPr>
              <a:t>Artırmada, </a:t>
            </a:r>
            <a:r>
              <a:rPr lang="tr-TR" b="1" dirty="0">
                <a:solidFill>
                  <a:srgbClr val="0070C0"/>
                </a:solidFill>
                <a:latin typeface="Times New Roman" panose="02020603050405020304" pitchFamily="18" charset="0"/>
                <a:cs typeface="Times New Roman" panose="02020603050405020304" pitchFamily="18" charset="0"/>
              </a:rPr>
              <a:t>alıcı </a:t>
            </a:r>
            <a:r>
              <a:rPr lang="tr-TR" b="1" dirty="0" smtClean="0">
                <a:solidFill>
                  <a:srgbClr val="0070C0"/>
                </a:solidFill>
                <a:latin typeface="Times New Roman" panose="02020603050405020304" pitchFamily="18" charset="0"/>
                <a:cs typeface="Times New Roman" panose="02020603050405020304" pitchFamily="18" charset="0"/>
              </a:rPr>
              <a:t>çıkmazsa veya ihale bedeli ödenmezse </a:t>
            </a:r>
            <a:r>
              <a:rPr lang="tr-TR" b="1" dirty="0">
                <a:latin typeface="Times New Roman" panose="02020603050405020304" pitchFamily="18" charset="0"/>
                <a:cs typeface="Times New Roman" panose="02020603050405020304" pitchFamily="18" charset="0"/>
              </a:rPr>
              <a:t>önceki satış talebinden </a:t>
            </a:r>
            <a:r>
              <a:rPr lang="tr-TR" b="1" dirty="0">
                <a:solidFill>
                  <a:srgbClr val="0070C0"/>
                </a:solidFill>
                <a:latin typeface="Times New Roman" panose="02020603050405020304" pitchFamily="18" charset="0"/>
                <a:cs typeface="Times New Roman" panose="02020603050405020304" pitchFamily="18" charset="0"/>
              </a:rPr>
              <a:t>kalan satış isteme süresi içinde </a:t>
            </a:r>
            <a:r>
              <a:rPr lang="tr-TR" b="1" dirty="0">
                <a:latin typeface="Times New Roman" panose="02020603050405020304" pitchFamily="18" charset="0"/>
                <a:cs typeface="Times New Roman" panose="02020603050405020304" pitchFamily="18" charset="0"/>
              </a:rPr>
              <a:t>satış günü verilmesini talep edebilir. Satış isteme süresi satış talebiyle birlikte durur ve duran bu süre, ihalenin yapılamadığına veya iptal edildiğine ilişkin tutanak tarihinden itibaren kaldığı yerden işlemeye başlar. </a:t>
            </a:r>
            <a:r>
              <a:rPr lang="tr-TR" b="1" dirty="0" smtClean="0">
                <a:latin typeface="Times New Roman" panose="02020603050405020304" pitchFamily="18" charset="0"/>
                <a:cs typeface="Times New Roman" panose="02020603050405020304" pitchFamily="18" charset="0"/>
              </a:rPr>
              <a:t>(Kalan süre bittikten sonra İİK. 106 madde gereği 1 yıllık süre eklenir, ipotek takiplerinde uygulanmaz.)</a:t>
            </a:r>
          </a:p>
          <a:p>
            <a:pPr marL="285750" indent="-285750" algn="just">
              <a:lnSpc>
                <a:spcPct val="115000"/>
              </a:lnSpc>
              <a:spcBef>
                <a:spcPts val="375"/>
              </a:spcBef>
              <a:buFont typeface="Wingdings" panose="05000000000000000000" pitchFamily="2" charset="2"/>
              <a:buChar char="q"/>
            </a:pPr>
            <a:r>
              <a:rPr lang="tr-TR" b="1" dirty="0" smtClean="0">
                <a:solidFill>
                  <a:srgbClr val="FF0000"/>
                </a:solidFill>
                <a:latin typeface="Times New Roman" panose="02020603050405020304" pitchFamily="18" charset="0"/>
                <a:cs typeface="Times New Roman" panose="02020603050405020304" pitchFamily="18" charset="0"/>
              </a:rPr>
              <a:t>Teknik</a:t>
            </a:r>
            <a:r>
              <a:rPr lang="tr-TR" b="1" dirty="0" smtClean="0">
                <a:latin typeface="Times New Roman" panose="02020603050405020304" pitchFamily="18" charset="0"/>
                <a:cs typeface="Times New Roman" panose="02020603050405020304" pitchFamily="18" charset="0"/>
              </a:rPr>
              <a:t> sebeplerle </a:t>
            </a:r>
            <a:r>
              <a:rPr lang="tr-TR" b="1" dirty="0" smtClean="0">
                <a:solidFill>
                  <a:srgbClr val="FF0000"/>
                </a:solidFill>
                <a:latin typeface="Times New Roman" panose="02020603050405020304" pitchFamily="18" charset="0"/>
                <a:cs typeface="Times New Roman" panose="02020603050405020304" pitchFamily="18" charset="0"/>
              </a:rPr>
              <a:t>son 10 dakika </a:t>
            </a:r>
            <a:r>
              <a:rPr lang="tr-TR" b="1" dirty="0" smtClean="0">
                <a:latin typeface="Times New Roman" panose="02020603050405020304" pitchFamily="18" charset="0"/>
                <a:cs typeface="Times New Roman" panose="02020603050405020304" pitchFamily="18" charset="0"/>
              </a:rPr>
              <a:t>içerisinde teklif verilemediği durumlarda ihale </a:t>
            </a:r>
            <a:r>
              <a:rPr lang="tr-TR" b="1" dirty="0" smtClean="0">
                <a:solidFill>
                  <a:srgbClr val="FF0000"/>
                </a:solidFill>
                <a:latin typeface="Times New Roman" panose="02020603050405020304" pitchFamily="18" charset="0"/>
                <a:cs typeface="Times New Roman" panose="02020603050405020304" pitchFamily="18" charset="0"/>
              </a:rPr>
              <a:t>1 gün uzatılır, bu süre 3 günü geçemez</a:t>
            </a:r>
            <a:r>
              <a:rPr lang="tr-TR" b="1" dirty="0" smtClean="0">
                <a:latin typeface="Times New Roman" panose="02020603050405020304" pitchFamily="18" charset="0"/>
                <a:cs typeface="Times New Roman" panose="02020603050405020304" pitchFamily="18" charset="0"/>
              </a:rPr>
              <a:t>. </a:t>
            </a:r>
            <a:endParaRPr lang="tr-TR"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75"/>
              </a:spcBef>
              <a:spcAft>
                <a:spcPts val="0"/>
              </a:spcAft>
            </a:pP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5709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24</a:t>
            </a:fld>
            <a:endParaRPr lang="tr-TR" dirty="0"/>
          </a:p>
        </p:txBody>
      </p:sp>
      <p:sp>
        <p:nvSpPr>
          <p:cNvPr id="3" name="Dikdörtgen 2"/>
          <p:cNvSpPr/>
          <p:nvPr/>
        </p:nvSpPr>
        <p:spPr>
          <a:xfrm>
            <a:off x="1266063" y="1192436"/>
            <a:ext cx="9671304" cy="4579715"/>
          </a:xfrm>
          <a:prstGeom prst="rect">
            <a:avLst/>
          </a:prstGeom>
        </p:spPr>
        <p:txBody>
          <a:bodyPr wrap="square">
            <a:spAutoFit/>
          </a:bodyPr>
          <a:lstStyle/>
          <a:p>
            <a:pPr algn="just">
              <a:lnSpc>
                <a:spcPct val="115000"/>
              </a:lnSpc>
              <a:spcBef>
                <a:spcPts val="375"/>
              </a:spcBef>
              <a:spcAft>
                <a:spcPts val="0"/>
              </a:spcAft>
            </a:pPr>
            <a:r>
              <a:rPr lang="tr-TR"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Altın ve gümüş eşya</a:t>
            </a:r>
            <a:r>
              <a:rPr lang="tr-TR"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tr-TR"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r>
              <a:rPr lang="tr-TR"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Madde 117</a:t>
            </a:r>
            <a:r>
              <a:rPr lang="tr-TR"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tr-TR"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Altın ve gümüş eşya maden halindeki kıymetlerinden daha aşağı bir bedel ile </a:t>
            </a:r>
            <a:r>
              <a:rPr lang="tr-TR"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satılamaz.</a:t>
            </a:r>
          </a:p>
          <a:p>
            <a:endParaRPr lang="tr-TR"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tr-TR" sz="2400" dirty="0" smtClean="0">
                <a:latin typeface="Times New Roman" panose="02020603050405020304" pitchFamily="18" charset="0"/>
                <a:cs typeface="Times New Roman" panose="02020603050405020304" pitchFamily="18" charset="0"/>
              </a:rPr>
              <a:t>Maden kıymetinin </a:t>
            </a:r>
            <a:r>
              <a:rPr lang="tr-TR" sz="2400" b="1" dirty="0" smtClean="0">
                <a:solidFill>
                  <a:srgbClr val="FF0000"/>
                </a:solidFill>
                <a:latin typeface="Times New Roman" panose="02020603050405020304" pitchFamily="18" charset="0"/>
                <a:cs typeface="Times New Roman" panose="02020603050405020304" pitchFamily="18" charset="0"/>
              </a:rPr>
              <a:t>altında </a:t>
            </a:r>
            <a:r>
              <a:rPr lang="tr-TR" sz="2400" dirty="0" smtClean="0">
                <a:latin typeface="Times New Roman" panose="02020603050405020304" pitchFamily="18" charset="0"/>
                <a:cs typeface="Times New Roman" panose="02020603050405020304" pitchFamily="18" charset="0"/>
              </a:rPr>
              <a:t>satılamaz</a:t>
            </a:r>
            <a:r>
              <a:rPr lang="tr-TR" sz="2400" dirty="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q"/>
            </a:pPr>
            <a:r>
              <a:rPr lang="tr-TR" sz="2400" dirty="0" smtClean="0">
                <a:latin typeface="Times New Roman" panose="02020603050405020304" pitchFamily="18" charset="0"/>
                <a:cs typeface="Times New Roman" panose="02020603050405020304" pitchFamily="18" charset="0"/>
              </a:rPr>
              <a:t>Satış günü </a:t>
            </a:r>
            <a:r>
              <a:rPr lang="tr-TR" sz="2400" b="1" dirty="0" smtClean="0">
                <a:solidFill>
                  <a:srgbClr val="FF0000"/>
                </a:solidFill>
                <a:latin typeface="Times New Roman" panose="02020603050405020304" pitchFamily="18" charset="0"/>
                <a:cs typeface="Times New Roman" panose="02020603050405020304" pitchFamily="18" charset="0"/>
              </a:rPr>
              <a:t>bilirkişi marifetiyle</a:t>
            </a:r>
            <a:r>
              <a:rPr lang="tr-TR" sz="2400" b="1" dirty="0" smtClean="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değer tespiti yapılır. </a:t>
            </a:r>
          </a:p>
          <a:p>
            <a:pPr marL="342900" indent="-342900">
              <a:buFont typeface="Wingdings" panose="05000000000000000000" pitchFamily="2" charset="2"/>
              <a:buChar char="q"/>
            </a:pPr>
            <a:r>
              <a:rPr lang="tr-TR" sz="2400" dirty="0" smtClean="0">
                <a:latin typeface="Times New Roman" panose="02020603050405020304" pitchFamily="18" charset="0"/>
                <a:cs typeface="Times New Roman" panose="02020603050405020304" pitchFamily="18" charset="0"/>
              </a:rPr>
              <a:t>Bilirkişi raporuna göre belirlenen </a:t>
            </a:r>
            <a:r>
              <a:rPr lang="tr-TR" sz="2400" b="1" dirty="0" smtClean="0">
                <a:solidFill>
                  <a:srgbClr val="FF0000"/>
                </a:solidFill>
                <a:latin typeface="Times New Roman" panose="02020603050405020304" pitchFamily="18" charset="0"/>
                <a:cs typeface="Times New Roman" panose="02020603050405020304" pitchFamily="18" charset="0"/>
              </a:rPr>
              <a:t>işçilik</a:t>
            </a:r>
            <a:r>
              <a:rPr lang="tr-TR" sz="2400" dirty="0" smtClean="0">
                <a:latin typeface="Times New Roman" panose="02020603050405020304" pitchFamily="18" charset="0"/>
                <a:cs typeface="Times New Roman" panose="02020603050405020304" pitchFamily="18" charset="0"/>
              </a:rPr>
              <a:t> değeri üzerinden </a:t>
            </a:r>
            <a:r>
              <a:rPr lang="tr-TR" sz="2400" b="1" dirty="0" smtClean="0">
                <a:solidFill>
                  <a:srgbClr val="FF0000"/>
                </a:solidFill>
                <a:latin typeface="Times New Roman" panose="02020603050405020304" pitchFamily="18" charset="0"/>
                <a:cs typeface="Times New Roman" panose="02020603050405020304" pitchFamily="18" charset="0"/>
              </a:rPr>
              <a:t>KDV</a:t>
            </a:r>
            <a:r>
              <a:rPr lang="tr-TR" sz="2400" dirty="0" smtClean="0">
                <a:latin typeface="Times New Roman" panose="02020603050405020304" pitchFamily="18" charset="0"/>
                <a:cs typeface="Times New Roman" panose="02020603050405020304" pitchFamily="18" charset="0"/>
              </a:rPr>
              <a:t> alınır. </a:t>
            </a:r>
            <a:r>
              <a:rPr lang="tr-TR" sz="2400" b="1" dirty="0" smtClean="0">
                <a:solidFill>
                  <a:srgbClr val="FF0000"/>
                </a:solidFill>
                <a:latin typeface="Times New Roman" panose="02020603050405020304" pitchFamily="18" charset="0"/>
                <a:cs typeface="Times New Roman" panose="02020603050405020304" pitchFamily="18" charset="0"/>
              </a:rPr>
              <a:t>Maden değeri KDV’den muaftır. </a:t>
            </a:r>
          </a:p>
          <a:p>
            <a:pPr marL="342900" indent="-342900">
              <a:buFont typeface="Wingdings" panose="05000000000000000000" pitchFamily="2" charset="2"/>
              <a:buChar char="q"/>
            </a:pPr>
            <a:r>
              <a:rPr lang="tr-TR" sz="2400" dirty="0" smtClean="0">
                <a:latin typeface="Times New Roman" panose="02020603050405020304" pitchFamily="18" charset="0"/>
                <a:cs typeface="Times New Roman" panose="02020603050405020304" pitchFamily="18" charset="0"/>
              </a:rPr>
              <a:t>%50 şartı altın satışlarında aranmaz. </a:t>
            </a:r>
          </a:p>
          <a:p>
            <a:pPr marL="342900" indent="-342900">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Açık artırmada bu değerin bulunmaması hallerinde 119. maddede </a:t>
            </a:r>
            <a:r>
              <a:rPr lang="tr-TR" sz="2400" b="1" dirty="0">
                <a:solidFill>
                  <a:srgbClr val="FF0000"/>
                </a:solidFill>
                <a:latin typeface="Times New Roman" panose="02020603050405020304" pitchFamily="18" charset="0"/>
                <a:cs typeface="Times New Roman" panose="02020603050405020304" pitchFamily="18" charset="0"/>
              </a:rPr>
              <a:t>pazarlık usulü ile</a:t>
            </a:r>
            <a:r>
              <a:rPr lang="tr-TR" sz="2400" dirty="0">
                <a:latin typeface="Times New Roman" panose="02020603050405020304" pitchFamily="18" charset="0"/>
                <a:cs typeface="Times New Roman" panose="02020603050405020304" pitchFamily="18" charset="0"/>
              </a:rPr>
              <a:t> satışın yapılacağı ayrıca hükme bağlanmıştır.</a:t>
            </a:r>
            <a:endParaRPr lang="tr-TR" sz="2400" dirty="0" smtClean="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040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25</a:t>
            </a:fld>
            <a:endParaRPr lang="tr-TR" dirty="0"/>
          </a:p>
        </p:txBody>
      </p:sp>
      <p:sp>
        <p:nvSpPr>
          <p:cNvPr id="3" name="Dikdörtgen 2"/>
          <p:cNvSpPr/>
          <p:nvPr/>
        </p:nvSpPr>
        <p:spPr>
          <a:xfrm>
            <a:off x="1322070" y="1518050"/>
            <a:ext cx="9598152" cy="3074175"/>
          </a:xfrm>
          <a:prstGeom prst="rect">
            <a:avLst/>
          </a:prstGeom>
        </p:spPr>
        <p:txBody>
          <a:bodyPr wrap="square">
            <a:spAutoFit/>
          </a:bodyPr>
          <a:lstStyle/>
          <a:p>
            <a:pPr algn="just">
              <a:lnSpc>
                <a:spcPct val="115000"/>
              </a:lnSpc>
              <a:spcBef>
                <a:spcPts val="375"/>
              </a:spcBef>
              <a:spcAft>
                <a:spcPts val="0"/>
              </a:spcAft>
            </a:pPr>
            <a:r>
              <a:rPr lang="tr-TR" sz="2400" b="1" dirty="0">
                <a:solidFill>
                  <a:srgbClr val="0070C0"/>
                </a:solidFill>
                <a:latin typeface="Times New Roman" panose="02020603050405020304" pitchFamily="18" charset="0"/>
                <a:ea typeface="Times New Roman" panose="02020603050405020304" pitchFamily="18" charset="0"/>
                <a:cs typeface="Calibri" panose="020F0502020204030204" pitchFamily="34" charset="0"/>
              </a:rPr>
              <a:t>İhale Bedelinin Ödenmesi ve Malın Teslimi:  </a:t>
            </a:r>
            <a:endParaRPr lang="tr-TR" sz="2400"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Bef>
                <a:spcPts val="375"/>
              </a:spcBef>
              <a:spcAft>
                <a:spcPts val="0"/>
              </a:spcAft>
            </a:pPr>
            <a:r>
              <a:rPr lang="tr-TR"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Madde </a:t>
            </a:r>
            <a:r>
              <a:rPr lang="tr-TR"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118 – (Başlığı ile Birlikte Değişik:24/11/2021-7343/18 </a:t>
            </a:r>
            <a:r>
              <a:rPr lang="tr-TR" sz="2400" b="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md</a:t>
            </a:r>
            <a:r>
              <a:rPr lang="tr-TR" sz="2400" b="1" dirty="0" err="1"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a:t>
            </a:r>
            <a:r>
              <a:rPr lang="tr-TR"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a:t>
            </a:r>
          </a:p>
          <a:p>
            <a:pPr algn="just">
              <a:lnSpc>
                <a:spcPct val="115000"/>
              </a:lnSpc>
              <a:spcBef>
                <a:spcPts val="375"/>
              </a:spcBef>
              <a:spcAft>
                <a:spcPts val="0"/>
              </a:spcAft>
            </a:pPr>
            <a:endParaRPr lang="tr-TR" sz="1000" b="1" dirty="0">
              <a:solidFill>
                <a:srgbClr val="C00000"/>
              </a:solidFill>
              <a:latin typeface="Times New Roman" panose="02020603050405020304" pitchFamily="18" charset="0"/>
              <a:ea typeface="Calibri" panose="020F0502020204030204" pitchFamily="34" charset="0"/>
              <a:cs typeface="Calibri" panose="020F0502020204030204" pitchFamily="34" charset="0"/>
            </a:endParaRPr>
          </a:p>
          <a:p>
            <a:pPr marL="361950" indent="-361950" algn="just">
              <a:lnSpc>
                <a:spcPct val="115000"/>
              </a:lnSpc>
              <a:spcBef>
                <a:spcPts val="375"/>
              </a:spcBef>
              <a:spcAft>
                <a:spcPts val="0"/>
              </a:spcAft>
              <a:buFont typeface="Wingdings" panose="05000000000000000000" pitchFamily="2" charset="2"/>
              <a:buChar char="q"/>
            </a:pPr>
            <a:r>
              <a:rPr lang="tr-TR" sz="2400" b="1" dirty="0" smtClean="0">
                <a:latin typeface="Times New Roman" panose="02020603050405020304" pitchFamily="18" charset="0"/>
                <a:ea typeface="Calibri" panose="020F0502020204030204" pitchFamily="34" charset="0"/>
                <a:cs typeface="Calibri" panose="020F0502020204030204" pitchFamily="34" charset="0"/>
              </a:rPr>
              <a:t>İhale bedeli 7 gün içerisinde nakit ödenir. (Teminat, çek vb. ödemeler kabul edilmez)</a:t>
            </a:r>
          </a:p>
          <a:p>
            <a:pPr marL="361950" indent="-361950" algn="just">
              <a:lnSpc>
                <a:spcPct val="115000"/>
              </a:lnSpc>
              <a:spcBef>
                <a:spcPts val="375"/>
              </a:spcBef>
              <a:spcAft>
                <a:spcPts val="0"/>
              </a:spcAft>
              <a:buFont typeface="Wingdings" panose="05000000000000000000" pitchFamily="2" charset="2"/>
              <a:buChar char="q"/>
            </a:pPr>
            <a:r>
              <a:rPr lang="tr-TR" sz="2400" b="1" dirty="0" smtClean="0">
                <a:latin typeface="Times New Roman" panose="02020603050405020304" pitchFamily="18" charset="0"/>
                <a:ea typeface="Calibri" panose="020F0502020204030204" pitchFamily="34" charset="0"/>
                <a:cs typeface="Calibri" panose="020F0502020204030204" pitchFamily="34" charset="0"/>
              </a:rPr>
              <a:t>İhale artırma sonuç tutanağının düzenlendiği gün hesaba katılmaz. </a:t>
            </a:r>
          </a:p>
          <a:p>
            <a:pPr marL="361950" indent="-361950" algn="just">
              <a:lnSpc>
                <a:spcPct val="115000"/>
              </a:lnSpc>
              <a:spcBef>
                <a:spcPts val="375"/>
              </a:spcBef>
              <a:spcAft>
                <a:spcPts val="0"/>
              </a:spcAft>
              <a:buFont typeface="Wingdings" panose="05000000000000000000" pitchFamily="2" charset="2"/>
              <a:buChar char="q"/>
            </a:pPr>
            <a:r>
              <a:rPr lang="tr-TR" sz="2400" b="1" dirty="0" smtClean="0">
                <a:latin typeface="Times New Roman" panose="02020603050405020304" pitchFamily="18" charset="0"/>
                <a:ea typeface="Calibri" panose="020F0502020204030204" pitchFamily="34" charset="0"/>
                <a:cs typeface="Calibri" panose="020F0502020204030204" pitchFamily="34" charset="0"/>
              </a:rPr>
              <a:t>İhale kesinleşmeden tescil ve teslim işlemi yapılamaz.  </a:t>
            </a:r>
            <a:endParaRPr lang="tr-TR" sz="2400" b="1" dirty="0">
              <a:solidFill>
                <a:srgbClr val="C00000"/>
              </a:solidFill>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4428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26</a:t>
            </a:fld>
            <a:endParaRPr lang="tr-TR" dirty="0"/>
          </a:p>
        </p:txBody>
      </p:sp>
      <p:sp>
        <p:nvSpPr>
          <p:cNvPr id="3" name="Dikdörtgen 2"/>
          <p:cNvSpPr/>
          <p:nvPr/>
        </p:nvSpPr>
        <p:spPr>
          <a:xfrm>
            <a:off x="1326642" y="1183913"/>
            <a:ext cx="9506712" cy="4857997"/>
          </a:xfrm>
          <a:prstGeom prst="rect">
            <a:avLst/>
          </a:prstGeom>
        </p:spPr>
        <p:txBody>
          <a:bodyPr wrap="square">
            <a:spAutoFit/>
          </a:bodyPr>
          <a:lstStyle/>
          <a:p>
            <a:pPr algn="just">
              <a:lnSpc>
                <a:spcPct val="115000"/>
              </a:lnSpc>
              <a:spcBef>
                <a:spcPts val="375"/>
              </a:spcBef>
              <a:spcAft>
                <a:spcPts val="0"/>
              </a:spcAft>
            </a:pPr>
            <a:r>
              <a:rPr lang="tr-TR"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Pazarlık suretiyle satış: </a:t>
            </a:r>
            <a:endParaRPr lang="tr-TR"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75"/>
              </a:spcBef>
              <a:spcAft>
                <a:spcPts val="0"/>
              </a:spcAft>
            </a:pPr>
            <a:r>
              <a:rPr lang="tr-TR"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Madde </a:t>
            </a:r>
            <a:r>
              <a:rPr lang="tr-TR"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119</a:t>
            </a:r>
            <a:r>
              <a:rPr lang="tr-TR"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tr-TR"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Aşağıdaki hallerde satış pazarlık suretiyle yapılabilir</a:t>
            </a:r>
            <a:r>
              <a:rPr lang="tr-TR"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75"/>
              </a:spcBef>
              <a:spcAft>
                <a:spcPts val="0"/>
              </a:spcAft>
            </a:pPr>
            <a:endParaRPr lang="tr-TR" sz="9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75"/>
              </a:spcBef>
              <a:spcAft>
                <a:spcPts val="0"/>
              </a:spcAft>
            </a:pPr>
            <a:r>
              <a:rPr lang="tr-T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 maddede pazarlık suretiyle satışın şartları belirlenmiştir. </a:t>
            </a:r>
          </a:p>
          <a:p>
            <a:pPr marL="447675" indent="-447675" algn="just">
              <a:lnSpc>
                <a:spcPct val="115000"/>
              </a:lnSpc>
              <a:spcBef>
                <a:spcPts val="375"/>
              </a:spcBef>
              <a:spcAft>
                <a:spcPts val="0"/>
              </a:spcAft>
              <a:buFont typeface="Wingdings" panose="05000000000000000000" pitchFamily="2" charset="2"/>
              <a:buChar char="q"/>
            </a:pPr>
            <a:r>
              <a:rPr lang="tr-T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Burada </a:t>
            </a:r>
            <a:r>
              <a:rPr lang="tr-TR"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mülkiyet malın teslimi</a:t>
            </a:r>
            <a:r>
              <a:rPr lang="tr-T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ile geçer. </a:t>
            </a:r>
          </a:p>
          <a:p>
            <a:pPr marL="447675" indent="-447675" algn="just">
              <a:lnSpc>
                <a:spcPct val="115000"/>
              </a:lnSpc>
              <a:spcBef>
                <a:spcPts val="375"/>
              </a:spcBef>
              <a:spcAft>
                <a:spcPts val="0"/>
              </a:spcAft>
              <a:buFont typeface="Wingdings" panose="05000000000000000000" pitchFamily="2" charset="2"/>
              <a:buChar char="q"/>
            </a:pPr>
            <a:r>
              <a:rPr lang="tr-TR"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İİK’da</a:t>
            </a:r>
            <a:r>
              <a:rPr lang="tr-T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pazarlık suretiyle satışın şekline ilişkin hüküm bulunmadığından </a:t>
            </a:r>
            <a:r>
              <a:rPr lang="tr-TR"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genel mahkemelerde iptali</a:t>
            </a:r>
            <a:r>
              <a:rPr lang="tr-TR"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istenebilir. </a:t>
            </a:r>
          </a:p>
          <a:p>
            <a:pPr marL="447675" indent="-447675" algn="just">
              <a:lnSpc>
                <a:spcPct val="115000"/>
              </a:lnSpc>
              <a:spcBef>
                <a:spcPts val="375"/>
              </a:spcBef>
              <a:spcAft>
                <a:spcPts val="0"/>
              </a:spcAft>
              <a:buFont typeface="Wingdings" panose="05000000000000000000" pitchFamily="2" charset="2"/>
              <a:buChar char="q"/>
            </a:pPr>
            <a:r>
              <a:rPr lang="tr-T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KDV ve damga vergisi alınır. </a:t>
            </a:r>
          </a:p>
          <a:p>
            <a:pPr marL="447675" indent="-447675" algn="just">
              <a:lnSpc>
                <a:spcPct val="115000"/>
              </a:lnSpc>
              <a:spcBef>
                <a:spcPts val="375"/>
              </a:spcBef>
              <a:spcAft>
                <a:spcPts val="0"/>
              </a:spcAft>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Bu maddedeki parasal sınır </a:t>
            </a:r>
            <a:r>
              <a:rPr lang="tr-TR" sz="2400" b="1" dirty="0">
                <a:solidFill>
                  <a:srgbClr val="FF0000"/>
                </a:solidFill>
                <a:latin typeface="Times New Roman" panose="02020603050405020304" pitchFamily="18" charset="0"/>
                <a:cs typeface="Times New Roman" panose="02020603050405020304" pitchFamily="18" charset="0"/>
              </a:rPr>
              <a:t>her takvim yılı başında Maliye Bakanlığınca</a:t>
            </a:r>
            <a:r>
              <a:rPr lang="tr-TR" sz="2400" dirty="0">
                <a:latin typeface="Times New Roman" panose="02020603050405020304" pitchFamily="18" charset="0"/>
                <a:cs typeface="Times New Roman" panose="02020603050405020304" pitchFamily="18" charset="0"/>
              </a:rPr>
              <a:t> tespit ve ilan edilen yeniden değerleme oranında </a:t>
            </a:r>
            <a:r>
              <a:rPr lang="tr-TR" sz="2400" dirty="0" smtClean="0">
                <a:latin typeface="Times New Roman" panose="02020603050405020304" pitchFamily="18" charset="0"/>
                <a:cs typeface="Times New Roman" panose="02020603050405020304" pitchFamily="18" charset="0"/>
              </a:rPr>
              <a:t>artırılıyor.</a:t>
            </a:r>
            <a:r>
              <a:rPr lang="tr-T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0126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27</a:t>
            </a:fld>
            <a:endParaRPr lang="tr-TR" dirty="0"/>
          </a:p>
        </p:txBody>
      </p:sp>
      <p:sp>
        <p:nvSpPr>
          <p:cNvPr id="4" name="Dikdörtgen 3"/>
          <p:cNvSpPr/>
          <p:nvPr/>
        </p:nvSpPr>
        <p:spPr>
          <a:xfrm>
            <a:off x="1283208" y="1089747"/>
            <a:ext cx="9698736" cy="4932632"/>
          </a:xfrm>
          <a:prstGeom prst="rect">
            <a:avLst/>
          </a:prstGeom>
        </p:spPr>
        <p:txBody>
          <a:bodyPr wrap="square">
            <a:spAutoFit/>
          </a:bodyPr>
          <a:lstStyle/>
          <a:p>
            <a:pPr algn="just">
              <a:lnSpc>
                <a:spcPct val="115000"/>
              </a:lnSpc>
              <a:spcBef>
                <a:spcPts val="375"/>
              </a:spcBef>
              <a:spcAft>
                <a:spcPts val="0"/>
              </a:spcAft>
            </a:pPr>
            <a:r>
              <a:rPr lang="tr-TR"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Paraya çevirmenin diğer tarzı. </a:t>
            </a:r>
            <a:endParaRPr lang="tr-TR"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75"/>
              </a:spcBef>
              <a:spcAft>
                <a:spcPts val="0"/>
              </a:spcAft>
            </a:pPr>
            <a:r>
              <a:rPr lang="tr-TR"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İştirak </a:t>
            </a:r>
            <a:r>
              <a:rPr lang="tr-TR"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halinde mülkiyet hisseleri: </a:t>
            </a:r>
            <a:endParaRPr lang="tr-TR"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r>
              <a:rPr lang="tr-TR"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Madde - 121</a:t>
            </a:r>
            <a:r>
              <a:rPr lang="tr-TR"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tr-TR" sz="1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47675" lvl="0" indent="-447675">
              <a:spcBef>
                <a:spcPts val="1200"/>
              </a:spcBef>
              <a:buFont typeface="Wingdings" panose="05000000000000000000" pitchFamily="2" charset="2"/>
              <a:buChar char="q"/>
            </a:pPr>
            <a:r>
              <a:rPr lang="tr-TR" sz="2400" dirty="0" err="1">
                <a:latin typeface="Times New Roman" panose="02020603050405020304" pitchFamily="18" charset="0"/>
                <a:cs typeface="Times New Roman" panose="02020603050405020304" pitchFamily="18" charset="0"/>
              </a:rPr>
              <a:t>İİK’nun</a:t>
            </a:r>
            <a:r>
              <a:rPr lang="tr-TR" sz="2400" dirty="0">
                <a:latin typeface="Times New Roman" panose="02020603050405020304" pitchFamily="18" charset="0"/>
                <a:cs typeface="Times New Roman" panose="02020603050405020304" pitchFamily="18" charset="0"/>
              </a:rPr>
              <a:t> 121. maddesi uygulamada daha çok </a:t>
            </a:r>
            <a:r>
              <a:rPr lang="tr-TR" sz="2400" b="1" dirty="0">
                <a:solidFill>
                  <a:srgbClr val="FF0000"/>
                </a:solidFill>
                <a:latin typeface="Times New Roman" panose="02020603050405020304" pitchFamily="18" charset="0"/>
                <a:cs typeface="Times New Roman" panose="02020603050405020304" pitchFamily="18" charset="0"/>
              </a:rPr>
              <a:t>taksim edilmemiş bir miras hissesinin</a:t>
            </a:r>
            <a:r>
              <a:rPr lang="tr-TR" sz="2400" dirty="0">
                <a:latin typeface="Times New Roman" panose="02020603050405020304" pitchFamily="18" charset="0"/>
                <a:cs typeface="Times New Roman" panose="02020603050405020304" pitchFamily="18" charset="0"/>
              </a:rPr>
              <a:t> satışı söz konusu olduğunda karşımıza çıkmaktadır. </a:t>
            </a:r>
          </a:p>
          <a:p>
            <a:pPr marL="447675" lvl="0" indent="-447675">
              <a:spcBef>
                <a:spcPts val="1200"/>
              </a:spcBef>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Örneğin dosyamızda borçlunun murisinden kalan </a:t>
            </a:r>
            <a:r>
              <a:rPr lang="tr-TR" sz="2400" b="1" dirty="0">
                <a:solidFill>
                  <a:srgbClr val="FF0000"/>
                </a:solidFill>
                <a:latin typeface="Times New Roman" panose="02020603050405020304" pitchFamily="18" charset="0"/>
                <a:cs typeface="Times New Roman" panose="02020603050405020304" pitchFamily="18" charset="0"/>
              </a:rPr>
              <a:t>henüz paylaşımı yapılmamış bir taşınmaz </a:t>
            </a:r>
            <a:r>
              <a:rPr lang="tr-TR" sz="2400" dirty="0">
                <a:latin typeface="Times New Roman" panose="02020603050405020304" pitchFamily="18" charset="0"/>
                <a:cs typeface="Times New Roman" panose="02020603050405020304" pitchFamily="18" charset="0"/>
              </a:rPr>
              <a:t>üzerine haciz konulmuş ise bu taşınmazın satışının ne şekilde yapılacağı icra mahkemesinden sorulmakta ve satış şeklini icra hakimi belirlemektedir</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pPr marL="447675" lvl="0" indent="-447675">
              <a:spcBef>
                <a:spcPts val="1200"/>
              </a:spcBef>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İcra Mahkemesi ikinci fıkra gereğince açık artırma usulü ile satışına karar verebileceği gibi </a:t>
            </a:r>
            <a:r>
              <a:rPr lang="tr-TR" sz="2400" b="1" dirty="0">
                <a:solidFill>
                  <a:srgbClr val="FF0000"/>
                </a:solidFill>
                <a:latin typeface="Times New Roman" panose="02020603050405020304" pitchFamily="18" charset="0"/>
                <a:cs typeface="Times New Roman" panose="02020603050405020304" pitchFamily="18" charset="0"/>
              </a:rPr>
              <a:t>farklı bir usulde belirleyebilir</a:t>
            </a:r>
            <a:r>
              <a:rPr lang="tr-TR"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9301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28</a:t>
            </a:fld>
            <a:endParaRPr lang="tr-TR" dirty="0"/>
          </a:p>
        </p:txBody>
      </p:sp>
      <p:pic>
        <p:nvPicPr>
          <p:cNvPr id="3" name="Resim 2"/>
          <p:cNvPicPr>
            <a:picLocks noChangeAspect="1"/>
          </p:cNvPicPr>
          <p:nvPr/>
        </p:nvPicPr>
        <p:blipFill>
          <a:blip r:embed="rId2"/>
          <a:stretch>
            <a:fillRect/>
          </a:stretch>
        </p:blipFill>
        <p:spPr>
          <a:xfrm>
            <a:off x="1279969" y="1069848"/>
            <a:ext cx="9683687" cy="4818888"/>
          </a:xfrm>
          <a:prstGeom prst="rect">
            <a:avLst/>
          </a:prstGeom>
        </p:spPr>
      </p:pic>
    </p:spTree>
    <p:extLst>
      <p:ext uri="{BB962C8B-B14F-4D97-AF65-F5344CB8AC3E}">
        <p14:creationId xmlns:p14="http://schemas.microsoft.com/office/powerpoint/2010/main" val="2950442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29</a:t>
            </a:fld>
            <a:endParaRPr lang="tr-TR" dirty="0"/>
          </a:p>
        </p:txBody>
      </p:sp>
      <p:pic>
        <p:nvPicPr>
          <p:cNvPr id="4" name="Resim 3"/>
          <p:cNvPicPr>
            <a:picLocks noChangeAspect="1"/>
          </p:cNvPicPr>
          <p:nvPr/>
        </p:nvPicPr>
        <p:blipFill>
          <a:blip r:embed="rId2"/>
          <a:stretch>
            <a:fillRect/>
          </a:stretch>
        </p:blipFill>
        <p:spPr>
          <a:xfrm>
            <a:off x="1226629" y="859536"/>
            <a:ext cx="9737027" cy="5285231"/>
          </a:xfrm>
          <a:prstGeom prst="rect">
            <a:avLst/>
          </a:prstGeom>
        </p:spPr>
      </p:pic>
    </p:spTree>
    <p:extLst>
      <p:ext uri="{BB962C8B-B14F-4D97-AF65-F5344CB8AC3E}">
        <p14:creationId xmlns:p14="http://schemas.microsoft.com/office/powerpoint/2010/main" val="2314352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t>3</a:t>
            </a:fld>
            <a:endParaRPr lang="tr-TR" dirty="0"/>
          </a:p>
        </p:txBody>
      </p:sp>
      <p:sp>
        <p:nvSpPr>
          <p:cNvPr id="4" name="Alt Başlık 6"/>
          <p:cNvSpPr txBox="1">
            <a:spLocks/>
          </p:cNvSpPr>
          <p:nvPr/>
        </p:nvSpPr>
        <p:spPr>
          <a:xfrm>
            <a:off x="1323975" y="1985045"/>
            <a:ext cx="9544050" cy="38918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lgn="just">
              <a:spcBef>
                <a:spcPts val="1200"/>
              </a:spcBef>
              <a:buClr>
                <a:srgbClr val="404040"/>
              </a:buClr>
              <a:buSzPct val="100000"/>
              <a:buFont typeface="Wingdings" panose="05000000000000000000" pitchFamily="2" charset="2"/>
              <a:buChar char="q"/>
            </a:pPr>
            <a:r>
              <a:rPr lang="tr-TR" sz="2400" b="1" spc="-1" dirty="0" smtClean="0">
                <a:uFill>
                  <a:solidFill>
                    <a:srgbClr val="FFFFFF"/>
                  </a:solidFill>
                </a:uFill>
                <a:latin typeface="Times New Roman" panose="02020603050405020304" pitchFamily="18" charset="0"/>
                <a:ea typeface="Times New Roman"/>
                <a:cs typeface="Times New Roman" panose="02020603050405020304" pitchFamily="18" charset="0"/>
              </a:rPr>
              <a:t>Sat</a:t>
            </a:r>
            <a:r>
              <a:rPr lang="tr-TR" sz="2400" b="1" spc="-1" dirty="0" smtClean="0">
                <a:uFill>
                  <a:solidFill>
                    <a:srgbClr val="FFFFFF"/>
                  </a:solidFill>
                </a:uFill>
                <a:latin typeface="Times New Roman" panose="02020603050405020304" pitchFamily="18" charset="0"/>
                <a:ea typeface="Times New Roman TUR"/>
                <a:cs typeface="Times New Roman" panose="02020603050405020304" pitchFamily="18" charset="0"/>
              </a:rPr>
              <a:t>ış kavramını ve satış aşamasının icra prosedüründeki yerini bilir.</a:t>
            </a:r>
          </a:p>
          <a:p>
            <a:pPr marL="361950" indent="-361950" algn="just">
              <a:spcBef>
                <a:spcPts val="1200"/>
              </a:spcBef>
              <a:buClr>
                <a:srgbClr val="404040"/>
              </a:buClr>
              <a:buSzPct val="100000"/>
              <a:buFont typeface="Wingdings" panose="05000000000000000000" pitchFamily="2" charset="2"/>
              <a:buChar char="q"/>
            </a:pPr>
            <a:r>
              <a:rPr lang="tr-TR" sz="2400" b="1" spc="-1" dirty="0" smtClean="0">
                <a:uFill>
                  <a:solidFill>
                    <a:srgbClr val="FFFFFF"/>
                  </a:solidFill>
                </a:uFill>
                <a:latin typeface="Times New Roman" panose="02020603050405020304" pitchFamily="18" charset="0"/>
                <a:ea typeface="Times New Roman"/>
                <a:cs typeface="Times New Roman" panose="02020603050405020304" pitchFamily="18" charset="0"/>
              </a:rPr>
              <a:t>Sat</a:t>
            </a:r>
            <a:r>
              <a:rPr lang="tr-TR" sz="2400" b="1" spc="-1" dirty="0" smtClean="0">
                <a:uFill>
                  <a:solidFill>
                    <a:srgbClr val="FFFFFF"/>
                  </a:solidFill>
                </a:uFill>
                <a:latin typeface="Times New Roman" panose="02020603050405020304" pitchFamily="18" charset="0"/>
                <a:ea typeface="Times New Roman TUR"/>
                <a:cs typeface="Times New Roman" panose="02020603050405020304" pitchFamily="18" charset="0"/>
              </a:rPr>
              <a:t>ış ve paraya çevirme iş ve işlemleri ile ilgili mevzuat hükümlerini bilir. </a:t>
            </a:r>
          </a:p>
          <a:p>
            <a:pPr marL="361950" indent="-361950" algn="just">
              <a:spcBef>
                <a:spcPts val="1200"/>
              </a:spcBef>
              <a:buClr>
                <a:srgbClr val="404040"/>
              </a:buClr>
              <a:buSzPct val="100000"/>
              <a:buFont typeface="Wingdings" panose="05000000000000000000" pitchFamily="2" charset="2"/>
              <a:buChar char="q"/>
            </a:pPr>
            <a:r>
              <a:rPr lang="tr-TR" sz="2400" b="1" spc="-1" dirty="0" smtClean="0">
                <a:uFill>
                  <a:solidFill>
                    <a:srgbClr val="FFFFFF"/>
                  </a:solidFill>
                </a:uFill>
                <a:latin typeface="Times New Roman" panose="02020603050405020304" pitchFamily="18" charset="0"/>
                <a:ea typeface="Times New Roman"/>
                <a:cs typeface="Times New Roman" panose="02020603050405020304" pitchFamily="18" charset="0"/>
              </a:rPr>
              <a:t>Sat</a:t>
            </a:r>
            <a:r>
              <a:rPr lang="tr-TR" sz="2400" b="1" spc="-1" dirty="0" smtClean="0">
                <a:uFill>
                  <a:solidFill>
                    <a:srgbClr val="FFFFFF"/>
                  </a:solidFill>
                </a:uFill>
                <a:latin typeface="Times New Roman" panose="02020603050405020304" pitchFamily="18" charset="0"/>
                <a:ea typeface="Times New Roman TUR"/>
                <a:cs typeface="Times New Roman" panose="02020603050405020304" pitchFamily="18" charset="0"/>
              </a:rPr>
              <a:t>ış iş ve işlemlerinin mevzuata uygun olarak yerine getirilmesinin icra prosedüründeki önemini bilir.</a:t>
            </a:r>
          </a:p>
          <a:p>
            <a:pPr marL="361950" indent="-361950" algn="just">
              <a:spcBef>
                <a:spcPts val="1200"/>
              </a:spcBef>
              <a:buClr>
                <a:srgbClr val="404040"/>
              </a:buClr>
              <a:buSzPct val="100000"/>
              <a:buFont typeface="Wingdings" panose="05000000000000000000" pitchFamily="2" charset="2"/>
              <a:buChar char="q"/>
            </a:pPr>
            <a:r>
              <a:rPr lang="tr-TR" sz="2400" b="1" spc="-1" dirty="0" smtClean="0">
                <a:uFill>
                  <a:solidFill>
                    <a:srgbClr val="FFFFFF"/>
                  </a:solidFill>
                </a:uFill>
                <a:latin typeface="Times New Roman" panose="02020603050405020304" pitchFamily="18" charset="0"/>
                <a:ea typeface="Times New Roman"/>
                <a:cs typeface="Times New Roman" panose="02020603050405020304" pitchFamily="18" charset="0"/>
              </a:rPr>
              <a:t>Sat</a:t>
            </a:r>
            <a:r>
              <a:rPr lang="tr-TR" sz="2400" b="1" spc="-1" dirty="0" smtClean="0">
                <a:uFill>
                  <a:solidFill>
                    <a:srgbClr val="FFFFFF"/>
                  </a:solidFill>
                </a:uFill>
                <a:latin typeface="Times New Roman" panose="02020603050405020304" pitchFamily="18" charset="0"/>
                <a:ea typeface="Times New Roman TUR"/>
                <a:cs typeface="Times New Roman" panose="02020603050405020304" pitchFamily="18" charset="0"/>
              </a:rPr>
              <a:t>ış usullerini bilir. </a:t>
            </a:r>
          </a:p>
          <a:p>
            <a:pPr marL="361950" indent="-361950" algn="just">
              <a:spcBef>
                <a:spcPts val="1200"/>
              </a:spcBef>
              <a:buClr>
                <a:srgbClr val="404040"/>
              </a:buClr>
              <a:buSzPct val="100000"/>
              <a:buFont typeface="Wingdings" panose="05000000000000000000" pitchFamily="2" charset="2"/>
              <a:buChar char="q"/>
            </a:pPr>
            <a:r>
              <a:rPr lang="tr-TR" sz="2400" b="1" spc="-1" dirty="0" smtClean="0">
                <a:uFill>
                  <a:solidFill>
                    <a:srgbClr val="FFFFFF"/>
                  </a:solidFill>
                </a:uFill>
                <a:latin typeface="Times New Roman" panose="02020603050405020304" pitchFamily="18" charset="0"/>
                <a:ea typeface="Times New Roman"/>
                <a:cs typeface="Times New Roman" panose="02020603050405020304" pitchFamily="18" charset="0"/>
              </a:rPr>
              <a:t>Sat</a:t>
            </a:r>
            <a:r>
              <a:rPr lang="tr-TR" sz="2400" b="1" spc="-1" dirty="0" smtClean="0">
                <a:uFill>
                  <a:solidFill>
                    <a:srgbClr val="FFFFFF"/>
                  </a:solidFill>
                </a:uFill>
                <a:latin typeface="Times New Roman" panose="02020603050405020304" pitchFamily="18" charset="0"/>
                <a:ea typeface="Times New Roman TUR"/>
                <a:cs typeface="Times New Roman" panose="02020603050405020304" pitchFamily="18" charset="0"/>
              </a:rPr>
              <a:t>ış talebi halinde talebin mevzuata uygun olup olmadığı konusunda bilgi sahibi olur. </a:t>
            </a:r>
          </a:p>
          <a:p>
            <a:pPr marL="361950" indent="-361950" algn="just">
              <a:spcBef>
                <a:spcPts val="1200"/>
              </a:spcBef>
              <a:buClr>
                <a:srgbClr val="404040"/>
              </a:buClr>
              <a:buSzPct val="100000"/>
              <a:buFont typeface="Wingdings" panose="05000000000000000000" pitchFamily="2" charset="2"/>
              <a:buChar char="q"/>
            </a:pPr>
            <a:r>
              <a:rPr lang="tr-TR" sz="2400" b="1" spc="-1" dirty="0" smtClean="0">
                <a:uFill>
                  <a:solidFill>
                    <a:srgbClr val="FFFFFF"/>
                  </a:solidFill>
                </a:uFill>
                <a:latin typeface="Times New Roman" panose="02020603050405020304" pitchFamily="18" charset="0"/>
                <a:ea typeface="Times New Roman"/>
                <a:cs typeface="Times New Roman" panose="02020603050405020304" pitchFamily="18" charset="0"/>
              </a:rPr>
              <a:t>Sat</a:t>
            </a:r>
            <a:r>
              <a:rPr lang="tr-TR" sz="2400" b="1" spc="-1" dirty="0" smtClean="0">
                <a:uFill>
                  <a:solidFill>
                    <a:srgbClr val="FFFFFF"/>
                  </a:solidFill>
                </a:uFill>
                <a:latin typeface="Times New Roman" panose="02020603050405020304" pitchFamily="18" charset="0"/>
                <a:ea typeface="Times New Roman TUR"/>
                <a:cs typeface="Times New Roman" panose="02020603050405020304" pitchFamily="18" charset="0"/>
              </a:rPr>
              <a:t>ışa hazırlık ve sonrası aşamalarda nelere dikkat edileceğini bilir. </a:t>
            </a:r>
            <a:endParaRPr lang="tr-TR" sz="2400" b="1" spc="-1" dirty="0" smtClean="0">
              <a:uFill>
                <a:solidFill>
                  <a:srgbClr val="FFFFFF"/>
                </a:solidFill>
              </a:u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tr-TR" sz="2400" dirty="0">
              <a:latin typeface="Times New Roman" panose="02020603050405020304" pitchFamily="18" charset="0"/>
              <a:cs typeface="Times New Roman" panose="02020603050405020304" pitchFamily="18" charset="0"/>
            </a:endParaRPr>
          </a:p>
        </p:txBody>
      </p:sp>
      <p:sp>
        <p:nvSpPr>
          <p:cNvPr id="5" name="Alt Başlık 6"/>
          <p:cNvSpPr txBox="1">
            <a:spLocks/>
          </p:cNvSpPr>
          <p:nvPr/>
        </p:nvSpPr>
        <p:spPr>
          <a:xfrm>
            <a:off x="1419225" y="1288253"/>
            <a:ext cx="9353550" cy="600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8560" indent="0" algn="ctr">
              <a:buClr>
                <a:srgbClr val="404040"/>
              </a:buClr>
              <a:buSzPct val="45000"/>
              <a:buNone/>
            </a:pPr>
            <a:r>
              <a:rPr lang="tr-TR" b="1" spc="-1" dirty="0" smtClean="0">
                <a:solidFill>
                  <a:srgbClr val="FF0000"/>
                </a:solidFill>
                <a:uFill>
                  <a:solidFill>
                    <a:srgbClr val="FFFFFF"/>
                  </a:solidFill>
                </a:uFill>
                <a:latin typeface="Times New Roman"/>
                <a:ea typeface="Times New Roman"/>
              </a:rPr>
              <a:t>EĞİTİMİN KAZANIMLARI</a:t>
            </a:r>
            <a:endParaRPr lang="tr-TR" dirty="0">
              <a:solidFill>
                <a:srgbClr val="FF0000"/>
              </a:solidFill>
            </a:endParaRPr>
          </a:p>
        </p:txBody>
      </p:sp>
    </p:spTree>
    <p:extLst>
      <p:ext uri="{BB962C8B-B14F-4D97-AF65-F5344CB8AC3E}">
        <p14:creationId xmlns:p14="http://schemas.microsoft.com/office/powerpoint/2010/main" val="794535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30</a:t>
            </a:fld>
            <a:endParaRPr lang="tr-TR" dirty="0"/>
          </a:p>
        </p:txBody>
      </p:sp>
      <p:sp>
        <p:nvSpPr>
          <p:cNvPr id="4" name="Dikdörtgen 3"/>
          <p:cNvSpPr/>
          <p:nvPr/>
        </p:nvSpPr>
        <p:spPr>
          <a:xfrm>
            <a:off x="1310640" y="873021"/>
            <a:ext cx="9643872" cy="5587427"/>
          </a:xfrm>
          <a:prstGeom prst="rect">
            <a:avLst/>
          </a:prstGeom>
        </p:spPr>
        <p:txBody>
          <a:bodyPr wrap="square">
            <a:spAutoFit/>
          </a:bodyPr>
          <a:lstStyle/>
          <a:p>
            <a:pPr algn="just">
              <a:lnSpc>
                <a:spcPct val="115000"/>
              </a:lnSpc>
              <a:spcBef>
                <a:spcPts val="375"/>
              </a:spcBef>
              <a:spcAft>
                <a:spcPts val="0"/>
              </a:spcAft>
            </a:pPr>
            <a:r>
              <a:rPr lang="tr-TR"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Taşınmazların satışı: </a:t>
            </a:r>
            <a:endParaRPr lang="tr-TR"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75"/>
              </a:spcBef>
              <a:spcAft>
                <a:spcPts val="0"/>
              </a:spcAft>
            </a:pPr>
            <a:r>
              <a:rPr lang="tr-TR"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Satış </a:t>
            </a:r>
            <a:r>
              <a:rPr lang="tr-TR"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müddeti: </a:t>
            </a:r>
            <a:endParaRPr lang="tr-TR"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75"/>
              </a:spcBef>
              <a:spcAft>
                <a:spcPts val="0"/>
              </a:spcAft>
            </a:pPr>
            <a:r>
              <a:rPr lang="tr-TR"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Madde </a:t>
            </a:r>
            <a:r>
              <a:rPr lang="tr-TR"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123</a:t>
            </a:r>
            <a:r>
              <a:rPr lang="tr-TR"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tr-TR"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Taşınmazlar, satış talebinden nihayet </a:t>
            </a:r>
            <a:r>
              <a:rPr lang="tr-TR"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üç ay içinde</a:t>
            </a:r>
            <a:r>
              <a:rPr lang="tr-TR"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icra dairesi tarafından açık artırma ile satılır</a:t>
            </a:r>
            <a:r>
              <a:rPr lang="tr-TR"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75"/>
              </a:spcBef>
              <a:spcAft>
                <a:spcPts val="0"/>
              </a:spcAft>
            </a:pPr>
            <a:endParaRPr lang="tr-TR" sz="9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pPr>
            <a:r>
              <a:rPr lang="tr-TR" sz="2000" dirty="0" smtClean="0">
                <a:latin typeface="Times New Roman" panose="02020603050405020304" pitchFamily="18" charset="0"/>
                <a:cs typeface="Times New Roman" panose="02020603050405020304" pitchFamily="18" charset="0"/>
              </a:rPr>
              <a:t>Metinde </a:t>
            </a:r>
            <a:r>
              <a:rPr lang="tr-TR" sz="2000" dirty="0">
                <a:latin typeface="Times New Roman" panose="02020603050405020304" pitchFamily="18" charset="0"/>
                <a:cs typeface="Times New Roman" panose="02020603050405020304" pitchFamily="18" charset="0"/>
              </a:rPr>
              <a:t>yazan üç aylık süre </a:t>
            </a:r>
            <a:r>
              <a:rPr lang="tr-TR" sz="2000" b="1" dirty="0">
                <a:solidFill>
                  <a:srgbClr val="FF0000"/>
                </a:solidFill>
                <a:latin typeface="Times New Roman" panose="02020603050405020304" pitchFamily="18" charset="0"/>
                <a:cs typeface="Times New Roman" panose="02020603050405020304" pitchFamily="18" charset="0"/>
              </a:rPr>
              <a:t>düzenleyici bir süre</a:t>
            </a:r>
            <a:r>
              <a:rPr lang="tr-TR" sz="2000" dirty="0">
                <a:latin typeface="Times New Roman" panose="02020603050405020304" pitchFamily="18" charset="0"/>
                <a:cs typeface="Times New Roman" panose="02020603050405020304" pitchFamily="18" charset="0"/>
              </a:rPr>
              <a:t> olup zorunlu değildir. Kanuni olarak düzenlenmesinin amacı icra </a:t>
            </a:r>
            <a:r>
              <a:rPr lang="tr-TR" sz="2000" dirty="0" smtClean="0">
                <a:latin typeface="Times New Roman" panose="02020603050405020304" pitchFamily="18" charset="0"/>
                <a:cs typeface="Times New Roman" panose="02020603050405020304" pitchFamily="18" charset="0"/>
              </a:rPr>
              <a:t>dairesince satış </a:t>
            </a:r>
            <a:r>
              <a:rPr lang="tr-TR" sz="2000" dirty="0">
                <a:latin typeface="Times New Roman" panose="02020603050405020304" pitchFamily="18" charset="0"/>
                <a:cs typeface="Times New Roman" panose="02020603050405020304" pitchFamily="18" charset="0"/>
              </a:rPr>
              <a:t>işleminin gecikmeksizin yapılmasını sağlamaktır</a:t>
            </a:r>
            <a:r>
              <a:rPr lang="tr-TR" sz="2000" dirty="0" smtClean="0">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tr-TR" sz="2000" dirty="0" smtClean="0">
                <a:latin typeface="Times New Roman" panose="02020603050405020304" pitchFamily="18" charset="0"/>
                <a:cs typeface="Times New Roman" panose="02020603050405020304" pitchFamily="18" charset="0"/>
              </a:rPr>
              <a:t>Türk </a:t>
            </a:r>
            <a:r>
              <a:rPr lang="tr-TR" sz="2000" dirty="0">
                <a:latin typeface="Times New Roman" panose="02020603050405020304" pitchFamily="18" charset="0"/>
                <a:cs typeface="Times New Roman" panose="02020603050405020304" pitchFamily="18" charset="0"/>
              </a:rPr>
              <a:t>Medeni Kanununa göre kısıtlının taşınmazının pazarlık usulü ile satışı mümkündür.  </a:t>
            </a:r>
          </a:p>
          <a:p>
            <a:pPr marL="342900" indent="-342900" algn="just">
              <a:buFont typeface="Wingdings" panose="05000000000000000000" pitchFamily="2" charset="2"/>
              <a:buChar char="q"/>
            </a:pPr>
            <a:r>
              <a:rPr lang="tr-TR" sz="2000" b="1" dirty="0">
                <a:latin typeface="Times New Roman" panose="02020603050405020304" pitchFamily="18" charset="0"/>
                <a:cs typeface="Times New Roman" panose="02020603050405020304" pitchFamily="18" charset="0"/>
              </a:rPr>
              <a:t>TMK Madde 444</a:t>
            </a: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denetim makamı, istisnaî olarak özel durumları, taşınmazın niteliğini veya değerinin azlığını göz önüne alarak pazarlıkla satışa da karar verebilir.</a:t>
            </a:r>
          </a:p>
          <a:p>
            <a:pPr marL="342900" indent="-342900" algn="just">
              <a:buFont typeface="Wingdings" panose="05000000000000000000" pitchFamily="2" charset="2"/>
              <a:buChar char="q"/>
            </a:pPr>
            <a:r>
              <a:rPr lang="tr-TR" sz="2000" dirty="0" smtClean="0">
                <a:latin typeface="Times New Roman" panose="02020603050405020304" pitchFamily="18" charset="0"/>
                <a:cs typeface="Times New Roman" panose="02020603050405020304" pitchFamily="18" charset="0"/>
              </a:rPr>
              <a:t>Kısıtlının </a:t>
            </a:r>
            <a:r>
              <a:rPr lang="tr-TR" sz="2000" dirty="0">
                <a:latin typeface="Times New Roman" panose="02020603050405020304" pitchFamily="18" charset="0"/>
                <a:cs typeface="Times New Roman" panose="02020603050405020304" pitchFamily="18" charset="0"/>
              </a:rPr>
              <a:t>taşınmazının pazarlık usulü ile satışının yapılması halinde ise KDV’ye tabi değildir. Çünkü burada müzayede salonunda yapılan bir satıştan ziyade kısıtlının hakkının korunması yönünde denetim makamı (Asliye Hukuk Mahkemesi) gözetmen konumundadır. </a:t>
            </a:r>
          </a:p>
          <a:p>
            <a:pPr marL="342900" indent="-342900" algn="just">
              <a:lnSpc>
                <a:spcPct val="115000"/>
              </a:lnSpc>
              <a:spcBef>
                <a:spcPts val="375"/>
              </a:spcBef>
              <a:spcAft>
                <a:spcPts val="0"/>
              </a:spcAft>
              <a:buFont typeface="Wingdings" panose="05000000000000000000" pitchFamily="2" charset="2"/>
              <a:buChar char="q"/>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7280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31</a:t>
            </a:fld>
            <a:endParaRPr lang="tr-TR" dirty="0"/>
          </a:p>
        </p:txBody>
      </p:sp>
      <p:sp>
        <p:nvSpPr>
          <p:cNvPr id="3" name="Dikdörtgen 2"/>
          <p:cNvSpPr/>
          <p:nvPr/>
        </p:nvSpPr>
        <p:spPr>
          <a:xfrm>
            <a:off x="1301495" y="1620766"/>
            <a:ext cx="9890379" cy="3463512"/>
          </a:xfrm>
          <a:prstGeom prst="rect">
            <a:avLst/>
          </a:prstGeom>
        </p:spPr>
        <p:txBody>
          <a:bodyPr wrap="square">
            <a:spAutoFit/>
          </a:bodyPr>
          <a:lstStyle/>
          <a:p>
            <a:pPr algn="just">
              <a:lnSpc>
                <a:spcPct val="115000"/>
              </a:lnSpc>
              <a:spcBef>
                <a:spcPts val="375"/>
              </a:spcBef>
              <a:spcAft>
                <a:spcPts val="0"/>
              </a:spcAft>
            </a:pPr>
            <a:r>
              <a:rPr lang="tr-TR" sz="2200" b="1" dirty="0">
                <a:solidFill>
                  <a:srgbClr val="0070C0"/>
                </a:solidFill>
                <a:latin typeface="Times New Roman" panose="02020603050405020304" pitchFamily="18" charset="0"/>
                <a:ea typeface="Calibri" panose="020F0502020204030204" pitchFamily="34" charset="0"/>
                <a:cs typeface="Calibri" panose="020F0502020204030204" pitchFamily="34" charset="0"/>
              </a:rPr>
              <a:t>Artırma şartları: </a:t>
            </a:r>
            <a:endParaRPr lang="tr-TR" sz="2200" dirty="0" smtClean="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Bef>
                <a:spcPts val="375"/>
              </a:spcBef>
              <a:spcAft>
                <a:spcPts val="0"/>
              </a:spcAft>
            </a:pPr>
            <a:r>
              <a:rPr lang="tr-TR" sz="22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1 </a:t>
            </a:r>
            <a:r>
              <a:rPr lang="tr-TR" sz="22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 Şartname: (2) </a:t>
            </a:r>
            <a:endParaRPr lang="tr-TR" sz="2200" dirty="0" smtClean="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Bef>
                <a:spcPts val="375"/>
              </a:spcBef>
              <a:spcAft>
                <a:spcPts val="0"/>
              </a:spcAft>
            </a:pPr>
            <a:r>
              <a:rPr lang="tr-TR" sz="22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Madde </a:t>
            </a:r>
            <a:r>
              <a:rPr lang="tr-TR" sz="22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124 – </a:t>
            </a:r>
            <a:r>
              <a:rPr lang="tr-TR" sz="2200" b="1" dirty="0">
                <a:latin typeface="Times New Roman" panose="02020603050405020304" pitchFamily="18" charset="0"/>
                <a:ea typeface="Calibri" panose="020F0502020204030204" pitchFamily="34" charset="0"/>
                <a:cs typeface="Calibri" panose="020F0502020204030204" pitchFamily="34" charset="0"/>
              </a:rPr>
              <a:t>İcra dairesi taşınmazların bulunduğu yerin adetlerine göre en elverişli tarzda artırma şartlarını </a:t>
            </a:r>
            <a:r>
              <a:rPr lang="tr-TR" sz="2200" b="1" dirty="0" err="1">
                <a:latin typeface="Times New Roman" panose="02020603050405020304" pitchFamily="18" charset="0"/>
                <a:ea typeface="Calibri" panose="020F0502020204030204" pitchFamily="34" charset="0"/>
                <a:cs typeface="Calibri" panose="020F0502020204030204" pitchFamily="34" charset="0"/>
              </a:rPr>
              <a:t>tesbit</a:t>
            </a:r>
            <a:r>
              <a:rPr lang="tr-TR" sz="2200" b="1" dirty="0">
                <a:latin typeface="Times New Roman" panose="02020603050405020304" pitchFamily="18" charset="0"/>
                <a:ea typeface="Calibri" panose="020F0502020204030204" pitchFamily="34" charset="0"/>
                <a:cs typeface="Calibri" panose="020F0502020204030204" pitchFamily="34" charset="0"/>
              </a:rPr>
              <a:t> eder</a:t>
            </a:r>
            <a:r>
              <a:rPr lang="tr-TR" sz="2200" b="1" dirty="0" smtClean="0">
                <a:latin typeface="Times New Roman" panose="02020603050405020304" pitchFamily="18" charset="0"/>
                <a:ea typeface="Calibri" panose="020F0502020204030204" pitchFamily="34" charset="0"/>
                <a:cs typeface="Calibri" panose="020F0502020204030204" pitchFamily="34" charset="0"/>
              </a:rPr>
              <a:t>.</a:t>
            </a:r>
          </a:p>
          <a:p>
            <a:pPr algn="just">
              <a:lnSpc>
                <a:spcPct val="115000"/>
              </a:lnSpc>
              <a:spcBef>
                <a:spcPts val="375"/>
              </a:spcBef>
              <a:spcAft>
                <a:spcPts val="0"/>
              </a:spcAft>
            </a:pPr>
            <a:endParaRPr lang="tr-TR" sz="2200" b="1" dirty="0">
              <a:latin typeface="Times New Roman" panose="02020603050405020304" pitchFamily="18" charset="0"/>
              <a:ea typeface="Calibri" panose="020F0502020204030204" pitchFamily="34" charset="0"/>
              <a:cs typeface="Calibri" panose="020F0502020204030204" pitchFamily="34" charset="0"/>
            </a:endParaRPr>
          </a:p>
          <a:p>
            <a:pPr marL="447675" indent="-447675" algn="just">
              <a:lnSpc>
                <a:spcPct val="115000"/>
              </a:lnSpc>
              <a:spcBef>
                <a:spcPts val="375"/>
              </a:spcBef>
              <a:spcAft>
                <a:spcPts val="0"/>
              </a:spcAft>
              <a:buFont typeface="Wingdings" panose="05000000000000000000" pitchFamily="2" charset="2"/>
              <a:buChar char="q"/>
            </a:pPr>
            <a:r>
              <a:rPr lang="tr-TR" sz="2200" b="1" dirty="0" smtClean="0">
                <a:latin typeface="Times New Roman" panose="02020603050405020304" pitchFamily="18" charset="0"/>
                <a:ea typeface="Calibri" panose="020F0502020204030204" pitchFamily="34" charset="0"/>
                <a:cs typeface="Calibri" panose="020F0502020204030204" pitchFamily="34" charset="0"/>
              </a:rPr>
              <a:t>İİK. 114’üncü maddede şartlara ilişkin hususlar açık bir şekilde </a:t>
            </a:r>
            <a:r>
              <a:rPr lang="tr-TR" sz="2200" b="1" dirty="0" smtClean="0">
                <a:latin typeface="Times New Roman" panose="02020603050405020304" pitchFamily="18" charset="0"/>
                <a:ea typeface="Calibri" panose="020F0502020204030204" pitchFamily="34" charset="0"/>
                <a:cs typeface="Calibri" panose="020F0502020204030204" pitchFamily="34" charset="0"/>
              </a:rPr>
              <a:t>yazılmış olmakla birlikte bu kanun maddesi referans alınmalıdır. </a:t>
            </a:r>
            <a:endParaRPr lang="tr-TR" sz="2200" b="1" dirty="0" smtClean="0">
              <a:latin typeface="Times New Roman" panose="02020603050405020304" pitchFamily="18" charset="0"/>
              <a:ea typeface="Calibri" panose="020F0502020204030204" pitchFamily="34" charset="0"/>
              <a:cs typeface="Calibri" panose="020F0502020204030204" pitchFamily="34" charset="0"/>
            </a:endParaRPr>
          </a:p>
          <a:p>
            <a:pPr algn="just">
              <a:lnSpc>
                <a:spcPct val="115000"/>
              </a:lnSpc>
              <a:spcBef>
                <a:spcPts val="375"/>
              </a:spcBef>
              <a:spcAft>
                <a:spcPts val="0"/>
              </a:spcAft>
            </a:pPr>
            <a:endParaRPr lang="tr-TR" sz="2200" b="1" dirty="0">
              <a:effectLst/>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7720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32</a:t>
            </a:fld>
            <a:endParaRPr lang="tr-TR" dirty="0"/>
          </a:p>
        </p:txBody>
      </p:sp>
      <p:sp>
        <p:nvSpPr>
          <p:cNvPr id="3" name="Dikdörtgen 2"/>
          <p:cNvSpPr/>
          <p:nvPr/>
        </p:nvSpPr>
        <p:spPr>
          <a:xfrm>
            <a:off x="1243203" y="1097653"/>
            <a:ext cx="9662922" cy="5062924"/>
          </a:xfrm>
          <a:prstGeom prst="rect">
            <a:avLst/>
          </a:prstGeom>
        </p:spPr>
        <p:txBody>
          <a:bodyPr wrap="square">
            <a:spAutoFit/>
          </a:bodyPr>
          <a:lstStyle/>
          <a:p>
            <a:r>
              <a:rPr lang="tr-TR" sz="2400" b="1" dirty="0" smtClean="0">
                <a:solidFill>
                  <a:srgbClr val="0070C0"/>
                </a:solidFill>
                <a:latin typeface="Times New Roman" panose="02020603050405020304" pitchFamily="18" charset="0"/>
                <a:cs typeface="Times New Roman" panose="02020603050405020304" pitchFamily="18" charset="0"/>
              </a:rPr>
              <a:t>2 </a:t>
            </a:r>
            <a:r>
              <a:rPr lang="tr-TR" sz="2400" b="1" dirty="0">
                <a:solidFill>
                  <a:srgbClr val="0070C0"/>
                </a:solidFill>
                <a:latin typeface="Times New Roman" panose="02020603050405020304" pitchFamily="18" charset="0"/>
                <a:cs typeface="Times New Roman" panose="02020603050405020304" pitchFamily="18" charset="0"/>
              </a:rPr>
              <a:t>– Münderecatı: </a:t>
            </a:r>
            <a:r>
              <a:rPr lang="tr-TR" sz="2400" b="1" dirty="0" smtClean="0">
                <a:solidFill>
                  <a:srgbClr val="0070C0"/>
                </a:solidFill>
                <a:latin typeface="Times New Roman" panose="02020603050405020304" pitchFamily="18" charset="0"/>
                <a:cs typeface="Times New Roman" panose="02020603050405020304" pitchFamily="18" charset="0"/>
              </a:rPr>
              <a:t>- Madde </a:t>
            </a:r>
            <a:r>
              <a:rPr lang="tr-TR" sz="2400" b="1" dirty="0">
                <a:solidFill>
                  <a:srgbClr val="0070C0"/>
                </a:solidFill>
                <a:latin typeface="Times New Roman" panose="02020603050405020304" pitchFamily="18" charset="0"/>
                <a:cs typeface="Times New Roman" panose="02020603050405020304" pitchFamily="18" charset="0"/>
              </a:rPr>
              <a:t>125 </a:t>
            </a:r>
            <a:r>
              <a:rPr lang="tr-TR" sz="2400" b="1" dirty="0" smtClean="0">
                <a:solidFill>
                  <a:srgbClr val="0070C0"/>
                </a:solidFill>
                <a:latin typeface="Times New Roman" panose="02020603050405020304" pitchFamily="18" charset="0"/>
                <a:cs typeface="Times New Roman" panose="02020603050405020304" pitchFamily="18" charset="0"/>
              </a:rPr>
              <a:t>–</a:t>
            </a:r>
          </a:p>
          <a:p>
            <a:r>
              <a:rPr lang="tr-TR" sz="2000" b="1" dirty="0" smtClean="0">
                <a:solidFill>
                  <a:srgbClr val="FF0000"/>
                </a:solidFill>
                <a:latin typeface="Times New Roman" panose="02020603050405020304" pitchFamily="18" charset="0"/>
                <a:cs typeface="Times New Roman" panose="02020603050405020304" pitchFamily="18" charset="0"/>
              </a:rPr>
              <a:t>Bu madde taşınmazın </a:t>
            </a:r>
            <a:r>
              <a:rPr lang="tr-TR" sz="2000" b="1" dirty="0" err="1" smtClean="0">
                <a:solidFill>
                  <a:srgbClr val="FF0000"/>
                </a:solidFill>
                <a:latin typeface="Times New Roman" panose="02020603050405020304" pitchFamily="18" charset="0"/>
                <a:cs typeface="Times New Roman" panose="02020603050405020304" pitchFamily="18" charset="0"/>
              </a:rPr>
              <a:t>takyidatı</a:t>
            </a:r>
            <a:r>
              <a:rPr lang="tr-TR" sz="2000" b="1" dirty="0" smtClean="0">
                <a:solidFill>
                  <a:srgbClr val="FF0000"/>
                </a:solidFill>
                <a:latin typeface="Times New Roman" panose="02020603050405020304" pitchFamily="18" charset="0"/>
                <a:cs typeface="Times New Roman" panose="02020603050405020304" pitchFamily="18" charset="0"/>
              </a:rPr>
              <a:t> ile ilgili olup açıklamaları aşağıdaki şekildedir. </a:t>
            </a:r>
          </a:p>
          <a:p>
            <a:endParaRPr lang="tr-TR" sz="2000" b="1" dirty="0" smtClean="0">
              <a:solidFill>
                <a:srgbClr val="0070C0"/>
              </a:solidFill>
              <a:latin typeface="Times New Roman" panose="02020603050405020304" pitchFamily="18" charset="0"/>
              <a:cs typeface="Times New Roman" panose="02020603050405020304" pitchFamily="18" charset="0"/>
            </a:endParaRPr>
          </a:p>
          <a:p>
            <a:pPr marL="285750" lvl="0" indent="-285750" algn="just">
              <a:spcBef>
                <a:spcPts val="600"/>
              </a:spcBef>
              <a:spcAft>
                <a:spcPts val="1200"/>
              </a:spcAft>
              <a:buFont typeface="Wingdings" panose="05000000000000000000" pitchFamily="2" charset="2"/>
              <a:buChar char="q"/>
            </a:pPr>
            <a:r>
              <a:rPr lang="tr-TR" b="1" u="sng" dirty="0">
                <a:solidFill>
                  <a:srgbClr val="FF0000"/>
                </a:solidFill>
              </a:rPr>
              <a:t>İrtifak hakkı</a:t>
            </a:r>
            <a:r>
              <a:rPr lang="tr-TR" dirty="0"/>
              <a:t>, bir taşınmaz sahibinin yararına olacak bir durumda başka bir taşınmaz üzerine hak elde etmesini sağlayan haktır. Bunlar intifa hakkı, oturma hakkı, üst hakkı (inşaat), kaynak hakkı ve geçit irtifak haklarıdır. Üst hakkına sahip olan kişiler bir gayrimenkulün üzerine inşaat yapma hakkı elde ederler. Kaynak hakkında bir gayrimenkule ait olan sudan yararlanma hakkı vardır. Geçit </a:t>
            </a:r>
            <a:r>
              <a:rPr lang="tr-TR" dirty="0" smtClean="0"/>
              <a:t>hakkı, araziye </a:t>
            </a:r>
            <a:r>
              <a:rPr lang="tr-TR" dirty="0"/>
              <a:t>ulaşmak veya çeşitli sebeplerle taşınmaz üzerinden geçme hakkını ifade eder. Oturma hakkı </a:t>
            </a:r>
            <a:r>
              <a:rPr lang="tr-TR" dirty="0" smtClean="0"/>
              <a:t>ise kişilere </a:t>
            </a:r>
            <a:r>
              <a:rPr lang="tr-TR" dirty="0"/>
              <a:t>başkasına ait olan binanın belirli bölümünde oturma ve yaşama imkânı tanıyan bir haktır.</a:t>
            </a:r>
          </a:p>
          <a:p>
            <a:pPr marL="285750" lvl="0" indent="-285750" algn="just">
              <a:spcBef>
                <a:spcPts val="600"/>
              </a:spcBef>
              <a:spcAft>
                <a:spcPts val="1200"/>
              </a:spcAft>
              <a:buFont typeface="Wingdings" panose="05000000000000000000" pitchFamily="2" charset="2"/>
              <a:buChar char="q"/>
            </a:pPr>
            <a:r>
              <a:rPr lang="tr-TR" dirty="0"/>
              <a:t>Satışı yapılacak taşınmaz üzerinde bu </a:t>
            </a:r>
            <a:r>
              <a:rPr lang="tr-TR" b="1" u="sng" dirty="0">
                <a:solidFill>
                  <a:srgbClr val="FF0000"/>
                </a:solidFill>
              </a:rPr>
              <a:t>tür haklar var ise taşınmazın bu haklar ile satılacağı artırma şartnamesinde belirtilmelidir.</a:t>
            </a:r>
            <a:r>
              <a:rPr lang="tr-TR" dirty="0"/>
              <a:t> Taşınmaz, üzerindeki bu haklar ile alıcıya geçecektir. </a:t>
            </a:r>
          </a:p>
          <a:p>
            <a:pPr marL="285750" lvl="0" indent="-285750" algn="just">
              <a:spcBef>
                <a:spcPts val="600"/>
              </a:spcBef>
              <a:spcAft>
                <a:spcPts val="1200"/>
              </a:spcAft>
              <a:buFont typeface="Wingdings" panose="05000000000000000000" pitchFamily="2" charset="2"/>
              <a:buChar char="q"/>
            </a:pPr>
            <a:r>
              <a:rPr lang="tr-TR" b="1" dirty="0">
                <a:solidFill>
                  <a:srgbClr val="FF0000"/>
                </a:solidFill>
              </a:rPr>
              <a:t>Hangi giderlerin alıcıya ait olacağı açıkça yazılmalıdır</a:t>
            </a:r>
            <a:r>
              <a:rPr lang="tr-TR" dirty="0"/>
              <a:t>. KDV ve damga vergisi, tapu harcının yarısı, tahliye ve teslim masrafları alıcıya aittir.</a:t>
            </a:r>
          </a:p>
          <a:p>
            <a:endParaRPr lang="tr-TR"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6002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33</a:t>
            </a:fld>
            <a:endParaRPr lang="tr-TR" dirty="0"/>
          </a:p>
        </p:txBody>
      </p:sp>
      <p:sp>
        <p:nvSpPr>
          <p:cNvPr id="3" name="Dikdörtgen 2"/>
          <p:cNvSpPr/>
          <p:nvPr/>
        </p:nvSpPr>
        <p:spPr>
          <a:xfrm>
            <a:off x="1274064" y="1044694"/>
            <a:ext cx="9698736" cy="4793620"/>
          </a:xfrm>
          <a:prstGeom prst="rect">
            <a:avLst/>
          </a:prstGeom>
        </p:spPr>
        <p:txBody>
          <a:bodyPr wrap="square">
            <a:spAutoFit/>
          </a:bodyPr>
          <a:lstStyle/>
          <a:p>
            <a:pPr algn="just">
              <a:lnSpc>
                <a:spcPct val="115000"/>
              </a:lnSpc>
            </a:pPr>
            <a:r>
              <a:rPr lang="tr-TR"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Artırma Hazırlık Tedbirleri: </a:t>
            </a:r>
            <a:endParaRPr lang="tr-TR"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tr-TR"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Madde 126 – (Başlığı ile Birlikte Değişik:24/11/2021-7343/20 </a:t>
            </a:r>
            <a:r>
              <a:rPr lang="tr-TR"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md.</a:t>
            </a:r>
            <a:r>
              <a:rPr lang="tr-TR"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447675" indent="-447675" algn="just">
              <a:buFont typeface="Wingdings" panose="05000000000000000000" pitchFamily="2" charset="2"/>
              <a:buChar char="q"/>
            </a:pPr>
            <a:r>
              <a:rPr lang="tr-TR" sz="2200" dirty="0" smtClean="0">
                <a:latin typeface="Times New Roman" panose="02020603050405020304" pitchFamily="18" charset="0"/>
                <a:cs typeface="Times New Roman" panose="02020603050405020304" pitchFamily="18" charset="0"/>
              </a:rPr>
              <a:t>114 </a:t>
            </a:r>
            <a:r>
              <a:rPr lang="tr-TR" sz="2200" dirty="0">
                <a:latin typeface="Times New Roman" panose="02020603050405020304" pitchFamily="18" charset="0"/>
                <a:cs typeface="Times New Roman" panose="02020603050405020304" pitchFamily="18" charset="0"/>
              </a:rPr>
              <a:t>üncü madde </a:t>
            </a:r>
            <a:r>
              <a:rPr lang="tr-TR" sz="2200" dirty="0" smtClean="0">
                <a:latin typeface="Times New Roman" panose="02020603050405020304" pitchFamily="18" charset="0"/>
                <a:cs typeface="Times New Roman" panose="02020603050405020304" pitchFamily="18" charset="0"/>
              </a:rPr>
              <a:t>hükmü burada da geçerli olmak üzere buna ek olarak ipotek alacaklıları ve irtifak hakkı sahiplerinin hakları yönünden bildirim yapılmalıdır. </a:t>
            </a:r>
          </a:p>
          <a:p>
            <a:pPr algn="just"/>
            <a:endParaRPr lang="tr-TR" sz="2200" b="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endParaRPr lang="tr-TR" sz="100" b="1" dirty="0" smtClean="0">
              <a:latin typeface="Times New Roman" panose="02020603050405020304" pitchFamily="18" charset="0"/>
              <a:cs typeface="Times New Roman" panose="02020603050405020304" pitchFamily="18" charset="0"/>
            </a:endParaRPr>
          </a:p>
          <a:p>
            <a:pPr algn="just"/>
            <a:r>
              <a:rPr lang="tr-TR" sz="2400" b="1" dirty="0">
                <a:solidFill>
                  <a:srgbClr val="0070C0"/>
                </a:solidFill>
                <a:latin typeface="Times New Roman" panose="02020603050405020304" pitchFamily="18" charset="0"/>
                <a:cs typeface="Times New Roman" panose="02020603050405020304" pitchFamily="18" charset="0"/>
              </a:rPr>
              <a:t>Ayrıca tebliğler: </a:t>
            </a:r>
            <a:endParaRPr lang="tr-TR" sz="2400" dirty="0">
              <a:solidFill>
                <a:srgbClr val="0070C0"/>
              </a:solidFill>
              <a:latin typeface="Times New Roman" panose="02020603050405020304" pitchFamily="18" charset="0"/>
              <a:cs typeface="Times New Roman" panose="02020603050405020304" pitchFamily="18" charset="0"/>
            </a:endParaRPr>
          </a:p>
          <a:p>
            <a:pPr algn="just"/>
            <a:r>
              <a:rPr lang="tr-TR" sz="2400" b="1" dirty="0" smtClean="0">
                <a:solidFill>
                  <a:srgbClr val="FF0000"/>
                </a:solidFill>
                <a:latin typeface="Times New Roman" panose="02020603050405020304" pitchFamily="18" charset="0"/>
                <a:cs typeface="Times New Roman" panose="02020603050405020304" pitchFamily="18" charset="0"/>
              </a:rPr>
              <a:t>Madde 127</a:t>
            </a:r>
            <a:r>
              <a:rPr lang="tr-TR" sz="2400" dirty="0" smtClean="0">
                <a:solidFill>
                  <a:srgbClr val="FF0000"/>
                </a:solidFill>
                <a:latin typeface="Times New Roman" panose="02020603050405020304" pitchFamily="18" charset="0"/>
                <a:cs typeface="Times New Roman" panose="02020603050405020304" pitchFamily="18" charset="0"/>
              </a:rPr>
              <a:t> – </a:t>
            </a:r>
            <a:r>
              <a:rPr lang="tr-TR" sz="2400" b="1" dirty="0" smtClean="0">
                <a:solidFill>
                  <a:srgbClr val="FF0000"/>
                </a:solidFill>
                <a:latin typeface="Times New Roman" panose="02020603050405020304" pitchFamily="18" charset="0"/>
                <a:cs typeface="Times New Roman" panose="02020603050405020304" pitchFamily="18" charset="0"/>
              </a:rPr>
              <a:t>(Değişik: 2/7/2012-6352/30 </a:t>
            </a:r>
            <a:r>
              <a:rPr lang="tr-TR" sz="2400" b="1" dirty="0" err="1" smtClean="0">
                <a:solidFill>
                  <a:srgbClr val="FF0000"/>
                </a:solidFill>
                <a:latin typeface="Times New Roman" panose="02020603050405020304" pitchFamily="18" charset="0"/>
                <a:cs typeface="Times New Roman" panose="02020603050405020304" pitchFamily="18" charset="0"/>
              </a:rPr>
              <a:t>md.</a:t>
            </a:r>
            <a:r>
              <a:rPr lang="tr-TR" sz="2400" b="1" dirty="0" smtClean="0">
                <a:solidFill>
                  <a:srgbClr val="FF0000"/>
                </a:solidFill>
                <a:latin typeface="Times New Roman" panose="02020603050405020304" pitchFamily="18" charset="0"/>
                <a:cs typeface="Times New Roman" panose="02020603050405020304" pitchFamily="18" charset="0"/>
              </a:rPr>
              <a:t>)</a:t>
            </a:r>
          </a:p>
          <a:p>
            <a:pPr marL="447675" indent="-447675" algn="just">
              <a:buFont typeface="Wingdings" panose="05000000000000000000" pitchFamily="2" charset="2"/>
              <a:buChar char="q"/>
            </a:pPr>
            <a:r>
              <a:rPr lang="tr-TR" sz="2200" dirty="0" smtClean="0">
                <a:latin typeface="Times New Roman" panose="02020603050405020304" pitchFamily="18" charset="0"/>
                <a:cs typeface="Times New Roman" panose="02020603050405020304" pitchFamily="18" charset="0"/>
              </a:rPr>
              <a:t>Taşınmaz satışlarında satış ilanının borçluya, alacaklıya ve </a:t>
            </a:r>
            <a:r>
              <a:rPr lang="tr-TR" sz="2200" dirty="0" smtClean="0">
                <a:latin typeface="Times New Roman" panose="02020603050405020304" pitchFamily="18" charset="0"/>
                <a:cs typeface="Times New Roman" panose="02020603050405020304" pitchFamily="18" charset="0"/>
              </a:rPr>
              <a:t>ilgililerin </a:t>
            </a:r>
            <a:r>
              <a:rPr lang="tr-TR" sz="2200" dirty="0" smtClean="0">
                <a:latin typeface="Times New Roman" panose="02020603050405020304" pitchFamily="18" charset="0"/>
                <a:cs typeface="Times New Roman" panose="02020603050405020304" pitchFamily="18" charset="0"/>
              </a:rPr>
              <a:t>tamamına tebliği zorunludur. </a:t>
            </a:r>
          </a:p>
          <a:p>
            <a:pPr marL="447675" indent="-447675" algn="just">
              <a:buFont typeface="Wingdings" panose="05000000000000000000" pitchFamily="2" charset="2"/>
              <a:buChar char="q"/>
            </a:pPr>
            <a:r>
              <a:rPr lang="tr-TR" sz="2200" dirty="0" smtClean="0">
                <a:latin typeface="Times New Roman" panose="02020603050405020304" pitchFamily="18" charset="0"/>
                <a:cs typeface="Times New Roman" panose="02020603050405020304" pitchFamily="18" charset="0"/>
              </a:rPr>
              <a:t>Tapu siciline kayıtlı diğer </a:t>
            </a:r>
            <a:r>
              <a:rPr lang="tr-TR" sz="2200" dirty="0" smtClean="0">
                <a:latin typeface="Times New Roman" panose="02020603050405020304" pitchFamily="18" charset="0"/>
                <a:cs typeface="Times New Roman" panose="02020603050405020304" pitchFamily="18" charset="0"/>
              </a:rPr>
              <a:t>ilgililer (hissedar ..</a:t>
            </a:r>
            <a:r>
              <a:rPr lang="tr-TR" sz="2200" dirty="0" err="1" smtClean="0">
                <a:latin typeface="Times New Roman" panose="02020603050405020304" pitchFamily="18" charset="0"/>
                <a:cs typeface="Times New Roman" panose="02020603050405020304" pitchFamily="18" charset="0"/>
              </a:rPr>
              <a:t>vs</a:t>
            </a:r>
            <a:r>
              <a:rPr lang="tr-TR" sz="2200" dirty="0" smtClean="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yönünden, tapuda adres bulunmaması ve </a:t>
            </a:r>
            <a:r>
              <a:rPr lang="tr-TR" sz="2200" dirty="0" err="1" smtClean="0">
                <a:latin typeface="Times New Roman" panose="02020603050405020304" pitchFamily="18" charset="0"/>
                <a:cs typeface="Times New Roman" panose="02020603050405020304" pitchFamily="18" charset="0"/>
              </a:rPr>
              <a:t>mernis</a:t>
            </a:r>
            <a:r>
              <a:rPr lang="tr-TR" sz="2200" dirty="0" smtClean="0">
                <a:latin typeface="Times New Roman" panose="02020603050405020304" pitchFamily="18" charset="0"/>
                <a:cs typeface="Times New Roman" panose="02020603050405020304" pitchFamily="18" charset="0"/>
              </a:rPr>
              <a:t> kaydında da adres bulunmaması halinde satış ilanı tebliğ yerine geçer. Ayrıca adres araştırması yapılmaz. </a:t>
            </a:r>
          </a:p>
          <a:p>
            <a:pPr algn="just">
              <a:lnSpc>
                <a:spcPct val="115000"/>
              </a:lnSpc>
            </a:pP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3470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34</a:t>
            </a:fld>
            <a:endParaRPr lang="tr-TR" dirty="0"/>
          </a:p>
        </p:txBody>
      </p:sp>
      <p:sp>
        <p:nvSpPr>
          <p:cNvPr id="3" name="Dikdörtgen 2"/>
          <p:cNvSpPr/>
          <p:nvPr/>
        </p:nvSpPr>
        <p:spPr>
          <a:xfrm>
            <a:off x="1283208" y="1109956"/>
            <a:ext cx="9698736" cy="4348883"/>
          </a:xfrm>
          <a:prstGeom prst="rect">
            <a:avLst/>
          </a:prstGeom>
        </p:spPr>
        <p:txBody>
          <a:bodyPr wrap="square">
            <a:spAutoFit/>
          </a:bodyPr>
          <a:lstStyle/>
          <a:p>
            <a:pPr algn="just">
              <a:lnSpc>
                <a:spcPct val="115000"/>
              </a:lnSpc>
              <a:spcBef>
                <a:spcPts val="375"/>
              </a:spcBef>
              <a:spcAft>
                <a:spcPts val="0"/>
              </a:spcAft>
            </a:pPr>
            <a:r>
              <a:rPr lang="tr-TR"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Mükellefiyetlerin listesi: </a:t>
            </a:r>
            <a:endParaRPr lang="tr-TR"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r>
              <a:rPr lang="tr-TR"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Madde 128 </a:t>
            </a:r>
            <a:r>
              <a:rPr lang="tr-TR"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tr-TR" sz="2400" b="1" dirty="0">
              <a:solidFill>
                <a:srgbClr val="000000"/>
              </a:solidFill>
              <a:latin typeface="Times New Roman" panose="02020603050405020304" pitchFamily="18" charset="0"/>
              <a:cs typeface="Times New Roman" panose="02020603050405020304" pitchFamily="18" charset="0"/>
            </a:endParaRPr>
          </a:p>
          <a:p>
            <a:pPr marL="447675" lvl="0" indent="-447675" algn="just">
              <a:spcBef>
                <a:spcPts val="6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Mükellefiyetler listesi, taşınmazın sorumlu olduğu ayni ve şahsi hakların açıklanmasına yönelik düzenlenen bir listedir. Bunlar; ipotek,  taşınmaz mükellefiyeti veya tapu siciline şerh verilmiş şahsi hakları (satış vaadi sözleşmeleri, iştira, vefa, şufa hakları, kira sözleşmeleri) kapsar. </a:t>
            </a:r>
          </a:p>
          <a:p>
            <a:pPr marL="447675" lvl="0" indent="-447675" algn="just">
              <a:spcBef>
                <a:spcPts val="600"/>
              </a:spcBef>
              <a:buFont typeface="Wingdings" panose="05000000000000000000" pitchFamily="2" charset="2"/>
              <a:buChar char="q"/>
            </a:pPr>
            <a:r>
              <a:rPr lang="tr-TR" dirty="0" smtClean="0">
                <a:latin typeface="Times New Roman" panose="02020603050405020304" pitchFamily="18" charset="0"/>
                <a:cs typeface="Times New Roman" panose="02020603050405020304" pitchFamily="18" charset="0"/>
              </a:rPr>
              <a:t>Kıymet </a:t>
            </a:r>
            <a:r>
              <a:rPr lang="tr-TR" dirty="0">
                <a:latin typeface="Times New Roman" panose="02020603050405020304" pitchFamily="18" charset="0"/>
                <a:cs typeface="Times New Roman" panose="02020603050405020304" pitchFamily="18" charset="0"/>
              </a:rPr>
              <a:t>takdiri yaptırırken mükellefiyetlerin </a:t>
            </a:r>
            <a:r>
              <a:rPr lang="tr-TR" b="1" u="sng" dirty="0">
                <a:solidFill>
                  <a:srgbClr val="FF0000"/>
                </a:solidFill>
                <a:latin typeface="Times New Roman" panose="02020603050405020304" pitchFamily="18" charset="0"/>
                <a:cs typeface="Times New Roman" panose="02020603050405020304" pitchFamily="18" charset="0"/>
              </a:rPr>
              <a:t>kıymete olan etkisinin de nazara alınması </a:t>
            </a:r>
            <a:r>
              <a:rPr lang="tr-TR" dirty="0">
                <a:latin typeface="Times New Roman" panose="02020603050405020304" pitchFamily="18" charset="0"/>
                <a:cs typeface="Times New Roman" panose="02020603050405020304" pitchFamily="18" charset="0"/>
              </a:rPr>
              <a:t>gerekir. </a:t>
            </a:r>
          </a:p>
          <a:p>
            <a:pPr marL="447675" lvl="0" indent="-447675" algn="just">
              <a:spcBef>
                <a:spcPts val="600"/>
              </a:spcBef>
              <a:buFont typeface="Wingdings" panose="05000000000000000000" pitchFamily="2" charset="2"/>
              <a:buChar char="q"/>
            </a:pPr>
            <a:r>
              <a:rPr lang="tr-TR" dirty="0" smtClean="0">
                <a:latin typeface="Times New Roman" panose="02020603050405020304" pitchFamily="18" charset="0"/>
                <a:cs typeface="Times New Roman" panose="02020603050405020304" pitchFamily="18" charset="0"/>
              </a:rPr>
              <a:t>Maddenin </a:t>
            </a:r>
            <a:r>
              <a:rPr lang="tr-TR" dirty="0">
                <a:latin typeface="Times New Roman" panose="02020603050405020304" pitchFamily="18" charset="0"/>
                <a:cs typeface="Times New Roman" panose="02020603050405020304" pitchFamily="18" charset="0"/>
              </a:rPr>
              <a:t>son fıkrasında ise ticari ve ekonomik bütünlük arz eden ya da bir bütün halinde satıldığı takdirde daha yüksek gelir elde edileceği anlaşılan mal ve hakların bir bütün olarak paraya çevrileceği hüküm altına alınmıştır.   (</a:t>
            </a:r>
            <a:r>
              <a:rPr lang="tr-TR" i="1" dirty="0">
                <a:latin typeface="Times New Roman" panose="02020603050405020304" pitchFamily="18" charset="0"/>
                <a:cs typeface="Times New Roman" panose="02020603050405020304" pitchFamily="18" charset="0"/>
              </a:rPr>
              <a:t>Örneğin; yan yana bulunan iki farklı parsel üzerine bir bina yapılmış veya bir çiftlik kurulmuş yahut buna benzer durumlar mevcut ise bu taşınmazların birlikte satılması gerekir.</a:t>
            </a:r>
            <a:r>
              <a:rPr lang="tr-TR"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q"/>
            </a:pP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52500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35</a:t>
            </a:fld>
            <a:endParaRPr lang="tr-TR" dirty="0"/>
          </a:p>
        </p:txBody>
      </p:sp>
      <p:sp>
        <p:nvSpPr>
          <p:cNvPr id="3" name="Text Box 2"/>
          <p:cNvSpPr txBox="1">
            <a:spLocks noChangeArrowheads="1"/>
          </p:cNvSpPr>
          <p:nvPr/>
        </p:nvSpPr>
        <p:spPr bwMode="auto">
          <a:xfrm>
            <a:off x="1316736" y="941832"/>
            <a:ext cx="9363456" cy="5385816"/>
          </a:xfrm>
          <a:prstGeom prst="rect">
            <a:avLst/>
          </a:prstGeom>
          <a:noFill/>
          <a:ln w="9525" cap="flat">
            <a:noFill/>
            <a:round/>
            <a:headEnd/>
            <a:tailEnd/>
          </a:ln>
          <a:effectLst/>
        </p:spPr>
        <p:txBody>
          <a:bodyPr/>
          <a:lstStyle/>
          <a:p>
            <a:pPr marL="61912" algn="ctr">
              <a:lnSpc>
                <a:spcPct val="80000"/>
              </a:lnSpc>
              <a:spcBef>
                <a:spcPts val="250"/>
              </a:spcBef>
              <a:buClr>
                <a:srgbClr val="0BD0D9"/>
              </a:buClr>
              <a:buSzPct val="9500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r>
              <a:rPr lang="tr-TR" sz="1400" b="1" dirty="0">
                <a:solidFill>
                  <a:srgbClr val="000000"/>
                </a:solidFill>
                <a:latin typeface="Constantia" pitchFamily="16" charset="0"/>
                <a:ea typeface="SimSun" charset="-122"/>
              </a:rPr>
              <a:t>T.C.</a:t>
            </a:r>
          </a:p>
          <a:p>
            <a:pPr marL="61912" algn="ctr">
              <a:lnSpc>
                <a:spcPct val="80000"/>
              </a:lnSpc>
              <a:spcBef>
                <a:spcPts val="250"/>
              </a:spcBef>
              <a:buClr>
                <a:srgbClr val="0BD0D9"/>
              </a:buClr>
              <a:buSzPct val="9500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r>
              <a:rPr lang="tr-TR" sz="1400" b="1" dirty="0">
                <a:solidFill>
                  <a:srgbClr val="000000"/>
                </a:solidFill>
                <a:latin typeface="Constantia" pitchFamily="16" charset="0"/>
                <a:ea typeface="SimSun" charset="-122"/>
              </a:rPr>
              <a:t>ANKARA</a:t>
            </a:r>
          </a:p>
          <a:p>
            <a:pPr marL="61912" algn="ctr">
              <a:lnSpc>
                <a:spcPct val="80000"/>
              </a:lnSpc>
              <a:spcBef>
                <a:spcPts val="250"/>
              </a:spcBef>
              <a:buClr>
                <a:srgbClr val="0BD0D9"/>
              </a:buClr>
              <a:buSzPct val="9500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r>
              <a:rPr lang="tr-TR" sz="1400" b="1" dirty="0">
                <a:solidFill>
                  <a:srgbClr val="000000"/>
                </a:solidFill>
                <a:latin typeface="Constantia" pitchFamily="16" charset="0"/>
                <a:ea typeface="SimSun" charset="-122"/>
              </a:rPr>
              <a:t>İCRA </a:t>
            </a:r>
            <a:r>
              <a:rPr lang="tr-TR" sz="1400" b="1" dirty="0" smtClean="0">
                <a:solidFill>
                  <a:srgbClr val="000000"/>
                </a:solidFill>
                <a:latin typeface="Constantia" pitchFamily="16" charset="0"/>
                <a:ea typeface="SimSun" charset="-122"/>
              </a:rPr>
              <a:t>DAİRESİ</a:t>
            </a:r>
            <a:endParaRPr lang="tr-TR" sz="1400" b="1" dirty="0">
              <a:solidFill>
                <a:srgbClr val="000000"/>
              </a:solidFill>
              <a:latin typeface="Constantia" pitchFamily="16" charset="0"/>
              <a:ea typeface="SimSun" charset="-122"/>
            </a:endParaRPr>
          </a:p>
          <a:p>
            <a:pPr marL="61912">
              <a:lnSpc>
                <a:spcPct val="80000"/>
              </a:lnSpc>
              <a:spcBef>
                <a:spcPts val="250"/>
              </a:spcBef>
              <a:buClr>
                <a:srgbClr val="0BD0D9"/>
              </a:buClr>
              <a:buSzPct val="9500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r>
              <a:rPr lang="tr-TR" sz="1400" dirty="0">
                <a:solidFill>
                  <a:srgbClr val="000000"/>
                </a:solidFill>
                <a:latin typeface="Constantia" pitchFamily="16" charset="0"/>
                <a:ea typeface="SimSun" charset="-122"/>
              </a:rPr>
              <a:t> </a:t>
            </a:r>
          </a:p>
          <a:p>
            <a:pPr marL="61912">
              <a:lnSpc>
                <a:spcPct val="80000"/>
              </a:lnSpc>
              <a:spcBef>
                <a:spcPts val="250"/>
              </a:spcBef>
              <a:buClr>
                <a:srgbClr val="0BD0D9"/>
              </a:buClr>
              <a:buSzPct val="9500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r>
              <a:rPr lang="tr-TR" sz="1400" dirty="0" smtClean="0">
                <a:solidFill>
                  <a:srgbClr val="000000"/>
                </a:solidFill>
                <a:latin typeface="Constantia" pitchFamily="16" charset="0"/>
                <a:ea typeface="SimSun" charset="-122"/>
              </a:rPr>
              <a:t>	</a:t>
            </a:r>
            <a:r>
              <a:rPr lang="tr-TR" sz="1400" dirty="0">
                <a:solidFill>
                  <a:srgbClr val="000000"/>
                </a:solidFill>
                <a:latin typeface="Constantia" pitchFamily="16" charset="0"/>
                <a:ea typeface="SimSun" charset="-122"/>
              </a:rPr>
              <a:t> </a:t>
            </a:r>
            <a:r>
              <a:rPr lang="tr-TR" sz="1400" b="1" u="sng" dirty="0" smtClean="0">
                <a:solidFill>
                  <a:srgbClr val="000000"/>
                </a:solidFill>
                <a:latin typeface="Constantia" pitchFamily="16" charset="0"/>
                <a:ea typeface="SimSun" charset="-122"/>
              </a:rPr>
              <a:t>DOSYA NO: </a:t>
            </a:r>
            <a:r>
              <a:rPr lang="tr-TR" sz="1400" b="1" dirty="0" smtClean="0">
                <a:solidFill>
                  <a:srgbClr val="000000"/>
                </a:solidFill>
                <a:latin typeface="Constantia" pitchFamily="16" charset="0"/>
                <a:ea typeface="SimSun" charset="-122"/>
              </a:rPr>
              <a:t> 2100/2100</a:t>
            </a:r>
            <a:endParaRPr lang="tr-TR" sz="1400" b="1" dirty="0">
              <a:solidFill>
                <a:srgbClr val="000000"/>
              </a:solidFill>
              <a:latin typeface="Constantia" pitchFamily="16" charset="0"/>
              <a:ea typeface="SimSun" charset="-122"/>
            </a:endParaRPr>
          </a:p>
          <a:p>
            <a:pPr marL="61912" algn="ctr">
              <a:lnSpc>
                <a:spcPct val="80000"/>
              </a:lnSpc>
              <a:spcBef>
                <a:spcPts val="250"/>
              </a:spcBef>
              <a:buClr>
                <a:srgbClr val="0BD0D9"/>
              </a:buClr>
              <a:buSzPct val="9500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endParaRPr lang="tr-TR" sz="1400" dirty="0">
              <a:solidFill>
                <a:srgbClr val="000000"/>
              </a:solidFill>
              <a:latin typeface="Constantia" pitchFamily="16" charset="0"/>
              <a:ea typeface="SimSun" charset="-122"/>
            </a:endParaRPr>
          </a:p>
          <a:p>
            <a:pPr marL="61912" algn="ctr">
              <a:lnSpc>
                <a:spcPct val="80000"/>
              </a:lnSpc>
              <a:spcBef>
                <a:spcPts val="250"/>
              </a:spcBef>
              <a:buClr>
                <a:srgbClr val="0BD0D9"/>
              </a:buClr>
              <a:buSzPct val="9500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r>
              <a:rPr lang="tr-TR" sz="1400" b="1" u="sng" dirty="0" smtClean="0">
                <a:solidFill>
                  <a:srgbClr val="000000"/>
                </a:solidFill>
                <a:latin typeface="Constantia" pitchFamily="16" charset="0"/>
                <a:ea typeface="SimSun" charset="-122"/>
              </a:rPr>
              <a:t>MÜKELLEFİYET </a:t>
            </a:r>
            <a:r>
              <a:rPr lang="tr-TR" sz="1400" b="1" u="sng" dirty="0">
                <a:solidFill>
                  <a:srgbClr val="000000"/>
                </a:solidFill>
                <a:latin typeface="Constantia" pitchFamily="16" charset="0"/>
                <a:ea typeface="SimSun" charset="-122"/>
              </a:rPr>
              <a:t>LİSTESİ</a:t>
            </a:r>
          </a:p>
          <a:p>
            <a:pPr marL="61912">
              <a:lnSpc>
                <a:spcPct val="80000"/>
              </a:lnSpc>
              <a:spcBef>
                <a:spcPts val="250"/>
              </a:spcBef>
              <a:buClr>
                <a:srgbClr val="0BD0D9"/>
              </a:buClr>
              <a:buSzPct val="9500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r>
              <a:rPr lang="tr-TR" sz="1400" dirty="0">
                <a:solidFill>
                  <a:srgbClr val="000000"/>
                </a:solidFill>
                <a:latin typeface="Constantia" pitchFamily="16" charset="0"/>
                <a:ea typeface="SimSun" charset="-122"/>
              </a:rPr>
              <a:t> </a:t>
            </a:r>
          </a:p>
          <a:p>
            <a:pPr marL="444500" indent="-382588">
              <a:lnSpc>
                <a:spcPct val="80000"/>
              </a:lnSpc>
              <a:spcBef>
                <a:spcPts val="250"/>
              </a:spcBef>
              <a:buClr>
                <a:srgbClr val="0BD0D9"/>
              </a:buClr>
              <a:buSzPct val="95000"/>
              <a:buFont typeface="Wingdings 2" pitchFamily="16" charset="2"/>
              <a:buChar char=""/>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endParaRPr lang="tr-TR" sz="1400" dirty="0">
              <a:solidFill>
                <a:srgbClr val="000000"/>
              </a:solidFill>
              <a:latin typeface="Constantia" pitchFamily="16" charset="0"/>
              <a:ea typeface="SimSun" charset="-122"/>
            </a:endParaRPr>
          </a:p>
          <a:p>
            <a:pPr marL="447675" lvl="1">
              <a:lnSpc>
                <a:spcPct val="80000"/>
              </a:lnSpc>
              <a:spcBef>
                <a:spcPts val="250"/>
              </a:spcBef>
              <a:buClr>
                <a:srgbClr val="0BD0D9"/>
              </a:buClr>
              <a:buSzPct val="95000"/>
              <a:tabLst>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r>
              <a:rPr lang="tr-TR" sz="1400" dirty="0" smtClean="0">
                <a:solidFill>
                  <a:srgbClr val="000000"/>
                </a:solidFill>
                <a:latin typeface="Constantia" pitchFamily="16" charset="0"/>
                <a:ea typeface="SimSun" charset="-122"/>
              </a:rPr>
              <a:t>Aşağıda </a:t>
            </a:r>
            <a:r>
              <a:rPr lang="tr-TR" sz="1400" dirty="0">
                <a:solidFill>
                  <a:srgbClr val="000000"/>
                </a:solidFill>
                <a:latin typeface="Constantia" pitchFamily="16" charset="0"/>
                <a:ea typeface="SimSun" charset="-122"/>
              </a:rPr>
              <a:t>özellikleri yazılı taşınmazın tapu kayıtlarının incelenmesinde aşağıda yazılı mükellefiyetlerin bulunduğu </a:t>
            </a:r>
            <a:r>
              <a:rPr lang="tr-TR" sz="1400" dirty="0" smtClean="0">
                <a:solidFill>
                  <a:srgbClr val="000000"/>
                </a:solidFill>
                <a:latin typeface="Constantia" pitchFamily="16" charset="0"/>
                <a:ea typeface="SimSun" charset="-122"/>
              </a:rPr>
              <a:t>tespit edilmiştir.</a:t>
            </a:r>
          </a:p>
          <a:p>
            <a:pPr marL="447675" lvl="1" algn="just">
              <a:lnSpc>
                <a:spcPct val="80000"/>
              </a:lnSpc>
              <a:spcBef>
                <a:spcPts val="250"/>
              </a:spcBef>
              <a:buClr>
                <a:srgbClr val="0BD0D9"/>
              </a:buClr>
              <a:buSzPct val="95000"/>
              <a:tabLst>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r>
              <a:rPr lang="tr-TR" sz="1400" dirty="0" smtClean="0">
                <a:solidFill>
                  <a:srgbClr val="000000"/>
                </a:solidFill>
                <a:latin typeface="Constantia" pitchFamily="16" charset="0"/>
                <a:ea typeface="SimSun" charset="-122"/>
              </a:rPr>
              <a:t>Taşınmazın </a:t>
            </a:r>
            <a:r>
              <a:rPr lang="tr-TR" sz="1400" dirty="0">
                <a:solidFill>
                  <a:srgbClr val="000000"/>
                </a:solidFill>
                <a:latin typeface="Constantia" pitchFamily="16" charset="0"/>
                <a:ea typeface="SimSun" charset="-122"/>
              </a:rPr>
              <a:t>kaydındaki mükellefiyetlerin İİK.nun 128.maddesi gereğince borçlu ve haciz alacaklılarına tebliğine karar verilmiştir. İşbu mükellefiyet listesine karşı bir itirazınız var ise üç gün içinde bildirmeniz gerekmektedir. Verilen süre içinde mükellefiyet listesine itiraz etmediğiniz takdirde mükellefiyet listesi kesinleşecek ve satış işlemlerine başlanacaktır. İhtaren tebliğ olunur.</a:t>
            </a:r>
          </a:p>
          <a:p>
            <a:pPr marL="447675">
              <a:lnSpc>
                <a:spcPct val="80000"/>
              </a:lnSpc>
              <a:spcBef>
                <a:spcPts val="250"/>
              </a:spcBef>
              <a:buClr>
                <a:srgbClr val="0BD0D9"/>
              </a:buClr>
              <a:buSzPct val="95000"/>
              <a:tabLst>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r>
              <a:rPr lang="tr-TR" sz="1400" dirty="0">
                <a:solidFill>
                  <a:srgbClr val="000000"/>
                </a:solidFill>
                <a:latin typeface="Constantia" pitchFamily="16" charset="0"/>
                <a:ea typeface="SimSun" charset="-122"/>
              </a:rPr>
              <a:t> </a:t>
            </a:r>
          </a:p>
          <a:p>
            <a:pPr marL="61912" algn="r">
              <a:lnSpc>
                <a:spcPct val="80000"/>
              </a:lnSpc>
              <a:spcBef>
                <a:spcPts val="250"/>
              </a:spcBef>
              <a:buClr>
                <a:srgbClr val="0BD0D9"/>
              </a:buClr>
              <a:buSzPct val="9500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r>
              <a:rPr lang="tr-TR" sz="1400" dirty="0">
                <a:solidFill>
                  <a:srgbClr val="000000"/>
                </a:solidFill>
                <a:latin typeface="Constantia" pitchFamily="16" charset="0"/>
                <a:ea typeface="SimSun" charset="-122"/>
              </a:rPr>
              <a:t>                                                                                                      İcra Müdür Yard.</a:t>
            </a:r>
          </a:p>
          <a:p>
            <a:pPr marL="61912">
              <a:lnSpc>
                <a:spcPct val="80000"/>
              </a:lnSpc>
              <a:spcBef>
                <a:spcPts val="250"/>
              </a:spcBef>
              <a:buClr>
                <a:srgbClr val="0BD0D9"/>
              </a:buClr>
              <a:buSzPct val="9500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r>
              <a:rPr lang="tr-TR" sz="1400" dirty="0">
                <a:solidFill>
                  <a:srgbClr val="000000"/>
                </a:solidFill>
                <a:latin typeface="Constantia" pitchFamily="16" charset="0"/>
                <a:ea typeface="SimSun" charset="-122"/>
              </a:rPr>
              <a:t> </a:t>
            </a:r>
          </a:p>
          <a:p>
            <a:pPr marL="61912">
              <a:lnSpc>
                <a:spcPct val="80000"/>
              </a:lnSpc>
              <a:spcBef>
                <a:spcPts val="250"/>
              </a:spcBef>
              <a:buClr>
                <a:srgbClr val="0BD0D9"/>
              </a:buClr>
              <a:buSzPct val="9500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r>
              <a:rPr lang="tr-TR" sz="1400" b="1" dirty="0" smtClean="0">
                <a:solidFill>
                  <a:srgbClr val="000000"/>
                </a:solidFill>
                <a:latin typeface="Constantia" pitchFamily="16" charset="0"/>
                <a:ea typeface="SimSun" charset="-122"/>
              </a:rPr>
              <a:t>	</a:t>
            </a:r>
            <a:r>
              <a:rPr lang="tr-TR" sz="1400" b="1" u="sng" dirty="0" smtClean="0">
                <a:solidFill>
                  <a:srgbClr val="000000"/>
                </a:solidFill>
                <a:latin typeface="Constantia" pitchFamily="16" charset="0"/>
                <a:ea typeface="SimSun" charset="-122"/>
              </a:rPr>
              <a:t>TAŞINMAZIN</a:t>
            </a:r>
            <a:endParaRPr lang="tr-TR" sz="1400" b="1" u="sng" dirty="0">
              <a:solidFill>
                <a:srgbClr val="000000"/>
              </a:solidFill>
              <a:latin typeface="Constantia" pitchFamily="16" charset="0"/>
              <a:ea typeface="SimSun" charset="-122"/>
            </a:endParaRPr>
          </a:p>
          <a:p>
            <a:pPr marL="61912">
              <a:lnSpc>
                <a:spcPct val="80000"/>
              </a:lnSpc>
              <a:spcBef>
                <a:spcPts val="250"/>
              </a:spcBef>
              <a:buClr>
                <a:srgbClr val="0BD0D9"/>
              </a:buClr>
              <a:buSzPct val="9500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r>
              <a:rPr lang="tr-TR" sz="1400" dirty="0" smtClean="0">
                <a:solidFill>
                  <a:srgbClr val="000000"/>
                </a:solidFill>
                <a:latin typeface="Constantia" pitchFamily="16" charset="0"/>
                <a:ea typeface="SimSun" charset="-122"/>
              </a:rPr>
              <a:t>	</a:t>
            </a:r>
            <a:r>
              <a:rPr lang="tr-TR" sz="1400" u="sng" dirty="0" smtClean="0">
                <a:solidFill>
                  <a:srgbClr val="000000"/>
                </a:solidFill>
                <a:latin typeface="Constantia" pitchFamily="16" charset="0"/>
                <a:ea typeface="SimSun" charset="-122"/>
              </a:rPr>
              <a:t>İL/İLÇE</a:t>
            </a:r>
            <a:r>
              <a:rPr lang="tr-TR" sz="1400" dirty="0" smtClean="0">
                <a:solidFill>
                  <a:srgbClr val="000000"/>
                </a:solidFill>
                <a:latin typeface="Constantia" pitchFamily="16" charset="0"/>
                <a:ea typeface="SimSun" charset="-122"/>
              </a:rPr>
              <a:t>            </a:t>
            </a:r>
            <a:r>
              <a:rPr lang="tr-TR" sz="1400" u="sng" dirty="0">
                <a:solidFill>
                  <a:srgbClr val="000000"/>
                </a:solidFill>
                <a:latin typeface="Constantia" pitchFamily="16" charset="0"/>
                <a:ea typeface="SimSun" charset="-122"/>
              </a:rPr>
              <a:t>MAHALLE/KÖY</a:t>
            </a:r>
            <a:r>
              <a:rPr lang="tr-TR" sz="1400" dirty="0">
                <a:solidFill>
                  <a:srgbClr val="000000"/>
                </a:solidFill>
                <a:latin typeface="Constantia" pitchFamily="16" charset="0"/>
                <a:ea typeface="SimSun" charset="-122"/>
              </a:rPr>
              <a:t>          </a:t>
            </a:r>
            <a:r>
              <a:rPr lang="tr-TR" sz="1400" u="sng" dirty="0">
                <a:solidFill>
                  <a:srgbClr val="000000"/>
                </a:solidFill>
                <a:latin typeface="Constantia" pitchFamily="16" charset="0"/>
                <a:ea typeface="SimSun" charset="-122"/>
              </a:rPr>
              <a:t>ADA </a:t>
            </a:r>
            <a:r>
              <a:rPr lang="tr-TR" sz="1400" dirty="0">
                <a:solidFill>
                  <a:srgbClr val="000000"/>
                </a:solidFill>
                <a:latin typeface="Constantia" pitchFamily="16" charset="0"/>
                <a:ea typeface="SimSun" charset="-122"/>
              </a:rPr>
              <a:t>        </a:t>
            </a:r>
            <a:r>
              <a:rPr lang="tr-TR" sz="1400" u="sng" dirty="0">
                <a:solidFill>
                  <a:srgbClr val="000000"/>
                </a:solidFill>
                <a:latin typeface="Constantia" pitchFamily="16" charset="0"/>
                <a:ea typeface="SimSun" charset="-122"/>
              </a:rPr>
              <a:t>PARSEL</a:t>
            </a:r>
            <a:r>
              <a:rPr lang="tr-TR" sz="1400" dirty="0">
                <a:solidFill>
                  <a:srgbClr val="000000"/>
                </a:solidFill>
                <a:latin typeface="Constantia" pitchFamily="16" charset="0"/>
                <a:ea typeface="SimSun" charset="-122"/>
              </a:rPr>
              <a:t>       </a:t>
            </a:r>
            <a:r>
              <a:rPr lang="tr-TR" sz="1400" u="sng" dirty="0">
                <a:solidFill>
                  <a:srgbClr val="000000"/>
                </a:solidFill>
                <a:latin typeface="Constantia" pitchFamily="16" charset="0"/>
                <a:ea typeface="SimSun" charset="-122"/>
              </a:rPr>
              <a:t>BAĞIMSIZ BÖLÜM</a:t>
            </a:r>
          </a:p>
          <a:p>
            <a:pPr marL="61912">
              <a:lnSpc>
                <a:spcPct val="80000"/>
              </a:lnSpc>
              <a:spcBef>
                <a:spcPts val="250"/>
              </a:spcBef>
              <a:buClr>
                <a:srgbClr val="0BD0D9"/>
              </a:buClr>
              <a:buSzPct val="9500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r>
              <a:rPr lang="tr-TR" sz="1400" dirty="0">
                <a:solidFill>
                  <a:srgbClr val="000000"/>
                </a:solidFill>
                <a:latin typeface="Constantia" pitchFamily="16" charset="0"/>
                <a:ea typeface="SimSun" charset="-122"/>
              </a:rPr>
              <a:t> </a:t>
            </a:r>
          </a:p>
          <a:p>
            <a:pPr marL="61912">
              <a:lnSpc>
                <a:spcPct val="80000"/>
              </a:lnSpc>
              <a:spcBef>
                <a:spcPts val="250"/>
              </a:spcBef>
              <a:buClr>
                <a:srgbClr val="0BD0D9"/>
              </a:buClr>
              <a:buSzPct val="9500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r>
              <a:rPr lang="tr-TR" sz="1400" b="1" dirty="0" smtClean="0">
                <a:solidFill>
                  <a:srgbClr val="000000"/>
                </a:solidFill>
                <a:latin typeface="Constantia" pitchFamily="16" charset="0"/>
                <a:ea typeface="SimSun" charset="-122"/>
              </a:rPr>
              <a:t>	</a:t>
            </a:r>
            <a:r>
              <a:rPr lang="tr-TR" sz="1400" b="1" u="sng" dirty="0" smtClean="0">
                <a:solidFill>
                  <a:srgbClr val="000000"/>
                </a:solidFill>
                <a:latin typeface="Constantia" pitchFamily="16" charset="0"/>
                <a:ea typeface="SimSun" charset="-122"/>
              </a:rPr>
              <a:t>TAŞINMAZIN </a:t>
            </a:r>
            <a:r>
              <a:rPr lang="tr-TR" sz="1400" b="1" u="sng" dirty="0">
                <a:solidFill>
                  <a:srgbClr val="000000"/>
                </a:solidFill>
                <a:latin typeface="Constantia" pitchFamily="16" charset="0"/>
                <a:ea typeface="SimSun" charset="-122"/>
              </a:rPr>
              <a:t>ÜZERİNDEKİ MÜKELLEFİYETLER </a:t>
            </a:r>
            <a:r>
              <a:rPr lang="tr-TR" sz="1400" b="1" u="sng" dirty="0" smtClean="0">
                <a:solidFill>
                  <a:srgbClr val="000000"/>
                </a:solidFill>
                <a:latin typeface="Constantia" pitchFamily="16" charset="0"/>
                <a:ea typeface="SimSun" charset="-122"/>
              </a:rPr>
              <a:t>:</a:t>
            </a:r>
          </a:p>
          <a:p>
            <a:pPr marL="61912">
              <a:lnSpc>
                <a:spcPct val="80000"/>
              </a:lnSpc>
              <a:spcBef>
                <a:spcPts val="250"/>
              </a:spcBef>
              <a:buClr>
                <a:srgbClr val="0BD0D9"/>
              </a:buClr>
              <a:buSzPct val="9500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r>
              <a:rPr lang="tr-TR" sz="1400" dirty="0" smtClean="0">
                <a:solidFill>
                  <a:srgbClr val="000000"/>
                </a:solidFill>
                <a:latin typeface="Constantia" pitchFamily="16" charset="0"/>
                <a:ea typeface="SimSun" charset="-122"/>
              </a:rPr>
              <a:t>	</a:t>
            </a:r>
            <a:r>
              <a:rPr lang="tr-TR" sz="1400" u="sng" dirty="0" smtClean="0">
                <a:solidFill>
                  <a:srgbClr val="000000"/>
                </a:solidFill>
                <a:latin typeface="Constantia" pitchFamily="16" charset="0"/>
                <a:ea typeface="SimSun" charset="-122"/>
              </a:rPr>
              <a:t>1- İntifa hakkı</a:t>
            </a:r>
          </a:p>
          <a:p>
            <a:pPr marL="61912">
              <a:lnSpc>
                <a:spcPct val="80000"/>
              </a:lnSpc>
              <a:spcBef>
                <a:spcPts val="250"/>
              </a:spcBef>
              <a:buClr>
                <a:srgbClr val="0BD0D9"/>
              </a:buClr>
              <a:buSzPct val="9500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r>
              <a:rPr lang="tr-TR" sz="1400" dirty="0" smtClean="0">
                <a:solidFill>
                  <a:srgbClr val="000000"/>
                </a:solidFill>
                <a:latin typeface="Constantia" pitchFamily="16" charset="0"/>
                <a:ea typeface="SimSun" charset="-122"/>
              </a:rPr>
              <a:t>	</a:t>
            </a:r>
            <a:r>
              <a:rPr lang="tr-TR" sz="1400" u="sng" dirty="0" smtClean="0">
                <a:solidFill>
                  <a:srgbClr val="000000"/>
                </a:solidFill>
                <a:latin typeface="Constantia" pitchFamily="16" charset="0"/>
                <a:ea typeface="SimSun" charset="-122"/>
              </a:rPr>
              <a:t>2- İrtifak hakkı</a:t>
            </a:r>
          </a:p>
          <a:p>
            <a:pPr marL="61912">
              <a:lnSpc>
                <a:spcPct val="80000"/>
              </a:lnSpc>
              <a:spcBef>
                <a:spcPts val="250"/>
              </a:spcBef>
              <a:buClr>
                <a:srgbClr val="0BD0D9"/>
              </a:buClr>
              <a:buSzPct val="9500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r>
              <a:rPr lang="tr-TR" sz="1400" dirty="0" smtClean="0">
                <a:solidFill>
                  <a:srgbClr val="000000"/>
                </a:solidFill>
                <a:latin typeface="Constantia" pitchFamily="16" charset="0"/>
                <a:ea typeface="SimSun" charset="-122"/>
              </a:rPr>
              <a:t>	</a:t>
            </a:r>
            <a:r>
              <a:rPr lang="tr-TR" sz="1400" u="sng" dirty="0" smtClean="0">
                <a:solidFill>
                  <a:srgbClr val="000000"/>
                </a:solidFill>
                <a:latin typeface="Constantia" pitchFamily="16" charset="0"/>
                <a:ea typeface="SimSun" charset="-122"/>
              </a:rPr>
              <a:t>3- </a:t>
            </a:r>
            <a:r>
              <a:rPr lang="tr-TR" sz="1400" u="sng" dirty="0" err="1" smtClean="0">
                <a:solidFill>
                  <a:srgbClr val="000000"/>
                </a:solidFill>
                <a:latin typeface="Constantia" pitchFamily="16" charset="0"/>
                <a:ea typeface="SimSun" charset="-122"/>
              </a:rPr>
              <a:t>Tedaş</a:t>
            </a:r>
            <a:r>
              <a:rPr lang="tr-TR" sz="1400" u="sng" dirty="0" smtClean="0">
                <a:solidFill>
                  <a:srgbClr val="000000"/>
                </a:solidFill>
                <a:latin typeface="Constantia" pitchFamily="16" charset="0"/>
                <a:ea typeface="SimSun" charset="-122"/>
              </a:rPr>
              <a:t> yüksek gerilim hattı vb.</a:t>
            </a:r>
            <a:endParaRPr lang="tr-TR" sz="1400" u="sng" dirty="0">
              <a:solidFill>
                <a:srgbClr val="000000"/>
              </a:solidFill>
              <a:latin typeface="Constantia" pitchFamily="16" charset="0"/>
              <a:ea typeface="SimSun" charset="-122"/>
            </a:endParaRPr>
          </a:p>
          <a:p>
            <a:pPr marL="446088" indent="-381000">
              <a:lnSpc>
                <a:spcPct val="80000"/>
              </a:lnSpc>
              <a:spcBef>
                <a:spcPts val="250"/>
              </a:spcBef>
              <a:buClrTx/>
              <a:buSzPct val="95000"/>
              <a:buFontTx/>
              <a:buNone/>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pPr>
            <a:endParaRPr lang="tr-TR" sz="1400" u="sng" dirty="0">
              <a:solidFill>
                <a:srgbClr val="000000"/>
              </a:solidFill>
              <a:latin typeface="Constantia" pitchFamily="16" charset="0"/>
              <a:ea typeface="SimSun" charset="-122"/>
            </a:endParaRPr>
          </a:p>
        </p:txBody>
      </p:sp>
    </p:spTree>
    <p:extLst>
      <p:ext uri="{BB962C8B-B14F-4D97-AF65-F5344CB8AC3E}">
        <p14:creationId xmlns:p14="http://schemas.microsoft.com/office/powerpoint/2010/main" val="1335428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36</a:t>
            </a:fld>
            <a:endParaRPr lang="tr-TR" dirty="0"/>
          </a:p>
        </p:txBody>
      </p:sp>
      <p:sp>
        <p:nvSpPr>
          <p:cNvPr id="3" name="Dikdörtgen 2"/>
          <p:cNvSpPr/>
          <p:nvPr/>
        </p:nvSpPr>
        <p:spPr>
          <a:xfrm>
            <a:off x="1229868" y="845601"/>
            <a:ext cx="9634728" cy="5511252"/>
          </a:xfrm>
          <a:prstGeom prst="rect">
            <a:avLst/>
          </a:prstGeom>
        </p:spPr>
        <p:txBody>
          <a:bodyPr wrap="square">
            <a:spAutoFit/>
          </a:bodyPr>
          <a:lstStyle/>
          <a:p>
            <a:pPr algn="just">
              <a:lnSpc>
                <a:spcPct val="115000"/>
              </a:lnSpc>
              <a:spcBef>
                <a:spcPts val="375"/>
              </a:spcBef>
              <a:spcAft>
                <a:spcPts val="0"/>
              </a:spcAft>
            </a:pPr>
            <a:r>
              <a:rPr lang="tr-TR" sz="2600" b="1" dirty="0">
                <a:solidFill>
                  <a:srgbClr val="0070C0"/>
                </a:solidFill>
                <a:latin typeface="Times New Roman" panose="02020603050405020304" pitchFamily="18" charset="0"/>
                <a:ea typeface="Times New Roman" panose="02020603050405020304" pitchFamily="18" charset="0"/>
                <a:cs typeface="Calibri" panose="020F0502020204030204" pitchFamily="34" charset="0"/>
              </a:rPr>
              <a:t>Kıymet takdirine ilişkin şikâyet: </a:t>
            </a:r>
            <a:endParaRPr lang="tr-TR" sz="2600"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Bef>
                <a:spcPts val="375"/>
              </a:spcBef>
              <a:spcAft>
                <a:spcPts val="0"/>
              </a:spcAft>
            </a:pPr>
            <a:r>
              <a:rPr lang="tr-TR" sz="2600" b="1"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Madde </a:t>
            </a:r>
            <a:r>
              <a:rPr lang="tr-TR" sz="2600" b="1" dirty="0">
                <a:solidFill>
                  <a:srgbClr val="FF0000"/>
                </a:solidFill>
                <a:latin typeface="Times New Roman" panose="02020603050405020304" pitchFamily="18" charset="0"/>
                <a:ea typeface="Times New Roman" panose="02020603050405020304" pitchFamily="18" charset="0"/>
                <a:cs typeface="Calibri" panose="020F0502020204030204" pitchFamily="34" charset="0"/>
              </a:rPr>
              <a:t>128/a – (Ek : 17/7/2003-4949/34 </a:t>
            </a:r>
            <a:r>
              <a:rPr lang="tr-TR" sz="2600" b="1" dirty="0" err="1">
                <a:solidFill>
                  <a:srgbClr val="FF0000"/>
                </a:solidFill>
                <a:latin typeface="Times New Roman" panose="02020603050405020304" pitchFamily="18" charset="0"/>
                <a:ea typeface="Times New Roman" panose="02020603050405020304" pitchFamily="18" charset="0"/>
                <a:cs typeface="Calibri" panose="020F0502020204030204" pitchFamily="34" charset="0"/>
              </a:rPr>
              <a:t>md.</a:t>
            </a:r>
            <a:r>
              <a:rPr lang="tr-TR" sz="2600" b="1" dirty="0">
                <a:solidFill>
                  <a:srgbClr val="FF0000"/>
                </a:solidFill>
                <a:latin typeface="Times New Roman" panose="02020603050405020304" pitchFamily="18" charset="0"/>
                <a:ea typeface="Times New Roman" panose="02020603050405020304" pitchFamily="18" charset="0"/>
                <a:cs typeface="Calibri" panose="020F0502020204030204" pitchFamily="34" charset="0"/>
              </a:rPr>
              <a:t>) </a:t>
            </a:r>
            <a:endParaRPr lang="tr-TR" sz="2600" b="1"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endParaRPr>
          </a:p>
          <a:p>
            <a:pPr marL="285750" lvl="0" indent="-285750" algn="just">
              <a:spcBef>
                <a:spcPts val="600"/>
              </a:spcBef>
              <a:spcAft>
                <a:spcPts val="600"/>
              </a:spcAft>
              <a:buFont typeface="Wingdings" panose="05000000000000000000" pitchFamily="2" charset="2"/>
              <a:buChar char="q"/>
            </a:pPr>
            <a:r>
              <a:rPr lang="tr-TR" sz="2200" dirty="0" smtClean="0">
                <a:latin typeface="Times New Roman" panose="02020603050405020304" pitchFamily="18" charset="0"/>
                <a:cs typeface="Times New Roman" panose="02020603050405020304" pitchFamily="18" charset="0"/>
              </a:rPr>
              <a:t>Kıymet </a:t>
            </a:r>
            <a:r>
              <a:rPr lang="tr-TR" sz="2200" dirty="0">
                <a:latin typeface="Times New Roman" panose="02020603050405020304" pitchFamily="18" charset="0"/>
                <a:cs typeface="Times New Roman" panose="02020603050405020304" pitchFamily="18" charset="0"/>
              </a:rPr>
              <a:t>takdirine ilişkin şikayetler raporun tebliğ tarihinden itibaren yedi gün içinde aynı yerdeki icra mahkemesine yapılmalıdır. Belirtilen süre içerisinde rapora karşı itiraz olmazsa yapılan kıymet takdiri kesinleşir. </a:t>
            </a:r>
          </a:p>
          <a:p>
            <a:pPr marL="285750" lvl="0" indent="-285750" algn="just">
              <a:spcBef>
                <a:spcPts val="600"/>
              </a:spcBef>
              <a:spcAft>
                <a:spcPts val="600"/>
              </a:spcAft>
              <a:buFont typeface="Wingdings" panose="05000000000000000000" pitchFamily="2" charset="2"/>
              <a:buChar char="q"/>
            </a:pPr>
            <a:r>
              <a:rPr lang="tr-TR" sz="2200" dirty="0">
                <a:latin typeface="Times New Roman" panose="02020603050405020304" pitchFamily="18" charset="0"/>
                <a:cs typeface="Times New Roman" panose="02020603050405020304" pitchFamily="18" charset="0"/>
              </a:rPr>
              <a:t>Taşınmaz hisseli ise hissedarlara rapor tebliği zorunlu değildir. </a:t>
            </a:r>
          </a:p>
          <a:p>
            <a:pPr marL="285750" lvl="0" indent="-285750" algn="just">
              <a:spcBef>
                <a:spcPts val="600"/>
              </a:spcBef>
              <a:spcAft>
                <a:spcPts val="600"/>
              </a:spcAft>
              <a:buFont typeface="Wingdings" panose="05000000000000000000" pitchFamily="2" charset="2"/>
              <a:buChar char="q"/>
            </a:pPr>
            <a:r>
              <a:rPr lang="tr-TR" sz="2200" dirty="0">
                <a:latin typeface="Times New Roman" panose="02020603050405020304" pitchFamily="18" charset="0"/>
                <a:cs typeface="Times New Roman" panose="02020603050405020304" pitchFamily="18" charset="0"/>
              </a:rPr>
              <a:t>İlk fıkranın ikinci cümlesi önemlidir. Çünkü kıymet takdirine karşı yapılan şikâyetler sonucu verilen mahkeme kararları kesindir. Mahkeme kararı ile kesinleşmiş bir raporun ilgililere ayrıca tebliği gerekmez. İkinci madde de ise şikâyet tarihinden itibaren gerekli masrafların mahkeme veznesine yatırılmaması halinde şikâyetin kesin olarak reddedileceği yazılıdır. Şayet rapora itiraz sonucunda böyle bir durum oluşmuş ve mahkemece bir rapor tanzim edilmeden dava reddedilerek kesinleşmiş ise o halde icra dairesince yaptırılan raporun tüm ilgililere tebliği gerekir.  </a:t>
            </a:r>
          </a:p>
        </p:txBody>
      </p:sp>
    </p:spTree>
    <p:extLst>
      <p:ext uri="{BB962C8B-B14F-4D97-AF65-F5344CB8AC3E}">
        <p14:creationId xmlns:p14="http://schemas.microsoft.com/office/powerpoint/2010/main" val="3722060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37</a:t>
            </a:fld>
            <a:endParaRPr lang="tr-TR" dirty="0"/>
          </a:p>
        </p:txBody>
      </p:sp>
      <p:sp>
        <p:nvSpPr>
          <p:cNvPr id="3" name="Dikdörtgen 2"/>
          <p:cNvSpPr/>
          <p:nvPr/>
        </p:nvSpPr>
        <p:spPr>
          <a:xfrm>
            <a:off x="1239012" y="1037625"/>
            <a:ext cx="9634728" cy="4308872"/>
          </a:xfrm>
          <a:prstGeom prst="rect">
            <a:avLst/>
          </a:prstGeom>
        </p:spPr>
        <p:txBody>
          <a:bodyPr wrap="square">
            <a:spAutoFit/>
          </a:bodyPr>
          <a:lstStyle/>
          <a:p>
            <a:pPr marL="285750" lvl="0" indent="-285750" algn="just">
              <a:spcBef>
                <a:spcPts val="600"/>
              </a:spcBef>
              <a:spcAft>
                <a:spcPts val="600"/>
              </a:spcAft>
              <a:buFont typeface="Wingdings" panose="05000000000000000000" pitchFamily="2" charset="2"/>
              <a:buChar char="q"/>
            </a:pPr>
            <a:r>
              <a:rPr lang="tr-TR" sz="2200" dirty="0" smtClean="0">
                <a:latin typeface="Times New Roman" panose="02020603050405020304" pitchFamily="18" charset="0"/>
                <a:cs typeface="Times New Roman" panose="02020603050405020304" pitchFamily="18" charset="0"/>
              </a:rPr>
              <a:t>Yapılan </a:t>
            </a:r>
            <a:r>
              <a:rPr lang="tr-TR" sz="2200" dirty="0">
                <a:latin typeface="Times New Roman" panose="02020603050405020304" pitchFamily="18" charset="0"/>
                <a:cs typeface="Times New Roman" panose="02020603050405020304" pitchFamily="18" charset="0"/>
              </a:rPr>
              <a:t>kıymet takdirinin süresi iki yıldır. Bu iki yıllık süre icra müdürlüğünce taşınmazın başına gidildiği keşif tarihinden başlar. Rapora itiraz olursa mahkemece düzenlenecek raporda kıymetinin hangi tarih itibariyle belirlendiği özellikle belirlenmiş ise bu tarihten, belirlenmemiş ise yine icra müdürlüğü keşif tarihinden başlar. (Yargıtay 12 Hukuk 2019/8438 Esas, 2019/12094 Karar, Yargıtay 12 Hukuk 2020/6924 Esas, 2020/8959 Karar</a:t>
            </a:r>
            <a:r>
              <a:rPr lang="tr-TR" sz="2200" dirty="0" smtClean="0">
                <a:latin typeface="Times New Roman" panose="02020603050405020304" pitchFamily="18" charset="0"/>
                <a:cs typeface="Times New Roman" panose="02020603050405020304" pitchFamily="18" charset="0"/>
              </a:rPr>
              <a:t>)</a:t>
            </a:r>
          </a:p>
          <a:p>
            <a:pPr marL="285750" lvl="0" indent="-285750" algn="just">
              <a:spcBef>
                <a:spcPts val="600"/>
              </a:spcBef>
              <a:spcAft>
                <a:spcPts val="600"/>
              </a:spcAft>
              <a:buFont typeface="Wingdings" panose="05000000000000000000" pitchFamily="2" charset="2"/>
              <a:buChar char="q"/>
            </a:pPr>
            <a:r>
              <a:rPr lang="tr-TR" sz="2200" dirty="0" smtClean="0">
                <a:latin typeface="Times New Roman" panose="02020603050405020304" pitchFamily="18" charset="0"/>
                <a:cs typeface="Times New Roman" panose="02020603050405020304" pitchFamily="18" charset="0"/>
              </a:rPr>
              <a:t>«Kalkmış </a:t>
            </a:r>
            <a:r>
              <a:rPr lang="tr-TR" sz="2200" dirty="0">
                <a:latin typeface="Times New Roman" panose="02020603050405020304" pitchFamily="18" charset="0"/>
                <a:cs typeface="Times New Roman" panose="02020603050405020304" pitchFamily="18" charset="0"/>
              </a:rPr>
              <a:t>(düşmüş) hacze dayalı kıymet takdiri esas alınarak yapılan ihalenin usulsüz olduğu, bu hususun mahkemece </a:t>
            </a:r>
            <a:r>
              <a:rPr lang="tr-TR" sz="2200" dirty="0" err="1">
                <a:latin typeface="Times New Roman" panose="02020603050405020304" pitchFamily="18" charset="0"/>
                <a:cs typeface="Times New Roman" panose="02020603050405020304" pitchFamily="18" charset="0"/>
              </a:rPr>
              <a:t>re'sen</a:t>
            </a:r>
            <a:r>
              <a:rPr lang="tr-TR" sz="2200" dirty="0">
                <a:latin typeface="Times New Roman" panose="02020603050405020304" pitchFamily="18" charset="0"/>
                <a:cs typeface="Times New Roman" panose="02020603050405020304" pitchFamily="18" charset="0"/>
              </a:rPr>
              <a:t> gözetilmesi </a:t>
            </a:r>
            <a:r>
              <a:rPr lang="tr-TR" sz="2200" dirty="0" smtClean="0">
                <a:latin typeface="Times New Roman" panose="02020603050405020304" pitchFamily="18" charset="0"/>
                <a:cs typeface="Times New Roman" panose="02020603050405020304" pitchFamily="18" charset="0"/>
              </a:rPr>
              <a:t>gerektiği- Alacaklının </a:t>
            </a:r>
            <a:r>
              <a:rPr lang="tr-TR" sz="2200" dirty="0">
                <a:latin typeface="Times New Roman" panose="02020603050405020304" pitchFamily="18" charset="0"/>
                <a:cs typeface="Times New Roman" panose="02020603050405020304" pitchFamily="18" charset="0"/>
              </a:rPr>
              <a:t>haczin yenilenmesi talebi üzerine 22.05.2014 tarihli haciz sonrası yeniden kıymet takdiri yapılması gerekirken, düşmüş hacze dayalı olarak belirlenen kıymet takdiri bir hüküm ve sonuç doğurmaz. Bu hususun mahkemece </a:t>
            </a:r>
            <a:r>
              <a:rPr lang="tr-TR" sz="2200" dirty="0" err="1">
                <a:latin typeface="Times New Roman" panose="02020603050405020304" pitchFamily="18" charset="0"/>
                <a:cs typeface="Times New Roman" panose="02020603050405020304" pitchFamily="18" charset="0"/>
              </a:rPr>
              <a:t>re'sen</a:t>
            </a:r>
            <a:r>
              <a:rPr lang="tr-TR" sz="2200" dirty="0">
                <a:latin typeface="Times New Roman" panose="02020603050405020304" pitchFamily="18" charset="0"/>
                <a:cs typeface="Times New Roman" panose="02020603050405020304" pitchFamily="18" charset="0"/>
              </a:rPr>
              <a:t> gözetilmesi gerekir</a:t>
            </a:r>
            <a:r>
              <a:rPr lang="tr-TR" sz="2200" dirty="0" smtClean="0">
                <a:latin typeface="Times New Roman" panose="02020603050405020304" pitchFamily="18" charset="0"/>
                <a:cs typeface="Times New Roman" panose="02020603050405020304" pitchFamily="18" charset="0"/>
              </a:rPr>
              <a:t>. </a:t>
            </a:r>
            <a:r>
              <a:rPr lang="it-IT" sz="2200" dirty="0">
                <a:latin typeface="Times New Roman" panose="02020603050405020304" pitchFamily="18" charset="0"/>
                <a:cs typeface="Times New Roman" panose="02020603050405020304" pitchFamily="18" charset="0"/>
              </a:rPr>
              <a:t>12. HD. 19.01.2017 T. E: 2016/18887, K: </a:t>
            </a:r>
            <a:r>
              <a:rPr lang="it-IT" sz="2200" dirty="0" smtClean="0">
                <a:latin typeface="Times New Roman" panose="02020603050405020304" pitchFamily="18" charset="0"/>
                <a:cs typeface="Times New Roman" panose="02020603050405020304" pitchFamily="18" charset="0"/>
              </a:rPr>
              <a:t>690</a:t>
            </a:r>
            <a:r>
              <a:rPr lang="tr-TR" sz="2200" dirty="0" smtClean="0">
                <a:latin typeface="Times New Roman" panose="02020603050405020304" pitchFamily="18" charset="0"/>
                <a:cs typeface="Times New Roman" panose="02020603050405020304" pitchFamily="18" charset="0"/>
              </a:rPr>
              <a:t>»</a:t>
            </a: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576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38</a:t>
            </a:fld>
            <a:endParaRPr lang="tr-TR" dirty="0"/>
          </a:p>
        </p:txBody>
      </p:sp>
      <p:sp>
        <p:nvSpPr>
          <p:cNvPr id="3" name="Dikdörtgen 2"/>
          <p:cNvSpPr/>
          <p:nvPr/>
        </p:nvSpPr>
        <p:spPr>
          <a:xfrm>
            <a:off x="1264920" y="1443755"/>
            <a:ext cx="9771888" cy="3180358"/>
          </a:xfrm>
          <a:prstGeom prst="rect">
            <a:avLst/>
          </a:prstGeom>
        </p:spPr>
        <p:txBody>
          <a:bodyPr wrap="square">
            <a:spAutoFit/>
          </a:bodyPr>
          <a:lstStyle/>
          <a:p>
            <a:pPr algn="just">
              <a:lnSpc>
                <a:spcPct val="115000"/>
              </a:lnSpc>
              <a:spcBef>
                <a:spcPts val="375"/>
              </a:spcBef>
              <a:spcAft>
                <a:spcPts val="0"/>
              </a:spcAft>
            </a:pPr>
            <a:r>
              <a:rPr lang="tr-TR"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İhale Bedelinin </a:t>
            </a:r>
            <a:r>
              <a:rPr lang="tr-TR"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Ödenmesi:</a:t>
            </a:r>
            <a:endParaRPr lang="tr-TR"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75"/>
              </a:spcBef>
              <a:spcAft>
                <a:spcPts val="0"/>
              </a:spcAft>
            </a:pPr>
            <a:r>
              <a:rPr lang="tr-TR"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Madde </a:t>
            </a:r>
            <a:r>
              <a:rPr lang="tr-T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130 – (Başlığı ile Birlikte Değişik:24/11/2021-7343/24 </a:t>
            </a:r>
            <a:r>
              <a:rPr lang="tr-TR"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md</a:t>
            </a:r>
            <a:r>
              <a:rPr lang="tr-TR"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Bef>
                <a:spcPts val="375"/>
              </a:spcBef>
              <a:spcAft>
                <a:spcPts val="0"/>
              </a:spcAft>
            </a:pPr>
            <a:endParaRPr lang="tr-TR" sz="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47675" indent="-447675" algn="just">
              <a:lnSpc>
                <a:spcPct val="115000"/>
              </a:lnSpc>
              <a:spcBef>
                <a:spcPts val="375"/>
              </a:spcBef>
              <a:buFont typeface="Wingdings" panose="05000000000000000000" pitchFamily="2" charset="2"/>
              <a:buChar char="q"/>
            </a:pPr>
            <a:r>
              <a:rPr lang="tr-TR" sz="2200" b="1" dirty="0">
                <a:latin typeface="Times New Roman" panose="02020603050405020304" pitchFamily="18" charset="0"/>
                <a:cs typeface="Times New Roman" panose="02020603050405020304" pitchFamily="18" charset="0"/>
              </a:rPr>
              <a:t>İhale alıcısı, ihalenin feshi talep edilmiş olsa dahi artırma sonuç tutanağının ilanından itibaren yedi gün içinde satış bedelini </a:t>
            </a:r>
            <a:r>
              <a:rPr lang="tr-TR" sz="2200" b="1" dirty="0">
                <a:solidFill>
                  <a:srgbClr val="FF0000"/>
                </a:solidFill>
                <a:latin typeface="Times New Roman" panose="02020603050405020304" pitchFamily="18" charset="0"/>
                <a:cs typeface="Times New Roman" panose="02020603050405020304" pitchFamily="18" charset="0"/>
              </a:rPr>
              <a:t>nakden</a:t>
            </a:r>
            <a:r>
              <a:rPr lang="tr-TR" sz="2200" b="1" dirty="0">
                <a:latin typeface="Times New Roman" panose="02020603050405020304" pitchFamily="18" charset="0"/>
                <a:cs typeface="Times New Roman" panose="02020603050405020304" pitchFamily="18" charset="0"/>
              </a:rPr>
              <a:t> ödemek zorundadır</a:t>
            </a:r>
            <a:r>
              <a:rPr lang="tr-TR" sz="2200" b="1" dirty="0" smtClean="0">
                <a:latin typeface="Times New Roman" panose="02020603050405020304" pitchFamily="18" charset="0"/>
                <a:cs typeface="Times New Roman" panose="02020603050405020304" pitchFamily="18" charset="0"/>
              </a:rPr>
              <a:t>.</a:t>
            </a:r>
          </a:p>
          <a:p>
            <a:pPr marL="447675" indent="-447675" algn="just">
              <a:lnSpc>
                <a:spcPct val="115000"/>
              </a:lnSpc>
              <a:spcBef>
                <a:spcPts val="375"/>
              </a:spcBef>
            </a:pPr>
            <a:endParaRPr lang="tr-TR" sz="2200" b="1" dirty="0">
              <a:latin typeface="Times New Roman" panose="02020603050405020304" pitchFamily="18" charset="0"/>
              <a:cs typeface="Times New Roman" panose="02020603050405020304" pitchFamily="18" charset="0"/>
            </a:endParaRPr>
          </a:p>
          <a:p>
            <a:pPr marL="447675" indent="-447675" algn="just">
              <a:lnSpc>
                <a:spcPct val="115000"/>
              </a:lnSpc>
              <a:spcBef>
                <a:spcPts val="375"/>
              </a:spcBef>
              <a:buFont typeface="Wingdings" panose="05000000000000000000" pitchFamily="2" charset="2"/>
              <a:buChar char="q"/>
            </a:pPr>
            <a:r>
              <a:rPr lang="tr-TR" sz="2200" b="1" dirty="0" smtClean="0">
                <a:latin typeface="Times New Roman" panose="02020603050405020304" pitchFamily="18" charset="0"/>
                <a:cs typeface="Times New Roman" panose="02020603050405020304" pitchFamily="18" charset="0"/>
              </a:rPr>
              <a:t>İhalenin feshi davasının açılması halinde ilgili </a:t>
            </a:r>
            <a:r>
              <a:rPr lang="tr-TR" sz="2200" b="1" dirty="0" smtClean="0">
                <a:solidFill>
                  <a:srgbClr val="FF0000"/>
                </a:solidFill>
                <a:latin typeface="Times New Roman" panose="02020603050405020304" pitchFamily="18" charset="0"/>
                <a:cs typeface="Times New Roman" panose="02020603050405020304" pitchFamily="18" charset="0"/>
              </a:rPr>
              <a:t>teminat mektubu vererek nakden yatırmış olduğu parayı iade alamaz</a:t>
            </a:r>
            <a:r>
              <a:rPr lang="tr-TR" sz="2200" b="1"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15200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39</a:t>
            </a:fld>
            <a:endParaRPr lang="tr-TR" dirty="0"/>
          </a:p>
        </p:txBody>
      </p:sp>
      <p:sp>
        <p:nvSpPr>
          <p:cNvPr id="3" name="Dikdörtgen 2"/>
          <p:cNvSpPr/>
          <p:nvPr/>
        </p:nvSpPr>
        <p:spPr>
          <a:xfrm>
            <a:off x="1228344" y="1132859"/>
            <a:ext cx="9771888" cy="4617161"/>
          </a:xfrm>
          <a:prstGeom prst="rect">
            <a:avLst/>
          </a:prstGeom>
        </p:spPr>
        <p:txBody>
          <a:bodyPr wrap="square">
            <a:spAutoFit/>
          </a:bodyPr>
          <a:lstStyle/>
          <a:p>
            <a:r>
              <a:rPr lang="tr-TR" sz="2400" b="1" dirty="0" smtClean="0">
                <a:solidFill>
                  <a:srgbClr val="0070C0"/>
                </a:solidFill>
              </a:rPr>
              <a:t>Ödeme </a:t>
            </a:r>
            <a:r>
              <a:rPr lang="tr-TR" sz="2400" b="1" dirty="0">
                <a:solidFill>
                  <a:srgbClr val="0070C0"/>
                </a:solidFill>
              </a:rPr>
              <a:t>müddeti içinde taşınmazın idaresi: </a:t>
            </a:r>
            <a:endParaRPr lang="tr-TR" sz="2400" dirty="0">
              <a:solidFill>
                <a:srgbClr val="0070C0"/>
              </a:solidFill>
            </a:endParaRPr>
          </a:p>
          <a:p>
            <a:r>
              <a:rPr lang="tr-TR" sz="2400" b="1" dirty="0">
                <a:solidFill>
                  <a:srgbClr val="FF0000"/>
                </a:solidFill>
              </a:rPr>
              <a:t>Madde 131</a:t>
            </a:r>
            <a:r>
              <a:rPr lang="tr-TR" sz="2400" dirty="0">
                <a:solidFill>
                  <a:srgbClr val="FF0000"/>
                </a:solidFill>
              </a:rPr>
              <a:t> – </a:t>
            </a:r>
            <a:endParaRPr lang="tr-TR" sz="2400" dirty="0" smtClean="0">
              <a:solidFill>
                <a:srgbClr val="FF0000"/>
              </a:solidFill>
            </a:endParaRPr>
          </a:p>
          <a:p>
            <a:endParaRPr lang="tr-TR" sz="2400" dirty="0" smtClean="0">
              <a:solidFill>
                <a:srgbClr val="FF0000"/>
              </a:solidFill>
            </a:endParaRPr>
          </a:p>
          <a:p>
            <a:r>
              <a:rPr lang="tr-TR" b="1" dirty="0"/>
              <a:t>YARGITAY 12. Hukuk Dairesi 2012/28961 E. 2012/35493 K.</a:t>
            </a:r>
            <a:endParaRPr lang="tr-TR" dirty="0"/>
          </a:p>
          <a:p>
            <a:pPr algn="just"/>
            <a:r>
              <a:rPr lang="tr-TR" dirty="0"/>
              <a:t> “....</a:t>
            </a:r>
            <a:r>
              <a:rPr lang="tr-TR" dirty="0" err="1"/>
              <a:t>İİK’nun</a:t>
            </a:r>
            <a:r>
              <a:rPr lang="tr-TR" dirty="0"/>
              <a:t> 131. maddesine göre; “Satış bedelinin ödenmesi için mühlet verilmiş ise para verilinceye kadar hasar ve </a:t>
            </a:r>
            <a:r>
              <a:rPr lang="tr-TR" b="1" u="sng" dirty="0">
                <a:solidFill>
                  <a:srgbClr val="FF0000"/>
                </a:solidFill>
              </a:rPr>
              <a:t>masrafı müşteriye ait olmak üzere taşınmaz, icra dairesi tarafından idare olunur</a:t>
            </a:r>
            <a:r>
              <a:rPr lang="tr-TR" dirty="0"/>
              <a:t>.” ....”Bir malı ihalede satın alan kişi, o malın mülkiyetini ihale anında kazanır. İhale ile mülkiyet alıcıya geçerse de satılan mal ihale kesinleşmeden alıcıya teslim olunmaz. (İİK 118/1-c-3. </a:t>
            </a:r>
            <a:r>
              <a:rPr lang="tr-TR" dirty="0" err="1"/>
              <a:t>md.</a:t>
            </a:r>
            <a:r>
              <a:rPr lang="tr-TR" dirty="0"/>
              <a:t>). Artırma ile yapılan satışlarda, mülkiyet ihale ile alıcıya geçtiğinden, bu andan itibaren </a:t>
            </a:r>
            <a:r>
              <a:rPr lang="tr-TR" b="1" u="sng" dirty="0">
                <a:solidFill>
                  <a:srgbClr val="FF0000"/>
                </a:solidFill>
              </a:rPr>
              <a:t>mal fiilen teslim edilmemiş olsa dahi, malın </a:t>
            </a:r>
            <a:r>
              <a:rPr lang="tr-TR" b="1" u="sng" dirty="0" err="1">
                <a:solidFill>
                  <a:srgbClr val="FF0000"/>
                </a:solidFill>
              </a:rPr>
              <a:t>nef'i</a:t>
            </a:r>
            <a:r>
              <a:rPr lang="tr-TR" b="1" u="sng" dirty="0">
                <a:solidFill>
                  <a:srgbClr val="FF0000"/>
                </a:solidFill>
              </a:rPr>
              <a:t> ve hasar da alıcıya ait olacağından</a:t>
            </a:r>
            <a:r>
              <a:rPr lang="tr-TR" dirty="0"/>
              <a:t>, mal teslim edilinceye kadar malın kıymetinin çoğalmasından, </a:t>
            </a:r>
            <a:r>
              <a:rPr lang="tr-TR" b="1" u="sng" dirty="0">
                <a:solidFill>
                  <a:srgbClr val="FF0000"/>
                </a:solidFill>
              </a:rPr>
              <a:t>malın semerelerinden alıcı yararlanır; ya da telef olmasına, zararlı sonuçlarına katlanır.</a:t>
            </a:r>
            <a:r>
              <a:rPr lang="tr-TR" dirty="0"/>
              <a:t>”.....</a:t>
            </a:r>
          </a:p>
          <a:p>
            <a:pPr algn="just"/>
            <a:r>
              <a:rPr lang="tr-TR" dirty="0"/>
              <a:t>“.... Ancak Harçlar Kanunu (1) sayılı tarifesinin, İcra iflas harçları ile ilgili “B” bölümünün idare harçları ile ilgili I-4 fıkrasına göre, maktu harç alınması gerekir. “</a:t>
            </a:r>
            <a:endParaRPr lang="tr-TR" sz="2200" dirty="0">
              <a:latin typeface="Times New Roman" panose="02020603050405020304" pitchFamily="18" charset="0"/>
              <a:cs typeface="Times New Roman" panose="02020603050405020304" pitchFamily="18" charset="0"/>
            </a:endParaRPr>
          </a:p>
          <a:p>
            <a:pPr algn="just">
              <a:lnSpc>
                <a:spcPct val="115000"/>
              </a:lnSpc>
              <a:spcBef>
                <a:spcPts val="375"/>
              </a:spcBef>
              <a:spcAft>
                <a:spcPts val="0"/>
              </a:spcAft>
            </a:pPr>
            <a:r>
              <a:rPr lang="tr-TR"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1193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4</a:t>
            </a:fld>
            <a:endParaRPr lang="tr-TR" dirty="0"/>
          </a:p>
        </p:txBody>
      </p:sp>
      <p:pic>
        <p:nvPicPr>
          <p:cNvPr id="4" name="134 Resim"/>
          <p:cNvPicPr/>
          <p:nvPr/>
        </p:nvPicPr>
        <p:blipFill>
          <a:blip r:embed="rId2" cstate="print"/>
          <a:stretch/>
        </p:blipFill>
        <p:spPr>
          <a:xfrm>
            <a:off x="1758667" y="1230924"/>
            <a:ext cx="8465841" cy="4744592"/>
          </a:xfrm>
          <a:prstGeom prst="rect">
            <a:avLst/>
          </a:prstGeom>
          <a:ln>
            <a:noFill/>
          </a:ln>
        </p:spPr>
      </p:pic>
    </p:spTree>
    <p:extLst>
      <p:ext uri="{BB962C8B-B14F-4D97-AF65-F5344CB8AC3E}">
        <p14:creationId xmlns:p14="http://schemas.microsoft.com/office/powerpoint/2010/main" val="30665763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40</a:t>
            </a:fld>
            <a:endParaRPr lang="tr-TR" dirty="0"/>
          </a:p>
        </p:txBody>
      </p:sp>
      <p:sp>
        <p:nvSpPr>
          <p:cNvPr id="3" name="Dikdörtgen 2"/>
          <p:cNvSpPr/>
          <p:nvPr/>
        </p:nvSpPr>
        <p:spPr>
          <a:xfrm>
            <a:off x="1255776" y="1010863"/>
            <a:ext cx="9662160" cy="5041380"/>
          </a:xfrm>
          <a:prstGeom prst="rect">
            <a:avLst/>
          </a:prstGeom>
        </p:spPr>
        <p:txBody>
          <a:bodyPr wrap="square">
            <a:spAutoFit/>
          </a:bodyPr>
          <a:lstStyle/>
          <a:p>
            <a:pPr>
              <a:lnSpc>
                <a:spcPct val="115000"/>
              </a:lnSpc>
              <a:spcBef>
                <a:spcPts val="375"/>
              </a:spcBef>
              <a:spcAft>
                <a:spcPts val="0"/>
              </a:spcAft>
            </a:pPr>
            <a:r>
              <a:rPr lang="tr-TR" sz="2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Sonradan tesis edilen taşınmaz mükellefiyetleri ve ipotekli ve mahcuz taşınmazların kiralanmasında hüküm: </a:t>
            </a:r>
            <a:endParaRPr lang="tr-TR" sz="2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r>
              <a:rPr lang="tr-TR"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Madde 132</a:t>
            </a:r>
            <a:r>
              <a:rPr lang="tr-TR"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tr-TR"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tr-TR" dirty="0">
              <a:solidFill>
                <a:srgbClr val="000000"/>
              </a:solidFill>
              <a:latin typeface="Times New Roman" panose="02020603050405020304" pitchFamily="18" charset="0"/>
              <a:cs typeface="Times New Roman" panose="02020603050405020304" pitchFamily="18" charset="0"/>
            </a:endParaRPr>
          </a:p>
          <a:p>
            <a:pPr marL="285750" lvl="0" indent="-285750" algn="just">
              <a:spcBef>
                <a:spcPts val="6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Bu maddeye göre bir taşınmaz üzerine ipotek konulduktan sonra borçlu tarafından herhangi bir irtifak veya mükellefiyet tesis edildiği takdirde bunların </a:t>
            </a:r>
            <a:r>
              <a:rPr lang="tr-TR" b="1" u="sng" dirty="0">
                <a:solidFill>
                  <a:srgbClr val="FF0000"/>
                </a:solidFill>
                <a:latin typeface="Times New Roman" panose="02020603050405020304" pitchFamily="18" charset="0"/>
                <a:cs typeface="Times New Roman" panose="02020603050405020304" pitchFamily="18" charset="0"/>
              </a:rPr>
              <a:t>ipotek alacaklısı hakkına tesir etmeyeceği belirtilmiştir</a:t>
            </a:r>
            <a:r>
              <a:rPr lang="tr-TR" dirty="0">
                <a:latin typeface="Times New Roman" panose="02020603050405020304" pitchFamily="18" charset="0"/>
                <a:cs typeface="Times New Roman" panose="02020603050405020304" pitchFamily="18" charset="0"/>
              </a:rPr>
              <a:t>. Örneğin; dükkân vasıflı bir taşınmaz üzerine ipotek konulduktan sonra borçlu bu dükkânı 10 yıllığına kiraya vermiş ve bu durumu da tapuya tescil ettirmiş ise borcun ödenmemesi halinde tapuda kayıtlı bu kira şerhi ipotek alacaklısına karşı bir anlam ifade etmez. İpotek alacaklısı tarafından taşınmazın o hakla birlikte veya o haktan arındırılarak satılması istenebilir.</a:t>
            </a:r>
          </a:p>
          <a:p>
            <a:pPr marL="285750" lvl="0" indent="-285750" algn="just">
              <a:spcBef>
                <a:spcPts val="6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Şayet taşınmaz o haktan </a:t>
            </a:r>
            <a:r>
              <a:rPr lang="tr-TR" b="1" u="sng" dirty="0">
                <a:solidFill>
                  <a:srgbClr val="FF0000"/>
                </a:solidFill>
                <a:latin typeface="Times New Roman" panose="02020603050405020304" pitchFamily="18" charset="0"/>
                <a:cs typeface="Times New Roman" panose="02020603050405020304" pitchFamily="18" charset="0"/>
              </a:rPr>
              <a:t>ari olarak satılır ve bedeli borç miktarından fazla olursa </a:t>
            </a:r>
            <a:r>
              <a:rPr lang="tr-TR" dirty="0">
                <a:latin typeface="Times New Roman" panose="02020603050405020304" pitchFamily="18" charset="0"/>
                <a:cs typeface="Times New Roman" panose="02020603050405020304" pitchFamily="18" charset="0"/>
              </a:rPr>
              <a:t>da artan tutardan o hakkın kıymeti ödenir. </a:t>
            </a:r>
          </a:p>
          <a:p>
            <a:pPr marL="285750" lvl="0" indent="-285750" algn="just">
              <a:spcBef>
                <a:spcPts val="6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Aynı hükümler haczedilmiş olan taşınmazlar içinde uygulanır. </a:t>
            </a:r>
            <a:r>
              <a:rPr lang="tr-TR" dirty="0" smtClean="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12. Hukuk Dairesi </a:t>
            </a:r>
            <a:r>
              <a:rPr lang="tr-TR" dirty="0" smtClean="0">
                <a:latin typeface="Times New Roman" panose="02020603050405020304" pitchFamily="18" charset="0"/>
                <a:cs typeface="Times New Roman" panose="02020603050405020304" pitchFamily="18" charset="0"/>
              </a:rPr>
              <a:t>Esas No: </a:t>
            </a:r>
            <a:r>
              <a:rPr lang="tr-TR" dirty="0">
                <a:latin typeface="Times New Roman" panose="02020603050405020304" pitchFamily="18" charset="0"/>
                <a:cs typeface="Times New Roman" panose="02020603050405020304" pitchFamily="18" charset="0"/>
              </a:rPr>
              <a:t>2007/6668, </a:t>
            </a:r>
            <a:r>
              <a:rPr lang="tr-TR" dirty="0" smtClean="0">
                <a:latin typeface="Times New Roman" panose="02020603050405020304" pitchFamily="18" charset="0"/>
                <a:cs typeface="Times New Roman" panose="02020603050405020304" pitchFamily="18" charset="0"/>
              </a:rPr>
              <a:t>Karar No:2007/9451)</a:t>
            </a: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512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41</a:t>
            </a:fld>
            <a:endParaRPr lang="tr-TR" dirty="0"/>
          </a:p>
        </p:txBody>
      </p:sp>
      <p:sp>
        <p:nvSpPr>
          <p:cNvPr id="3" name="Dikdörtgen 2"/>
          <p:cNvSpPr/>
          <p:nvPr/>
        </p:nvSpPr>
        <p:spPr>
          <a:xfrm>
            <a:off x="1283208" y="908085"/>
            <a:ext cx="9525000" cy="4470455"/>
          </a:xfrm>
          <a:prstGeom prst="rect">
            <a:avLst/>
          </a:prstGeom>
        </p:spPr>
        <p:txBody>
          <a:bodyPr wrap="square">
            <a:spAutoFit/>
          </a:bodyPr>
          <a:lstStyle/>
          <a:p>
            <a:pPr algn="just">
              <a:lnSpc>
                <a:spcPct val="115000"/>
              </a:lnSpc>
              <a:spcBef>
                <a:spcPts val="375"/>
              </a:spcBef>
              <a:spcAft>
                <a:spcPts val="0"/>
              </a:spcAft>
            </a:pPr>
            <a:r>
              <a:rPr lang="tr-TR" sz="2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İhalenin neticesi ve feshi: </a:t>
            </a:r>
            <a:endParaRPr lang="tr-TR" sz="22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75"/>
              </a:spcBef>
              <a:spcAft>
                <a:spcPts val="0"/>
              </a:spcAft>
            </a:pPr>
            <a:r>
              <a:rPr lang="tr-TR" sz="2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Madde </a:t>
            </a:r>
            <a:r>
              <a:rPr lang="tr-TR"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134 – (Değişik: 18/2/1965-538/63 </a:t>
            </a:r>
            <a:r>
              <a:rPr lang="tr-TR"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md</a:t>
            </a:r>
            <a:r>
              <a:rPr lang="tr-TR" sz="2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2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Bef>
                <a:spcPts val="375"/>
              </a:spcBef>
              <a:spcAft>
                <a:spcPts val="0"/>
              </a:spcAft>
            </a:pPr>
            <a:endParaRPr lang="tr-TR" sz="1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Bef>
                <a:spcPts val="375"/>
              </a:spcBef>
              <a:spcAft>
                <a:spcPts val="0"/>
              </a:spcAft>
              <a:buFont typeface="Wingdings" panose="05000000000000000000" pitchFamily="2" charset="2"/>
              <a:buChar char="q"/>
            </a:pPr>
            <a:r>
              <a:rPr lang="tr-TR" sz="2200" b="1" dirty="0" smtClean="0">
                <a:latin typeface="Times New Roman" panose="02020603050405020304" pitchFamily="18" charset="0"/>
                <a:ea typeface="Calibri" panose="020F0502020204030204" pitchFamily="34" charset="0"/>
                <a:cs typeface="Times New Roman" panose="02020603050405020304" pitchFamily="18" charset="0"/>
              </a:rPr>
              <a:t>Mülkiyet satış ile birlikte alıcıya geçer. </a:t>
            </a:r>
          </a:p>
          <a:p>
            <a:pPr marL="285750" indent="-285750" algn="just">
              <a:lnSpc>
                <a:spcPct val="115000"/>
              </a:lnSpc>
              <a:spcBef>
                <a:spcPts val="375"/>
              </a:spcBef>
              <a:spcAft>
                <a:spcPts val="0"/>
              </a:spcAft>
              <a:buFont typeface="Wingdings" panose="05000000000000000000" pitchFamily="2" charset="2"/>
              <a:buChar char="q"/>
            </a:pPr>
            <a:r>
              <a:rPr lang="tr-TR" sz="2200" b="1" dirty="0" smtClean="0">
                <a:latin typeface="Times New Roman" panose="02020603050405020304" pitchFamily="18" charset="0"/>
                <a:ea typeface="Calibri" panose="020F0502020204030204" pitchFamily="34" charset="0"/>
                <a:cs typeface="Times New Roman" panose="02020603050405020304" pitchFamily="18" charset="0"/>
              </a:rPr>
              <a:t>İhale kesinleşinceye kadar taşınmazın muhafaza ve idare şekli icra dairesi tarafından kararlaştırılır. (Fabrika, otel vb. gibi satışa konu taşınmazlarda bu </a:t>
            </a:r>
            <a:r>
              <a:rPr lang="tr-TR" sz="2200" b="1" dirty="0" smtClean="0">
                <a:latin typeface="Times New Roman" panose="02020603050405020304" pitchFamily="18" charset="0"/>
                <a:ea typeface="Calibri" panose="020F0502020204030204" pitchFamily="34" charset="0"/>
                <a:cs typeface="Times New Roman" panose="02020603050405020304" pitchFamily="18" charset="0"/>
              </a:rPr>
              <a:t>hususun </a:t>
            </a:r>
            <a:r>
              <a:rPr lang="tr-TR" sz="2200" b="1" dirty="0" smtClean="0">
                <a:latin typeface="Times New Roman" panose="02020603050405020304" pitchFamily="18" charset="0"/>
                <a:ea typeface="Calibri" panose="020F0502020204030204" pitchFamily="34" charset="0"/>
                <a:cs typeface="Times New Roman" panose="02020603050405020304" pitchFamily="18" charset="0"/>
              </a:rPr>
              <a:t>satış ilanında ve şartnamede yazılması önemlidir.)</a:t>
            </a:r>
          </a:p>
          <a:p>
            <a:pPr marL="285750" indent="-285750" algn="just">
              <a:lnSpc>
                <a:spcPct val="115000"/>
              </a:lnSpc>
              <a:spcBef>
                <a:spcPts val="375"/>
              </a:spcBef>
              <a:spcAft>
                <a:spcPts val="0"/>
              </a:spcAft>
              <a:buFont typeface="Wingdings" panose="05000000000000000000" pitchFamily="2" charset="2"/>
              <a:buChar char="q"/>
            </a:pPr>
            <a:r>
              <a:rPr lang="tr-TR" sz="2200" b="1" dirty="0" smtClean="0">
                <a:latin typeface="Times New Roman" panose="02020603050405020304" pitchFamily="18" charset="0"/>
                <a:ea typeface="Calibri" panose="020F0502020204030204" pitchFamily="34" charset="0"/>
                <a:cs typeface="Times New Roman" panose="02020603050405020304" pitchFamily="18" charset="0"/>
              </a:rPr>
              <a:t>İhale alıcısının talebi üzerine ihale anından tescile kadar kira alacakları dosyaya istenebilir. </a:t>
            </a:r>
          </a:p>
          <a:p>
            <a:pPr marL="285750" indent="-285750" algn="just">
              <a:lnSpc>
                <a:spcPct val="115000"/>
              </a:lnSpc>
              <a:spcBef>
                <a:spcPts val="375"/>
              </a:spcBef>
              <a:spcAft>
                <a:spcPts val="0"/>
              </a:spcAft>
              <a:buFont typeface="Wingdings" panose="05000000000000000000" pitchFamily="2" charset="2"/>
              <a:buChar char="q"/>
            </a:pPr>
            <a:r>
              <a:rPr lang="tr-TR" sz="2200" b="1" dirty="0" smtClean="0">
                <a:effectLst/>
                <a:latin typeface="Times New Roman" panose="02020603050405020304" pitchFamily="18" charset="0"/>
                <a:ea typeface="Calibri" panose="020F0502020204030204" pitchFamily="34" charset="0"/>
                <a:cs typeface="Times New Roman" panose="02020603050405020304" pitchFamily="18" charset="0"/>
              </a:rPr>
              <a:t>İhalenin </a:t>
            </a:r>
            <a:r>
              <a:rPr lang="tr-TR" sz="2200" b="1" dirty="0" smtClean="0">
                <a:effectLst/>
                <a:latin typeface="Times New Roman" panose="02020603050405020304" pitchFamily="18" charset="0"/>
                <a:ea typeface="Calibri" panose="020F0502020204030204" pitchFamily="34" charset="0"/>
                <a:cs typeface="Times New Roman" panose="02020603050405020304" pitchFamily="18" charset="0"/>
              </a:rPr>
              <a:t>feshi davası süresince bu bedeller dosyada depo edilir dava sonucuna göre kime ödeneceği belirlenir</a:t>
            </a:r>
            <a:r>
              <a:rPr lang="tr-TR" sz="22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tr-TR" sz="2200" b="1"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91558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42</a:t>
            </a:fld>
            <a:endParaRPr lang="tr-TR" dirty="0"/>
          </a:p>
        </p:txBody>
      </p:sp>
      <p:sp>
        <p:nvSpPr>
          <p:cNvPr id="3" name="Dikdörtgen 2"/>
          <p:cNvSpPr/>
          <p:nvPr/>
        </p:nvSpPr>
        <p:spPr>
          <a:xfrm>
            <a:off x="1246632" y="1200693"/>
            <a:ext cx="9525000" cy="4757200"/>
          </a:xfrm>
          <a:prstGeom prst="rect">
            <a:avLst/>
          </a:prstGeom>
        </p:spPr>
        <p:txBody>
          <a:bodyPr wrap="square">
            <a:spAutoFit/>
          </a:bodyPr>
          <a:lstStyle/>
          <a:p>
            <a:pPr marL="285750" indent="-285750" algn="just">
              <a:lnSpc>
                <a:spcPct val="115000"/>
              </a:lnSpc>
              <a:spcBef>
                <a:spcPts val="375"/>
              </a:spcBef>
              <a:spcAft>
                <a:spcPts val="0"/>
              </a:spcAft>
              <a:buFont typeface="Wingdings" panose="05000000000000000000" pitchFamily="2" charset="2"/>
              <a:buChar char="q"/>
            </a:pPr>
            <a:r>
              <a:rPr lang="tr-TR" b="1" dirty="0">
                <a:latin typeface="Times New Roman" panose="02020603050405020304" pitchFamily="18" charset="0"/>
                <a:ea typeface="Calibri" panose="020F0502020204030204" pitchFamily="34" charset="0"/>
                <a:cs typeface="Times New Roman" panose="02020603050405020304" pitchFamily="18" charset="0"/>
              </a:rPr>
              <a:t>İhalenin feshi davası açılmış olsa bile bedel yatırılmak zorundadır, yine dava açılmış ise ihale bedeli nemalandırılmalıdır. </a:t>
            </a:r>
          </a:p>
          <a:p>
            <a:pPr marL="265113" algn="just">
              <a:lnSpc>
                <a:spcPct val="115000"/>
              </a:lnSpc>
              <a:spcBef>
                <a:spcPts val="375"/>
              </a:spcBef>
              <a:spcAft>
                <a:spcPts val="0"/>
              </a:spcAft>
            </a:pPr>
            <a:r>
              <a:rPr lang="tr-TR" i="1"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Özetle; davacıya ödenen nemanın Adalet Bakanlığı'nın 104/1 sayılı Genelgesi, yine Adalet Bakanlığı Personel Genel Müdürlüğü'nün 22/09/2017 tarih 7176 ve 09/02/2018 tarih 5905 sayılı yazıları, Merkez Bankasının tebliği doğrultusunda Vakıflar Bankası tarafından belirlenen en yüksek cari faiz üzerinden ödenmesi giderek herhangi bir kişiye uygulanan mevduat faizi oranı üzerinden faiz talep edebilmesine ilişkin yasal düzenlemede bulunmadığından davanın reddine karar verilmiş olmasında usul ve yasaya aykırı bir yön görülmemiştir.» </a:t>
            </a:r>
            <a:r>
              <a:rPr lang="tr-TR" b="1"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İzmir Bölge Adliye Mahkemesi 4 Hukuk Dairesi Esas No:2020/1793, Karar:2023/1217. </a:t>
            </a:r>
            <a:endParaRPr lang="tr-TR"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Bef>
                <a:spcPts val="375"/>
              </a:spcBef>
              <a:spcAft>
                <a:spcPts val="0"/>
              </a:spcAft>
              <a:buFont typeface="Wingdings" panose="05000000000000000000" pitchFamily="2" charset="2"/>
              <a:buChar char="q"/>
            </a:pPr>
            <a:r>
              <a:rPr lang="tr-TR" b="1" dirty="0" smtClean="0">
                <a:latin typeface="Times New Roman" panose="02020603050405020304" pitchFamily="18" charset="0"/>
                <a:ea typeface="Calibri" panose="020F0502020204030204" pitchFamily="34" charset="0"/>
                <a:cs typeface="Times New Roman" panose="02020603050405020304" pitchFamily="18" charset="0"/>
              </a:rPr>
              <a:t>İhale bedelinin alacaklılara ödenmesi için ihalenin kesinleşmesi ve ihale konusu malın alıcıya teslim veya teslime hazır hale getirilmesi gerekir. </a:t>
            </a:r>
          </a:p>
          <a:p>
            <a:pPr marL="285750" indent="-285750" algn="just">
              <a:lnSpc>
                <a:spcPct val="115000"/>
              </a:lnSpc>
              <a:spcBef>
                <a:spcPts val="375"/>
              </a:spcBef>
              <a:spcAft>
                <a:spcPts val="0"/>
              </a:spcAft>
              <a:buFont typeface="Wingdings" panose="05000000000000000000" pitchFamily="2" charset="2"/>
              <a:buChar char="q"/>
            </a:pPr>
            <a:r>
              <a:rPr lang="tr-TR" b="1" dirty="0" smtClean="0">
                <a:latin typeface="Times New Roman" panose="02020603050405020304" pitchFamily="18" charset="0"/>
                <a:ea typeface="Calibri" panose="020F0502020204030204" pitchFamily="34" charset="0"/>
                <a:cs typeface="Times New Roman" panose="02020603050405020304" pitchFamily="18" charset="0"/>
              </a:rPr>
              <a:t>Malın teslim edilememesi veya teslime hazır hale getirilemeyeceği durumlarda ihale icra müdürü tarafından iptal edilebilecektir. </a:t>
            </a:r>
          </a:p>
          <a:p>
            <a:pPr algn="just">
              <a:lnSpc>
                <a:spcPct val="115000"/>
              </a:lnSpc>
              <a:spcBef>
                <a:spcPts val="375"/>
              </a:spcBef>
              <a:spcAft>
                <a:spcPts val="0"/>
              </a:spcAft>
            </a:pPr>
            <a:endParaRPr lang="tr-TR"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20289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43</a:t>
            </a:fld>
            <a:endParaRPr lang="tr-TR" dirty="0"/>
          </a:p>
        </p:txBody>
      </p:sp>
      <p:sp>
        <p:nvSpPr>
          <p:cNvPr id="3" name="Dikdörtgen 2"/>
          <p:cNvSpPr/>
          <p:nvPr/>
        </p:nvSpPr>
        <p:spPr>
          <a:xfrm>
            <a:off x="1228725" y="1046911"/>
            <a:ext cx="9745980" cy="4985980"/>
          </a:xfrm>
          <a:prstGeom prst="rect">
            <a:avLst/>
          </a:prstGeom>
        </p:spPr>
        <p:txBody>
          <a:bodyPr wrap="square">
            <a:spAutoFit/>
          </a:bodyPr>
          <a:lstStyle/>
          <a:p>
            <a:r>
              <a:rPr lang="tr-TR" b="1" dirty="0">
                <a:solidFill>
                  <a:srgbClr val="0070C0"/>
                </a:solidFill>
                <a:latin typeface="Times New Roman" panose="02020603050405020304" pitchFamily="18" charset="0"/>
                <a:cs typeface="Times New Roman" panose="02020603050405020304" pitchFamily="18" charset="0"/>
              </a:rPr>
              <a:t>Tescil için tapuya tebliğ ve zorla çıkarma: </a:t>
            </a:r>
            <a:endParaRPr lang="tr-TR" dirty="0">
              <a:solidFill>
                <a:srgbClr val="0070C0"/>
              </a:solidFill>
              <a:latin typeface="Times New Roman" panose="02020603050405020304" pitchFamily="18" charset="0"/>
              <a:cs typeface="Times New Roman" panose="02020603050405020304" pitchFamily="18" charset="0"/>
            </a:endParaRPr>
          </a:p>
          <a:p>
            <a:r>
              <a:rPr lang="tr-TR" b="1" dirty="0">
                <a:solidFill>
                  <a:srgbClr val="FF0000"/>
                </a:solidFill>
                <a:latin typeface="Times New Roman" panose="02020603050405020304" pitchFamily="18" charset="0"/>
                <a:cs typeface="Times New Roman" panose="02020603050405020304" pitchFamily="18" charset="0"/>
              </a:rPr>
              <a:t>Madde 135 </a:t>
            </a:r>
            <a:r>
              <a:rPr lang="tr-TR" b="1" dirty="0" smtClean="0">
                <a:solidFill>
                  <a:srgbClr val="FF0000"/>
                </a:solidFill>
                <a:latin typeface="Times New Roman" panose="02020603050405020304" pitchFamily="18" charset="0"/>
                <a:cs typeface="Times New Roman" panose="02020603050405020304" pitchFamily="18" charset="0"/>
              </a:rPr>
              <a:t>–</a:t>
            </a:r>
          </a:p>
          <a:p>
            <a:endParaRPr lang="tr-TR" sz="1000" b="1" dirty="0" smtClean="0">
              <a:solidFill>
                <a:srgbClr val="FF0000"/>
              </a:solidFill>
              <a:latin typeface="Times New Roman" panose="02020603050405020304" pitchFamily="18" charset="0"/>
              <a:cs typeface="Times New Roman" panose="02020603050405020304" pitchFamily="18" charset="0"/>
            </a:endParaRPr>
          </a:p>
          <a:p>
            <a:pPr marL="285750" lvl="0" indent="-285750" algn="just">
              <a:spcBef>
                <a:spcPts val="6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Tescil işleminin yapılabilmesi için ihalenin mutlaka kesinleşmesi gerekir. Dava açılmış ise de mahkeme kararının kesinleşmesi gerekir. </a:t>
            </a:r>
          </a:p>
          <a:p>
            <a:pPr marL="285750" lvl="0" indent="-285750" algn="just">
              <a:spcBef>
                <a:spcPts val="6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Tescil işleminden sonra taşınmaz boş ise ihale alıcısına teslim edilebilir. Taşınmaz dolu ise işgalcinin tespiti yapılır. </a:t>
            </a:r>
          </a:p>
          <a:p>
            <a:pPr marL="285750" lvl="0" indent="-285750" algn="just">
              <a:spcBef>
                <a:spcPts val="6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Taşınmaz dolu olduğu durumlarda işgalciye 15 gün içinde tahliye etmesi muhtıra tebliğ edilir. Satış talimat dosyasından yapılmış ise tahliye emri asıl dosyadan çıkarılmalıdır.  </a:t>
            </a:r>
          </a:p>
          <a:p>
            <a:pPr marL="285750" lvl="0" indent="-285750" algn="just">
              <a:spcBef>
                <a:spcPts val="6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Tahliye işlemi için tescil işleminin yapılması şart değil. Tapuya tescil müzekkeresinin yazılması yeterlidir.   </a:t>
            </a:r>
          </a:p>
          <a:p>
            <a:pPr marL="285750" lvl="0" indent="-285750" algn="just">
              <a:spcBef>
                <a:spcPts val="6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Madde metninde geçen resmi belgeler nelerdir? Tapuya şerh verilmiş kira sözleşmesi, noterde düzenlenmiş veya onaylanmış kira sözleşmesi, hacizden önceki bir mahkeme ilamı ile tespit edilmiş bir kiracılık söz konusu ise bunlar resmi belgelerden sayılır. </a:t>
            </a:r>
          </a:p>
          <a:p>
            <a:pPr marL="285750" lvl="0" indent="-285750" algn="just">
              <a:spcBef>
                <a:spcPts val="6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Adi yazılı kira sözleşmesi, vergi kaydı, SSK belgesi, elektrik faturası, su faturası, telefon tesis belgesi, vergi dairesi yoklama fişi, kira ödeme makbuzları, resmi belgelerden sayılmaz</a:t>
            </a:r>
            <a:r>
              <a:rPr lang="tr-TR" dirty="0" smtClean="0">
                <a:latin typeface="Times New Roman" panose="02020603050405020304" pitchFamily="18" charset="0"/>
                <a:cs typeface="Times New Roman" panose="02020603050405020304" pitchFamily="18" charset="0"/>
              </a:rPr>
              <a:t>.</a:t>
            </a:r>
            <a:endParaRPr lang="tr-T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59597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44</a:t>
            </a:fld>
            <a:endParaRPr lang="tr-TR" dirty="0"/>
          </a:p>
        </p:txBody>
      </p:sp>
      <p:sp>
        <p:nvSpPr>
          <p:cNvPr id="3" name="Dikdörtgen 2"/>
          <p:cNvSpPr/>
          <p:nvPr/>
        </p:nvSpPr>
        <p:spPr>
          <a:xfrm>
            <a:off x="1266825" y="1170736"/>
            <a:ext cx="9745980" cy="3416320"/>
          </a:xfrm>
          <a:prstGeom prst="rect">
            <a:avLst/>
          </a:prstGeom>
        </p:spPr>
        <p:txBody>
          <a:bodyPr wrap="square">
            <a:spAutoFit/>
          </a:bodyPr>
          <a:lstStyle/>
          <a:p>
            <a:pPr marL="285750" lvl="0" indent="-285750">
              <a:buFont typeface="Wingdings" panose="05000000000000000000" pitchFamily="2" charset="2"/>
              <a:buChar char="q"/>
            </a:pPr>
            <a:r>
              <a:rPr lang="tr-TR" dirty="0" smtClean="0">
                <a:latin typeface="Times New Roman" panose="02020603050405020304" pitchFamily="18" charset="0"/>
                <a:cs typeface="Times New Roman" panose="02020603050405020304" pitchFamily="18" charset="0"/>
              </a:rPr>
              <a:t>İcra </a:t>
            </a:r>
            <a:r>
              <a:rPr lang="tr-TR" dirty="0">
                <a:latin typeface="Times New Roman" panose="02020603050405020304" pitchFamily="18" charset="0"/>
                <a:cs typeface="Times New Roman" panose="02020603050405020304" pitchFamily="18" charset="0"/>
              </a:rPr>
              <a:t>mahkemesine yapılacak itiraz sonucu tedbir kararı verilmezse ve süreler geçerse tahliye için bir engel kalmaz ve tahliye işlemi yapılabilir</a:t>
            </a:r>
            <a:r>
              <a:rPr lang="tr-TR" dirty="0" smtClean="0">
                <a:latin typeface="Times New Roman" panose="02020603050405020304" pitchFamily="18" charset="0"/>
                <a:cs typeface="Times New Roman" panose="02020603050405020304" pitchFamily="18" charset="0"/>
              </a:rPr>
              <a:t>.</a:t>
            </a:r>
          </a:p>
          <a:p>
            <a:pPr lvl="0"/>
            <a:endParaRPr lang="tr-TR" dirty="0">
              <a:latin typeface="Times New Roman" panose="02020603050405020304" pitchFamily="18" charset="0"/>
              <a:cs typeface="Times New Roman" panose="02020603050405020304" pitchFamily="18" charset="0"/>
            </a:endParaRPr>
          </a:p>
          <a:p>
            <a:pPr lvl="0"/>
            <a:r>
              <a:rPr lang="tr-TR" b="1" dirty="0">
                <a:solidFill>
                  <a:srgbClr val="FF0000"/>
                </a:solidFill>
                <a:latin typeface="Times New Roman" panose="02020603050405020304" pitchFamily="18" charset="0"/>
                <a:cs typeface="Times New Roman" panose="02020603050405020304" pitchFamily="18" charset="0"/>
              </a:rPr>
              <a:t>Peki satılan mal hisseli ise tahliye işlemi yapılabilir mi? </a:t>
            </a:r>
            <a:endParaRPr lang="tr-TR" b="1" dirty="0" smtClean="0">
              <a:solidFill>
                <a:srgbClr val="FF0000"/>
              </a:solidFill>
              <a:latin typeface="Times New Roman" panose="02020603050405020304" pitchFamily="18" charset="0"/>
              <a:cs typeface="Times New Roman" panose="02020603050405020304" pitchFamily="18" charset="0"/>
            </a:endParaRPr>
          </a:p>
          <a:p>
            <a:pPr lvl="0"/>
            <a:endParaRPr lang="tr-TR" dirty="0">
              <a:latin typeface="Times New Roman" panose="02020603050405020304" pitchFamily="18" charset="0"/>
              <a:cs typeface="Times New Roman" panose="02020603050405020304" pitchFamily="18" charset="0"/>
            </a:endParaRPr>
          </a:p>
          <a:p>
            <a:r>
              <a:rPr lang="tr-TR" b="1" i="1" u="sng" dirty="0" smtClean="0">
                <a:solidFill>
                  <a:srgbClr val="0070C0"/>
                </a:solidFill>
                <a:latin typeface="Times New Roman" panose="02020603050405020304" pitchFamily="18" charset="0"/>
                <a:cs typeface="Times New Roman" panose="02020603050405020304" pitchFamily="18" charset="0"/>
              </a:rPr>
              <a:t>Yargıtay 12</a:t>
            </a:r>
            <a:r>
              <a:rPr lang="tr-TR" b="1" i="1" u="sng" dirty="0">
                <a:solidFill>
                  <a:srgbClr val="0070C0"/>
                </a:solidFill>
                <a:latin typeface="Times New Roman" panose="02020603050405020304" pitchFamily="18" charset="0"/>
                <a:cs typeface="Times New Roman" panose="02020603050405020304" pitchFamily="18" charset="0"/>
              </a:rPr>
              <a:t>. Hukuk Dairesi </a:t>
            </a:r>
            <a:r>
              <a:rPr lang="tr-TR" b="1" i="1" u="sng" dirty="0" smtClean="0">
                <a:solidFill>
                  <a:srgbClr val="0070C0"/>
                </a:solidFill>
                <a:latin typeface="Times New Roman" panose="02020603050405020304" pitchFamily="18" charset="0"/>
                <a:cs typeface="Times New Roman" panose="02020603050405020304" pitchFamily="18" charset="0"/>
              </a:rPr>
              <a:t>(Esas: </a:t>
            </a:r>
            <a:r>
              <a:rPr lang="tr-TR" b="1" i="1" u="sng" dirty="0">
                <a:solidFill>
                  <a:srgbClr val="0070C0"/>
                </a:solidFill>
                <a:latin typeface="Times New Roman" panose="02020603050405020304" pitchFamily="18" charset="0"/>
                <a:cs typeface="Times New Roman" panose="02020603050405020304" pitchFamily="18" charset="0"/>
              </a:rPr>
              <a:t>2019/13860, </a:t>
            </a:r>
            <a:r>
              <a:rPr lang="tr-TR" b="1" i="1" u="sng" dirty="0" smtClean="0">
                <a:solidFill>
                  <a:srgbClr val="0070C0"/>
                </a:solidFill>
                <a:latin typeface="Times New Roman" panose="02020603050405020304" pitchFamily="18" charset="0"/>
                <a:cs typeface="Times New Roman" panose="02020603050405020304" pitchFamily="18" charset="0"/>
              </a:rPr>
              <a:t>Karar: </a:t>
            </a:r>
            <a:r>
              <a:rPr lang="tr-TR" b="1" i="1" u="sng" dirty="0">
                <a:solidFill>
                  <a:srgbClr val="0070C0"/>
                </a:solidFill>
                <a:latin typeface="Times New Roman" panose="02020603050405020304" pitchFamily="18" charset="0"/>
                <a:cs typeface="Times New Roman" panose="02020603050405020304" pitchFamily="18" charset="0"/>
              </a:rPr>
              <a:t>2020/6147)</a:t>
            </a:r>
            <a:endParaRPr lang="tr-TR" i="1" u="sng" dirty="0">
              <a:solidFill>
                <a:srgbClr val="0070C0"/>
              </a:solidFill>
              <a:latin typeface="Times New Roman" panose="02020603050405020304" pitchFamily="18" charset="0"/>
              <a:cs typeface="Times New Roman" panose="02020603050405020304" pitchFamily="18" charset="0"/>
            </a:endParaRPr>
          </a:p>
          <a:p>
            <a:pPr algn="just"/>
            <a:r>
              <a:rPr lang="tr-TR" i="1" u="sng" dirty="0">
                <a:solidFill>
                  <a:srgbClr val="0070C0"/>
                </a:solidFill>
                <a:latin typeface="Times New Roman" panose="02020603050405020304" pitchFamily="18" charset="0"/>
                <a:cs typeface="Times New Roman" panose="02020603050405020304" pitchFamily="18" charset="0"/>
              </a:rPr>
              <a:t> </a:t>
            </a:r>
            <a:r>
              <a:rPr lang="tr-TR" i="1" u="sng" dirty="0" smtClean="0">
                <a:solidFill>
                  <a:srgbClr val="0070C0"/>
                </a:solidFill>
                <a:latin typeface="Times New Roman" panose="02020603050405020304" pitchFamily="18" charset="0"/>
                <a:cs typeface="Times New Roman" panose="02020603050405020304" pitchFamily="18" charset="0"/>
              </a:rPr>
              <a:t>“</a:t>
            </a:r>
            <a:r>
              <a:rPr lang="tr-TR" i="1" u="sng" dirty="0" err="1">
                <a:solidFill>
                  <a:srgbClr val="0070C0"/>
                </a:solidFill>
                <a:latin typeface="Times New Roman" panose="02020603050405020304" pitchFamily="18" charset="0"/>
                <a:cs typeface="Times New Roman" panose="02020603050405020304" pitchFamily="18" charset="0"/>
              </a:rPr>
              <a:t>İİK’nun</a:t>
            </a:r>
            <a:r>
              <a:rPr lang="tr-TR" i="1" u="sng" dirty="0">
                <a:solidFill>
                  <a:srgbClr val="0070C0"/>
                </a:solidFill>
                <a:latin typeface="Times New Roman" panose="02020603050405020304" pitchFamily="18" charset="0"/>
                <a:cs typeface="Times New Roman" panose="02020603050405020304" pitchFamily="18" charset="0"/>
              </a:rPr>
              <a:t> 135/2. maddesi hükmüne göre, bir ayırıma gidilmeksizin taşınmazın borçlu veya üçüncü kişi tarafından işgal edilmekte olması tahliye emrinin gönderilmesi için yeterlidir. Kaldı ki, ihalenin kesinleşmesi ve taşınmazın borçlu ya da üçüncü kişi tarafından işgal ediliyor olması durumunda ihale alıcısının tahliye emri gönderilmesini talep etmesi halinde icra müdürlüğünün bu hususta bir takdir hakkı bulunmayıp tahliye emrinin gönderilmesi zorunludur.”</a:t>
            </a:r>
          </a:p>
          <a:p>
            <a:endParaRPr lang="tr-T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1801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45</a:t>
            </a:fld>
            <a:endParaRPr lang="tr-TR" dirty="0"/>
          </a:p>
        </p:txBody>
      </p:sp>
      <p:sp>
        <p:nvSpPr>
          <p:cNvPr id="3" name="Dikdörtgen 2"/>
          <p:cNvSpPr/>
          <p:nvPr/>
        </p:nvSpPr>
        <p:spPr>
          <a:xfrm>
            <a:off x="1257299" y="1193438"/>
            <a:ext cx="9477375" cy="3534301"/>
          </a:xfrm>
          <a:prstGeom prst="rect">
            <a:avLst/>
          </a:prstGeom>
        </p:spPr>
        <p:txBody>
          <a:bodyPr wrap="square">
            <a:spAutoFit/>
          </a:bodyPr>
          <a:lstStyle/>
          <a:p>
            <a:pPr algn="just">
              <a:lnSpc>
                <a:spcPct val="115000"/>
              </a:lnSpc>
              <a:spcBef>
                <a:spcPts val="375"/>
              </a:spcBef>
              <a:spcAft>
                <a:spcPts val="0"/>
              </a:spcAft>
            </a:pPr>
            <a:r>
              <a:rPr lang="tr-TR"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Taşınmazların satışına ilişkin hükümlerin gemilere </a:t>
            </a:r>
            <a:r>
              <a:rPr lang="tr-TR"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uygulanması</a:t>
            </a:r>
            <a:endParaRPr lang="tr-TR"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75"/>
              </a:spcBef>
              <a:spcAft>
                <a:spcPts val="0"/>
              </a:spcAft>
            </a:pPr>
            <a:r>
              <a:rPr lang="tr-TR"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Madde </a:t>
            </a:r>
            <a:r>
              <a:rPr lang="tr-TR"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136</a:t>
            </a:r>
            <a:r>
              <a:rPr lang="tr-TR"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(Değişik: 14/1/2011-6103/41 </a:t>
            </a:r>
            <a:r>
              <a:rPr lang="tr-TR"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md.</a:t>
            </a:r>
            <a:r>
              <a:rPr lang="tr-TR"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75"/>
              </a:spcBef>
              <a:spcAft>
                <a:spcPts val="0"/>
              </a:spcAft>
            </a:pPr>
            <a:endParaRPr lang="tr-TR"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75"/>
              </a:spcBef>
            </a:pPr>
            <a:r>
              <a:rPr lang="tr-TR" b="1" dirty="0" smtClean="0">
                <a:latin typeface="Times New Roman" panose="02020603050405020304" pitchFamily="18" charset="0"/>
                <a:cs typeface="Times New Roman" panose="02020603050405020304" pitchFamily="18" charset="0"/>
              </a:rPr>
              <a:t>Taşınmaz </a:t>
            </a:r>
            <a:r>
              <a:rPr lang="tr-TR" b="1" dirty="0">
                <a:latin typeface="Times New Roman" panose="02020603050405020304" pitchFamily="18" charset="0"/>
                <a:cs typeface="Times New Roman" panose="02020603050405020304" pitchFamily="18" charset="0"/>
              </a:rPr>
              <a:t>malların satışına ilişkin hükümler, bayrağı dikkate alınmaksızın </a:t>
            </a:r>
            <a:r>
              <a:rPr lang="tr-TR" b="1" u="sng" dirty="0">
                <a:solidFill>
                  <a:srgbClr val="FF0000"/>
                </a:solidFill>
                <a:latin typeface="Times New Roman" panose="02020603050405020304" pitchFamily="18" charset="0"/>
                <a:cs typeface="Times New Roman" panose="02020603050405020304" pitchFamily="18" charset="0"/>
              </a:rPr>
              <a:t>gemi siciline kayıtlı bütün gemiler hakkında </a:t>
            </a:r>
            <a:r>
              <a:rPr lang="tr-TR" b="1" dirty="0">
                <a:latin typeface="Times New Roman" panose="02020603050405020304" pitchFamily="18" charset="0"/>
                <a:cs typeface="Times New Roman" panose="02020603050405020304" pitchFamily="18" charset="0"/>
              </a:rPr>
              <a:t>da uygulanır. Bu hükümlerde geçen </a:t>
            </a:r>
            <a:r>
              <a:rPr lang="tr-TR" b="1" u="sng" dirty="0">
                <a:solidFill>
                  <a:srgbClr val="FF0000"/>
                </a:solidFill>
                <a:latin typeface="Times New Roman" panose="02020603050405020304" pitchFamily="18" charset="0"/>
                <a:cs typeface="Times New Roman" panose="02020603050405020304" pitchFamily="18" charset="0"/>
              </a:rPr>
              <a:t>“tapu sicili” terimi gemi sicilini</a:t>
            </a:r>
            <a:r>
              <a:rPr lang="tr-TR" b="1" dirty="0">
                <a:latin typeface="Times New Roman" panose="02020603050405020304" pitchFamily="18" charset="0"/>
                <a:cs typeface="Times New Roman" panose="02020603050405020304" pitchFamily="18" charset="0"/>
              </a:rPr>
              <a:t>, “ipotek” terimi gemi ipoteklerini ve “irtifak hakkı” terimi sicile kayıtlı gemiler üzerindeki intifa hakkını ifade eder. </a:t>
            </a:r>
            <a:endParaRPr lang="tr-TR" b="1" dirty="0" smtClean="0">
              <a:latin typeface="Times New Roman" panose="02020603050405020304" pitchFamily="18" charset="0"/>
              <a:cs typeface="Times New Roman" panose="02020603050405020304" pitchFamily="18" charset="0"/>
            </a:endParaRPr>
          </a:p>
          <a:p>
            <a:pPr algn="just">
              <a:lnSpc>
                <a:spcPct val="115000"/>
              </a:lnSpc>
              <a:spcBef>
                <a:spcPts val="375"/>
              </a:spcBef>
            </a:pPr>
            <a:endParaRPr lang="tr-TR" b="1" dirty="0">
              <a:latin typeface="Times New Roman" panose="02020603050405020304" pitchFamily="18" charset="0"/>
              <a:cs typeface="Times New Roman" panose="02020603050405020304" pitchFamily="18" charset="0"/>
            </a:endParaRPr>
          </a:p>
          <a:p>
            <a:pPr algn="just">
              <a:lnSpc>
                <a:spcPct val="115000"/>
              </a:lnSpc>
              <a:spcBef>
                <a:spcPts val="375"/>
              </a:spcBef>
            </a:pPr>
            <a:r>
              <a:rPr lang="tr-TR" b="1" dirty="0" smtClean="0">
                <a:solidFill>
                  <a:srgbClr val="0070C0"/>
                </a:solidFill>
                <a:latin typeface="Times New Roman" panose="02020603050405020304" pitchFamily="18" charset="0"/>
                <a:cs typeface="Times New Roman" panose="02020603050405020304" pitchFamily="18" charset="0"/>
              </a:rPr>
              <a:t>Gemi satışı usulü 6102 sayılı Ticaret Kanunun 1383 ve devamı maddelerinde düzenlenmiştir. </a:t>
            </a:r>
            <a:endParaRPr lang="tr-TR"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2820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46</a:t>
            </a:fld>
            <a:endParaRPr lang="tr-TR" dirty="0"/>
          </a:p>
        </p:txBody>
      </p:sp>
      <p:sp>
        <p:nvSpPr>
          <p:cNvPr id="3" name="Dikdörtgen 2"/>
          <p:cNvSpPr/>
          <p:nvPr/>
        </p:nvSpPr>
        <p:spPr>
          <a:xfrm>
            <a:off x="1238251" y="1013262"/>
            <a:ext cx="9839324" cy="4488408"/>
          </a:xfrm>
          <a:prstGeom prst="rect">
            <a:avLst/>
          </a:prstGeom>
        </p:spPr>
        <p:txBody>
          <a:bodyPr wrap="square">
            <a:spAutoFit/>
          </a:bodyPr>
          <a:lstStyle/>
          <a:p>
            <a:pPr algn="just">
              <a:spcBef>
                <a:spcPts val="375"/>
              </a:spcBef>
              <a:spcAft>
                <a:spcPts val="0"/>
              </a:spcAft>
            </a:pPr>
            <a:r>
              <a:rPr lang="tr-TR" sz="2400" b="1" dirty="0">
                <a:solidFill>
                  <a:srgbClr val="0070C0"/>
                </a:solidFill>
                <a:latin typeface="Times New Roman" panose="02020603050405020304" pitchFamily="18" charset="0"/>
              </a:rPr>
              <a:t>Paraya çevirme müddeti</a:t>
            </a:r>
            <a:r>
              <a:rPr lang="tr-TR" sz="2400" b="1" dirty="0" smtClean="0">
                <a:solidFill>
                  <a:srgbClr val="0070C0"/>
                </a:solidFill>
                <a:latin typeface="Times New Roman" panose="02020603050405020304" pitchFamily="18" charset="0"/>
              </a:rPr>
              <a:t>:</a:t>
            </a:r>
            <a:endParaRPr lang="tr-TR" sz="2400" dirty="0" smtClean="0">
              <a:solidFill>
                <a:srgbClr val="0070C0"/>
              </a:solidFill>
            </a:endParaRPr>
          </a:p>
          <a:p>
            <a:pPr algn="just">
              <a:spcBef>
                <a:spcPts val="375"/>
              </a:spcBef>
              <a:spcAft>
                <a:spcPts val="0"/>
              </a:spcAft>
            </a:pPr>
            <a:r>
              <a:rPr lang="tr-TR" sz="2400" b="1" dirty="0" smtClean="0">
                <a:solidFill>
                  <a:srgbClr val="FF0000"/>
                </a:solidFill>
                <a:latin typeface="Times New Roman" panose="02020603050405020304" pitchFamily="18" charset="0"/>
              </a:rPr>
              <a:t>Madde </a:t>
            </a:r>
            <a:r>
              <a:rPr lang="tr-TR" sz="2400" b="1" dirty="0">
                <a:solidFill>
                  <a:srgbClr val="FF0000"/>
                </a:solidFill>
                <a:latin typeface="Times New Roman" panose="02020603050405020304" pitchFamily="18" charset="0"/>
              </a:rPr>
              <a:t>150/e – (Ek: 18/2/1965-538/72 </a:t>
            </a:r>
            <a:r>
              <a:rPr lang="tr-TR" sz="2400" b="1" dirty="0" err="1">
                <a:solidFill>
                  <a:srgbClr val="FF0000"/>
                </a:solidFill>
                <a:latin typeface="Times New Roman" panose="02020603050405020304" pitchFamily="18" charset="0"/>
              </a:rPr>
              <a:t>md</a:t>
            </a:r>
            <a:r>
              <a:rPr lang="tr-TR" sz="2400" b="1" dirty="0" err="1" smtClean="0">
                <a:solidFill>
                  <a:srgbClr val="FF0000"/>
                </a:solidFill>
                <a:latin typeface="Times New Roman" panose="02020603050405020304" pitchFamily="18" charset="0"/>
              </a:rPr>
              <a:t>.</a:t>
            </a:r>
            <a:r>
              <a:rPr lang="tr-TR" sz="2400" b="1" dirty="0" smtClean="0">
                <a:solidFill>
                  <a:srgbClr val="FF0000"/>
                </a:solidFill>
                <a:latin typeface="Times New Roman" panose="02020603050405020304" pitchFamily="18" charset="0"/>
              </a:rPr>
              <a:t>)</a:t>
            </a:r>
          </a:p>
          <a:p>
            <a:pPr algn="just">
              <a:spcBef>
                <a:spcPts val="375"/>
              </a:spcBef>
              <a:spcAft>
                <a:spcPts val="0"/>
              </a:spcAft>
            </a:pPr>
            <a:endParaRPr lang="tr-TR" sz="800" b="1" dirty="0" smtClean="0">
              <a:solidFill>
                <a:srgbClr val="FF0000"/>
              </a:solidFill>
              <a:latin typeface="Times New Roman" panose="02020603050405020304" pitchFamily="18" charset="0"/>
            </a:endParaRPr>
          </a:p>
          <a:p>
            <a:pPr algn="just"/>
            <a:r>
              <a:rPr lang="tr-TR" b="1" dirty="0" smtClean="0"/>
              <a:t>(</a:t>
            </a:r>
            <a:r>
              <a:rPr lang="tr-TR" b="1" dirty="0"/>
              <a:t>Değişik birinci fıkra: 2/7/2012-6352/32 </a:t>
            </a:r>
            <a:r>
              <a:rPr lang="tr-TR" b="1" dirty="0" err="1"/>
              <a:t>md.</a:t>
            </a:r>
            <a:r>
              <a:rPr lang="tr-TR" b="1" dirty="0"/>
              <a:t>) Alacaklı, taşınır </a:t>
            </a:r>
            <a:r>
              <a:rPr lang="tr-TR" b="1" dirty="0" err="1"/>
              <a:t>rehnin</a:t>
            </a:r>
            <a:r>
              <a:rPr lang="tr-TR" b="1" dirty="0"/>
              <a:t> satışını ödeme veya icra emrinin </a:t>
            </a:r>
            <a:r>
              <a:rPr lang="tr-TR" b="1" u="sng" dirty="0">
                <a:solidFill>
                  <a:srgbClr val="0070C0"/>
                </a:solidFill>
              </a:rPr>
              <a:t>tebliğinden itibaren altı ay</a:t>
            </a:r>
            <a:r>
              <a:rPr lang="tr-TR" b="1" dirty="0">
                <a:solidFill>
                  <a:srgbClr val="0070C0"/>
                </a:solidFill>
              </a:rPr>
              <a:t> </a:t>
            </a:r>
            <a:r>
              <a:rPr lang="tr-TR" b="1" dirty="0"/>
              <a:t>içinde, taşınmaz </a:t>
            </a:r>
            <a:r>
              <a:rPr lang="tr-TR" b="1" dirty="0" err="1"/>
              <a:t>rehnin</a:t>
            </a:r>
            <a:r>
              <a:rPr lang="tr-TR" b="1" dirty="0"/>
              <a:t> satışını da aynı tarihten itibaren </a:t>
            </a:r>
            <a:r>
              <a:rPr lang="tr-TR" b="1" u="sng" dirty="0">
                <a:solidFill>
                  <a:srgbClr val="0070C0"/>
                </a:solidFill>
              </a:rPr>
              <a:t>bir yıl içinde </a:t>
            </a:r>
            <a:r>
              <a:rPr lang="tr-TR" b="1" dirty="0"/>
              <a:t>isteyebilir. </a:t>
            </a:r>
            <a:endParaRPr lang="tr-TR" dirty="0"/>
          </a:p>
          <a:p>
            <a:pPr algn="just"/>
            <a:r>
              <a:rPr lang="tr-TR" b="1" dirty="0"/>
              <a:t>Satış yukarıdaki fıkrada gösterilen müddetler içinde </a:t>
            </a:r>
            <a:r>
              <a:rPr lang="tr-TR" b="1" u="sng" dirty="0">
                <a:solidFill>
                  <a:srgbClr val="0070C0"/>
                </a:solidFill>
              </a:rPr>
              <a:t>istenmez veya talep geri alınıp </a:t>
            </a:r>
            <a:r>
              <a:rPr lang="tr-TR" b="1" dirty="0"/>
              <a:t>da bu müddetler içinde yenilenmezse </a:t>
            </a:r>
            <a:r>
              <a:rPr lang="tr-TR" b="1" u="sng" dirty="0">
                <a:solidFill>
                  <a:srgbClr val="0070C0"/>
                </a:solidFill>
              </a:rPr>
              <a:t>takip düşer</a:t>
            </a:r>
            <a:r>
              <a:rPr lang="tr-TR" b="1" dirty="0"/>
              <a:t>. </a:t>
            </a:r>
            <a:endParaRPr lang="tr-TR" dirty="0"/>
          </a:p>
          <a:p>
            <a:pPr algn="just"/>
            <a:r>
              <a:rPr lang="tr-TR" b="1" dirty="0"/>
              <a:t>78 inci maddenin 2 </a:t>
            </a:r>
            <a:r>
              <a:rPr lang="tr-TR" b="1" dirty="0" err="1"/>
              <a:t>nci</a:t>
            </a:r>
            <a:r>
              <a:rPr lang="tr-TR" b="1" dirty="0"/>
              <a:t> fıkrası hükmü </a:t>
            </a:r>
            <a:r>
              <a:rPr lang="tr-TR" b="1" dirty="0" err="1"/>
              <a:t>rehnin</a:t>
            </a:r>
            <a:r>
              <a:rPr lang="tr-TR" b="1" dirty="0"/>
              <a:t> paraya çevrilmesi </a:t>
            </a:r>
            <a:r>
              <a:rPr lang="tr-TR" b="1" dirty="0" smtClean="0"/>
              <a:t>yolu ile </a:t>
            </a:r>
            <a:r>
              <a:rPr lang="tr-TR" b="1" dirty="0"/>
              <a:t>takipte de kıyasen uygulanır</a:t>
            </a:r>
            <a:r>
              <a:rPr lang="tr-TR" b="1" dirty="0" smtClean="0"/>
              <a:t>.</a:t>
            </a:r>
          </a:p>
          <a:p>
            <a:endParaRPr lang="tr-TR" b="1" dirty="0"/>
          </a:p>
          <a:p>
            <a:pPr marL="285750" indent="-285750">
              <a:spcBef>
                <a:spcPts val="600"/>
              </a:spcBef>
              <a:spcAft>
                <a:spcPts val="600"/>
              </a:spcAft>
              <a:buFont typeface="Wingdings" panose="05000000000000000000" pitchFamily="2" charset="2"/>
              <a:buChar char="q"/>
            </a:pPr>
            <a:r>
              <a:rPr lang="tr-TR" b="1" u="sng" dirty="0" smtClean="0">
                <a:solidFill>
                  <a:srgbClr val="FF0000"/>
                </a:solidFill>
              </a:rPr>
              <a:t>Satış isteme süreleri bakımından 115’inci maddenin 7 </a:t>
            </a:r>
            <a:r>
              <a:rPr lang="tr-TR" b="1" u="sng" dirty="0" err="1" smtClean="0">
                <a:solidFill>
                  <a:srgbClr val="FF0000"/>
                </a:solidFill>
              </a:rPr>
              <a:t>nci</a:t>
            </a:r>
            <a:r>
              <a:rPr lang="tr-TR" b="1" u="sng" dirty="0" smtClean="0">
                <a:solidFill>
                  <a:srgbClr val="FF0000"/>
                </a:solidFill>
              </a:rPr>
              <a:t> fıkrası ipotek ve rehin takipleri içinde geçerli olup 106 </a:t>
            </a:r>
            <a:r>
              <a:rPr lang="tr-TR" b="1" u="sng" dirty="0" err="1" smtClean="0">
                <a:solidFill>
                  <a:srgbClr val="FF0000"/>
                </a:solidFill>
              </a:rPr>
              <a:t>ncı</a:t>
            </a:r>
            <a:r>
              <a:rPr lang="tr-TR" b="1" u="sng" dirty="0" smtClean="0">
                <a:solidFill>
                  <a:srgbClr val="FF0000"/>
                </a:solidFill>
              </a:rPr>
              <a:t> maddedeki eklenmesi gereken 1 yıllık süre bu takiplerde uygulanmaz. </a:t>
            </a:r>
          </a:p>
          <a:p>
            <a:pPr marL="285750" indent="-285750">
              <a:spcBef>
                <a:spcPts val="600"/>
              </a:spcBef>
              <a:spcAft>
                <a:spcPts val="600"/>
              </a:spcAft>
              <a:buFont typeface="Wingdings" panose="05000000000000000000" pitchFamily="2" charset="2"/>
              <a:buChar char="q"/>
            </a:pPr>
            <a:r>
              <a:rPr lang="tr-TR" b="1" u="sng" dirty="0" smtClean="0">
                <a:solidFill>
                  <a:srgbClr val="FF0000"/>
                </a:solidFill>
              </a:rPr>
              <a:t>İpotek takiplerinin düşmesi halinde yenileme işlemi yapılamaz. </a:t>
            </a:r>
          </a:p>
          <a:p>
            <a:pPr marL="285750" indent="-285750">
              <a:spcBef>
                <a:spcPts val="600"/>
              </a:spcBef>
              <a:spcAft>
                <a:spcPts val="600"/>
              </a:spcAft>
              <a:buFont typeface="Wingdings" panose="05000000000000000000" pitchFamily="2" charset="2"/>
              <a:buChar char="q"/>
            </a:pPr>
            <a:r>
              <a:rPr lang="tr-TR" b="1" u="sng" dirty="0" smtClean="0">
                <a:solidFill>
                  <a:srgbClr val="FF0000"/>
                </a:solidFill>
              </a:rPr>
              <a:t>106 </a:t>
            </a:r>
            <a:r>
              <a:rPr lang="tr-TR" b="1" u="sng" dirty="0" err="1" smtClean="0">
                <a:solidFill>
                  <a:srgbClr val="FF0000"/>
                </a:solidFill>
              </a:rPr>
              <a:t>ncı</a:t>
            </a:r>
            <a:r>
              <a:rPr lang="tr-TR" b="1" u="sng" dirty="0" smtClean="0">
                <a:solidFill>
                  <a:srgbClr val="FF0000"/>
                </a:solidFill>
              </a:rPr>
              <a:t> madde gereğince çıkarılan tarife bu takipler için uygulanmaz. </a:t>
            </a:r>
            <a:endParaRPr lang="tr-TR" b="1" u="sng" dirty="0">
              <a:solidFill>
                <a:srgbClr val="FF0000"/>
              </a:solidFill>
            </a:endParaRPr>
          </a:p>
        </p:txBody>
      </p:sp>
    </p:spTree>
    <p:extLst>
      <p:ext uri="{BB962C8B-B14F-4D97-AF65-F5344CB8AC3E}">
        <p14:creationId xmlns:p14="http://schemas.microsoft.com/office/powerpoint/2010/main" val="18134971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47</a:t>
            </a:fld>
            <a:endParaRPr lang="tr-TR" dirty="0"/>
          </a:p>
        </p:txBody>
      </p:sp>
      <p:sp>
        <p:nvSpPr>
          <p:cNvPr id="3" name="Dikdörtgen 2"/>
          <p:cNvSpPr/>
          <p:nvPr/>
        </p:nvSpPr>
        <p:spPr>
          <a:xfrm>
            <a:off x="1211199" y="1098264"/>
            <a:ext cx="9753600" cy="1508105"/>
          </a:xfrm>
          <a:prstGeom prst="rect">
            <a:avLst/>
          </a:prstGeom>
        </p:spPr>
        <p:txBody>
          <a:bodyPr wrap="square">
            <a:spAutoFit/>
          </a:bodyPr>
          <a:lstStyle/>
          <a:p>
            <a:pPr algn="just">
              <a:spcBef>
                <a:spcPts val="375"/>
              </a:spcBef>
              <a:spcAft>
                <a:spcPts val="0"/>
              </a:spcAft>
            </a:pPr>
            <a:r>
              <a:rPr lang="tr-TR" b="1" dirty="0">
                <a:solidFill>
                  <a:srgbClr val="0070C0"/>
                </a:solidFill>
                <a:latin typeface="Times New Roman" panose="02020603050405020304" pitchFamily="18" charset="0"/>
              </a:rPr>
              <a:t>Paraya çevirme usulü: </a:t>
            </a:r>
            <a:endParaRPr lang="tr-TR" dirty="0" smtClean="0">
              <a:solidFill>
                <a:srgbClr val="0070C0"/>
              </a:solidFill>
            </a:endParaRPr>
          </a:p>
          <a:p>
            <a:pPr algn="just">
              <a:spcBef>
                <a:spcPts val="375"/>
              </a:spcBef>
              <a:spcAft>
                <a:spcPts val="0"/>
              </a:spcAft>
            </a:pPr>
            <a:r>
              <a:rPr lang="tr-TR" b="1" dirty="0" smtClean="0">
                <a:solidFill>
                  <a:srgbClr val="FF0000"/>
                </a:solidFill>
                <a:latin typeface="Times New Roman" panose="02020603050405020304" pitchFamily="18" charset="0"/>
              </a:rPr>
              <a:t>Madde </a:t>
            </a:r>
            <a:r>
              <a:rPr lang="tr-TR" b="1" dirty="0">
                <a:solidFill>
                  <a:srgbClr val="FF0000"/>
                </a:solidFill>
                <a:latin typeface="Times New Roman" panose="02020603050405020304" pitchFamily="18" charset="0"/>
              </a:rPr>
              <a:t>150/g – (Ek: 18/2/1965-538/72 </a:t>
            </a:r>
            <a:r>
              <a:rPr lang="tr-TR" b="1" dirty="0" err="1">
                <a:solidFill>
                  <a:srgbClr val="FF0000"/>
                </a:solidFill>
                <a:latin typeface="Times New Roman" panose="02020603050405020304" pitchFamily="18" charset="0"/>
              </a:rPr>
              <a:t>md.</a:t>
            </a:r>
            <a:r>
              <a:rPr lang="tr-TR" b="1" dirty="0">
                <a:solidFill>
                  <a:srgbClr val="FF0000"/>
                </a:solidFill>
                <a:latin typeface="Times New Roman" panose="02020603050405020304" pitchFamily="18" charset="0"/>
              </a:rPr>
              <a:t>; Değişik 9/11/1988-3494/24 </a:t>
            </a:r>
            <a:r>
              <a:rPr lang="tr-TR" b="1" dirty="0" err="1">
                <a:solidFill>
                  <a:srgbClr val="FF0000"/>
                </a:solidFill>
                <a:latin typeface="Times New Roman" panose="02020603050405020304" pitchFamily="18" charset="0"/>
              </a:rPr>
              <a:t>md.</a:t>
            </a:r>
            <a:r>
              <a:rPr lang="tr-TR" b="1" dirty="0">
                <a:solidFill>
                  <a:srgbClr val="FF0000"/>
                </a:solidFill>
                <a:latin typeface="Times New Roman" panose="02020603050405020304" pitchFamily="18" charset="0"/>
              </a:rPr>
              <a:t>) </a:t>
            </a:r>
            <a:endParaRPr lang="tr-TR" b="1" dirty="0" smtClean="0">
              <a:solidFill>
                <a:srgbClr val="FF0000"/>
              </a:solidFill>
              <a:latin typeface="Times New Roman" panose="02020603050405020304" pitchFamily="18" charset="0"/>
            </a:endParaRPr>
          </a:p>
          <a:p>
            <a:pPr algn="just">
              <a:spcBef>
                <a:spcPts val="375"/>
              </a:spcBef>
              <a:spcAft>
                <a:spcPts val="0"/>
              </a:spcAft>
            </a:pPr>
            <a:endParaRPr lang="tr-TR" sz="1000" dirty="0" smtClean="0"/>
          </a:p>
          <a:p>
            <a:pPr algn="just">
              <a:spcBef>
                <a:spcPts val="375"/>
              </a:spcBef>
              <a:spcAft>
                <a:spcPts val="0"/>
              </a:spcAft>
            </a:pPr>
            <a:r>
              <a:rPr lang="tr-TR" b="1" dirty="0" smtClean="0">
                <a:latin typeface="Times New Roman" panose="02020603050405020304" pitchFamily="18" charset="0"/>
              </a:rPr>
              <a:t>Satılması </a:t>
            </a:r>
            <a:r>
              <a:rPr lang="tr-TR" b="1" dirty="0">
                <a:latin typeface="Times New Roman" panose="02020603050405020304" pitchFamily="18" charset="0"/>
              </a:rPr>
              <a:t>istenen rehin hakkında 92 </a:t>
            </a:r>
            <a:r>
              <a:rPr lang="tr-TR" b="1" dirty="0" err="1">
                <a:latin typeface="Times New Roman" panose="02020603050405020304" pitchFamily="18" charset="0"/>
              </a:rPr>
              <a:t>nci</a:t>
            </a:r>
            <a:r>
              <a:rPr lang="tr-TR" b="1" dirty="0">
                <a:latin typeface="Times New Roman" panose="02020603050405020304" pitchFamily="18" charset="0"/>
              </a:rPr>
              <a:t> maddenin üçüncü fıkrası ve 93, 96, 97, 97/a, 98 ve 99 uncu maddeler ile 112’den 137 </a:t>
            </a:r>
            <a:r>
              <a:rPr lang="tr-TR" b="1" dirty="0" err="1">
                <a:latin typeface="Times New Roman" panose="02020603050405020304" pitchFamily="18" charset="0"/>
              </a:rPr>
              <a:t>nci</a:t>
            </a:r>
            <a:r>
              <a:rPr lang="tr-TR" b="1" dirty="0">
                <a:latin typeface="Times New Roman" panose="02020603050405020304" pitchFamily="18" charset="0"/>
              </a:rPr>
              <a:t> maddeye kadar olan hükümler kıyas yolu ile uygulanır.</a:t>
            </a:r>
            <a:endParaRPr lang="tr-TR" dirty="0">
              <a:effectLst/>
            </a:endParaRPr>
          </a:p>
        </p:txBody>
      </p:sp>
    </p:spTree>
    <p:extLst>
      <p:ext uri="{BB962C8B-B14F-4D97-AF65-F5344CB8AC3E}">
        <p14:creationId xmlns:p14="http://schemas.microsoft.com/office/powerpoint/2010/main" val="23319311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48</a:t>
            </a:fld>
            <a:endParaRPr lang="tr-TR" dirty="0"/>
          </a:p>
        </p:txBody>
      </p:sp>
      <p:sp>
        <p:nvSpPr>
          <p:cNvPr id="3" name="Dikdörtgen 2"/>
          <p:cNvSpPr/>
          <p:nvPr/>
        </p:nvSpPr>
        <p:spPr>
          <a:xfrm>
            <a:off x="1285874" y="1319141"/>
            <a:ext cx="9629775" cy="4515082"/>
          </a:xfrm>
          <a:prstGeom prst="rect">
            <a:avLst/>
          </a:prstGeom>
        </p:spPr>
        <p:txBody>
          <a:bodyPr wrap="square">
            <a:spAutoFit/>
          </a:bodyPr>
          <a:lstStyle/>
          <a:p>
            <a:pPr algn="ctr">
              <a:lnSpc>
                <a:spcPct val="115000"/>
              </a:lnSpc>
              <a:spcAft>
                <a:spcPts val="0"/>
              </a:spcAft>
            </a:pPr>
            <a:r>
              <a:rPr lang="tr-TR" sz="2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PARAYA ÇEVİRME TALEBİNİN SÜRESİNİ ETKİLEYEN  DURUMLAR</a:t>
            </a:r>
            <a:endParaRPr lang="tr-TR"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tr-TR"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tr-TR" sz="1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 SÜREYİ KESEN DURUMLAR</a:t>
            </a:r>
            <a:endParaRPr lang="tr-TR"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tr-TR" sz="16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Geçici (Muvakkat) Haciz ve İhtiyati Haciz </a:t>
            </a:r>
            <a:endParaRPr lang="tr-TR" sz="16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tr-TR"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Geçici (muvakkat) haciz, itirazın geçici kaldırılması durumunda söz konusu olmaktadır. İtirazın muvakkaten kaldırılmasına dair 69’ncu madde hükmü şöyledir. </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tr-TR"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Madde 69</a:t>
            </a:r>
            <a:r>
              <a:rPr lang="tr-TR"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(Değişik: 18/2/1965-538/40 </a:t>
            </a:r>
            <a:r>
              <a:rPr lang="tr-TR"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md.</a:t>
            </a:r>
            <a:r>
              <a:rPr lang="tr-TR"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İtirazın muvakkaten kaldırılmasına karar verilir ve ödeme emrindeki müddet geçmiş bulunursa alacaklının talebi ile borçlunun malları üzerine muvakkat haciz konur</a:t>
            </a:r>
            <a:r>
              <a:rPr lang="tr-TR"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endParaRPr lang="tr-T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tr-TR" b="1" u="sng" dirty="0">
                <a:solidFill>
                  <a:srgbClr val="FF0000"/>
                </a:solidFill>
              </a:rPr>
              <a:t>2) Üçüncü Kişinin İstihkak İddiası </a:t>
            </a:r>
            <a:endParaRPr lang="tr-TR" u="sng" dirty="0">
              <a:solidFill>
                <a:srgbClr val="FF0000"/>
              </a:solidFill>
            </a:endParaRPr>
          </a:p>
          <a:p>
            <a:r>
              <a:rPr lang="tr-TR" dirty="0"/>
              <a:t>İİK m. 97/8 uyarınca üçüncü kişi tarafından istihkak iddiası ile açılan istihkak davası süresince, hacizli malların paraya çevrilmesini talep etmek için, İİK m. 106’da düzenlenen süreler işlemeyecektir. </a:t>
            </a:r>
          </a:p>
          <a:p>
            <a:r>
              <a:rPr lang="tr-TR" b="1" dirty="0"/>
              <a:t>Madde 97/8 – </a:t>
            </a:r>
            <a:r>
              <a:rPr lang="tr-TR" dirty="0"/>
              <a:t> Dava esnasında 106 </a:t>
            </a:r>
            <a:r>
              <a:rPr lang="tr-TR" dirty="0" err="1"/>
              <a:t>ncı</a:t>
            </a:r>
            <a:r>
              <a:rPr lang="tr-TR" dirty="0"/>
              <a:t> maddedeki müddetler cereyan etmez. </a:t>
            </a:r>
          </a:p>
          <a:p>
            <a:r>
              <a:rPr lang="tr-TR" dirty="0"/>
              <a:t>Açılan istihkak davasına karşı icra mahkemesi tarafından verilen kararın kesinleşmesi ile birlikte süreler kaldığı yerden işlemeye devam eder. </a:t>
            </a:r>
          </a:p>
        </p:txBody>
      </p:sp>
    </p:spTree>
    <p:extLst>
      <p:ext uri="{BB962C8B-B14F-4D97-AF65-F5344CB8AC3E}">
        <p14:creationId xmlns:p14="http://schemas.microsoft.com/office/powerpoint/2010/main" val="38173396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49</a:t>
            </a:fld>
            <a:endParaRPr lang="tr-TR" dirty="0"/>
          </a:p>
        </p:txBody>
      </p:sp>
      <p:sp>
        <p:nvSpPr>
          <p:cNvPr id="3" name="Dikdörtgen 2"/>
          <p:cNvSpPr/>
          <p:nvPr/>
        </p:nvSpPr>
        <p:spPr>
          <a:xfrm>
            <a:off x="1276349" y="1203268"/>
            <a:ext cx="9648825" cy="4710520"/>
          </a:xfrm>
          <a:prstGeom prst="rect">
            <a:avLst/>
          </a:prstGeom>
        </p:spPr>
        <p:txBody>
          <a:bodyPr wrap="square">
            <a:spAutoFit/>
          </a:bodyPr>
          <a:lstStyle/>
          <a:p>
            <a:pPr algn="just">
              <a:lnSpc>
                <a:spcPct val="115000"/>
              </a:lnSpc>
              <a:spcAft>
                <a:spcPts val="0"/>
              </a:spcAft>
            </a:pPr>
            <a:r>
              <a:rPr lang="tr-TR"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Borcun Taksitle Ödenmesine Dair Yapılan Sözleşme</a:t>
            </a:r>
            <a:endParaRPr lang="tr-TR" sz="16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İİK 111’nci maddesine göre yapılan taksitlendirmelerde takip duracağından satış isteme süreleri işlemeyecektir.  </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tr-TR"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İİK </a:t>
            </a:r>
            <a:r>
              <a:rPr lang="tr-TR"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nun</a:t>
            </a: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111/a maddesi gereğince borçluya verilen sürenin başlangıcında icra mahkemesi kararına kadar geçen süreler işlemez. </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tr-TR" b="1"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 </a:t>
            </a:r>
            <a:r>
              <a:rPr lang="tr-TR"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Olağanüstü Durumların Ortaya Çıkması</a:t>
            </a:r>
            <a:endParaRPr lang="tr-TR" sz="16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İcra ve İflas Kanunu, m. 330’da sayılan bazı olağanüstü hallerin varlığı halinde, icra takiplerinin durdurulmasına Cumhurbaşkanı tarafından karar verilebileceği düzenlenmiştir. Fevkalade durumlara, salgın hastalık, genel felaket, savaş, genel bir yangın, yer sarsıntısı, yer kayması, su basması, kuraklık, don, zararlı hayvan ve haşarat istilası, devamlı ve geniş bir alanda işsizlik gösterilebilir. </a:t>
            </a:r>
            <a:endParaRPr lang="tr-TR"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tr-T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tr-TR" b="1" u="sng" dirty="0" smtClean="0">
                <a:solidFill>
                  <a:srgbClr val="FF0000"/>
                </a:solidFill>
                <a:latin typeface="Times New Roman" panose="02020603050405020304" pitchFamily="18" charset="0"/>
                <a:cs typeface="Times New Roman" panose="02020603050405020304" pitchFamily="18" charset="0"/>
              </a:rPr>
              <a:t>5) İcra </a:t>
            </a:r>
            <a:r>
              <a:rPr lang="tr-TR" b="1" u="sng" dirty="0">
                <a:solidFill>
                  <a:srgbClr val="FF0000"/>
                </a:solidFill>
                <a:latin typeface="Times New Roman" panose="02020603050405020304" pitchFamily="18" charset="0"/>
                <a:cs typeface="Times New Roman" panose="02020603050405020304" pitchFamily="18" charset="0"/>
              </a:rPr>
              <a:t>mahkemesi tarafından borçluya mühlet verilmesi</a:t>
            </a:r>
          </a:p>
          <a:p>
            <a:r>
              <a:rPr lang="tr-TR" dirty="0">
                <a:latin typeface="Times New Roman" panose="02020603050405020304" pitchFamily="18" charset="0"/>
                <a:cs typeface="Times New Roman" panose="02020603050405020304" pitchFamily="18" charset="0"/>
              </a:rPr>
              <a:t>Fevkalade hallerde, iktisadi buhran dönemlerinde İİK m. 323/2 uyarınca icra mahkemesince borçluya verilen mühlet süresince satış yapılamaz ve isteme süreleri işlemez.</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4951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a:t>
            </a:fld>
            <a:endParaRPr lang="tr-TR" dirty="0"/>
          </a:p>
        </p:txBody>
      </p:sp>
      <p:sp>
        <p:nvSpPr>
          <p:cNvPr id="3" name="2 Dikdörtgen"/>
          <p:cNvSpPr/>
          <p:nvPr/>
        </p:nvSpPr>
        <p:spPr>
          <a:xfrm>
            <a:off x="3235789" y="1335760"/>
            <a:ext cx="6404189" cy="4247317"/>
          </a:xfrm>
          <a:prstGeom prst="rect">
            <a:avLst/>
          </a:prstGeom>
          <a:noFill/>
        </p:spPr>
        <p:txBody>
          <a:bodyPr wrap="none" lIns="91440" tIns="45720" rIns="91440" bIns="45720">
            <a:spAutoFit/>
          </a:bodyPr>
          <a:lstStyle/>
          <a:p>
            <a:pPr algn="ctr"/>
            <a:r>
              <a:rPr lang="tr-TR" sz="5400" b="1" strike="noStrike" cap="none" spc="0" dirty="0">
                <a:ln w="17780" cmpd="sng">
                  <a:solidFill>
                    <a:srgbClr val="FFFFFF"/>
                  </a:solidFill>
                  <a:prstDash val="solid"/>
                  <a:miter lim="800000"/>
                </a:ln>
                <a:solidFill>
                  <a:srgbClr val="FF0000"/>
                </a:solidFill>
                <a:effectLst>
                  <a:outerShdw blurRad="50800" algn="tl" rotWithShape="0">
                    <a:srgbClr val="000000"/>
                  </a:outerShdw>
                </a:effectLst>
                <a:uFill>
                  <a:solidFill>
                    <a:srgbClr val="FFFFFF"/>
                  </a:solidFill>
                </a:uFill>
                <a:latin typeface="Times New Roman"/>
                <a:ea typeface="DejaVu Sans"/>
              </a:rPr>
              <a:t>İCRA İFLAS </a:t>
            </a:r>
            <a:endParaRPr lang="tr-TR" sz="5400" b="1" strike="noStrike" cap="none" spc="0" dirty="0" smtClean="0">
              <a:ln w="17780" cmpd="sng">
                <a:solidFill>
                  <a:srgbClr val="FFFFFF"/>
                </a:solidFill>
                <a:prstDash val="solid"/>
                <a:miter lim="800000"/>
              </a:ln>
              <a:solidFill>
                <a:srgbClr val="FF0000"/>
              </a:solidFill>
              <a:effectLst>
                <a:outerShdw blurRad="50800" algn="tl" rotWithShape="0">
                  <a:srgbClr val="000000"/>
                </a:outerShdw>
              </a:effectLst>
              <a:uFill>
                <a:solidFill>
                  <a:srgbClr val="FFFFFF"/>
                </a:solidFill>
              </a:uFill>
              <a:latin typeface="Times New Roman"/>
              <a:ea typeface="DejaVu Sans"/>
            </a:endParaRPr>
          </a:p>
          <a:p>
            <a:pPr algn="ctr"/>
            <a:r>
              <a:rPr lang="tr-TR" sz="5400" b="1" strike="noStrike" cap="none" spc="0" dirty="0" smtClean="0">
                <a:ln w="17780" cmpd="sng">
                  <a:solidFill>
                    <a:srgbClr val="FFFFFF"/>
                  </a:solidFill>
                  <a:prstDash val="solid"/>
                  <a:miter lim="800000"/>
                </a:ln>
                <a:solidFill>
                  <a:srgbClr val="FF0000"/>
                </a:solidFill>
                <a:effectLst>
                  <a:outerShdw blurRad="50800" algn="tl" rotWithShape="0">
                    <a:srgbClr val="000000"/>
                  </a:outerShdw>
                </a:effectLst>
                <a:uFill>
                  <a:solidFill>
                    <a:srgbClr val="FFFFFF"/>
                  </a:solidFill>
                </a:uFill>
                <a:latin typeface="Times New Roman"/>
                <a:ea typeface="DejaVu Sans"/>
              </a:rPr>
              <a:t>KANUNUNDA </a:t>
            </a:r>
          </a:p>
          <a:p>
            <a:pPr algn="ctr"/>
            <a:r>
              <a:rPr lang="tr-TR" sz="5400" b="1" strike="noStrike" cap="none" spc="0" dirty="0" smtClean="0">
                <a:ln w="17780" cmpd="sng">
                  <a:solidFill>
                    <a:srgbClr val="FFFFFF"/>
                  </a:solidFill>
                  <a:prstDash val="solid"/>
                  <a:miter lim="800000"/>
                </a:ln>
                <a:solidFill>
                  <a:srgbClr val="FF0000"/>
                </a:solidFill>
                <a:effectLst>
                  <a:outerShdw blurRad="50800" algn="tl" rotWithShape="0">
                    <a:srgbClr val="000000"/>
                  </a:outerShdw>
                </a:effectLst>
                <a:uFill>
                  <a:solidFill>
                    <a:srgbClr val="FFFFFF"/>
                  </a:solidFill>
                </a:uFill>
                <a:latin typeface="Times New Roman"/>
                <a:ea typeface="DejaVu Sans"/>
              </a:rPr>
              <a:t>SATIŞ </a:t>
            </a:r>
            <a:r>
              <a:rPr lang="tr-TR" sz="5400" b="1" strike="noStrike" cap="none" spc="0" dirty="0">
                <a:ln w="17780" cmpd="sng">
                  <a:solidFill>
                    <a:srgbClr val="FFFFFF"/>
                  </a:solidFill>
                  <a:prstDash val="solid"/>
                  <a:miter lim="800000"/>
                </a:ln>
                <a:solidFill>
                  <a:srgbClr val="FF0000"/>
                </a:solidFill>
                <a:effectLst>
                  <a:outerShdw blurRad="50800" algn="tl" rotWithShape="0">
                    <a:srgbClr val="000000"/>
                  </a:outerShdw>
                </a:effectLst>
                <a:uFill>
                  <a:solidFill>
                    <a:srgbClr val="FFFFFF"/>
                  </a:solidFill>
                </a:uFill>
                <a:latin typeface="Times New Roman"/>
                <a:ea typeface="DejaVu Sans"/>
              </a:rPr>
              <a:t>DENİLİNCE </a:t>
            </a:r>
            <a:endParaRPr lang="tr-TR" sz="5400" b="1" strike="noStrike" cap="none" spc="0" dirty="0" smtClean="0">
              <a:ln w="17780" cmpd="sng">
                <a:solidFill>
                  <a:srgbClr val="FFFFFF"/>
                </a:solidFill>
                <a:prstDash val="solid"/>
                <a:miter lim="800000"/>
              </a:ln>
              <a:solidFill>
                <a:srgbClr val="FF0000"/>
              </a:solidFill>
              <a:effectLst>
                <a:outerShdw blurRad="50800" algn="tl" rotWithShape="0">
                  <a:srgbClr val="000000"/>
                </a:outerShdw>
              </a:effectLst>
              <a:uFill>
                <a:solidFill>
                  <a:srgbClr val="FFFFFF"/>
                </a:solidFill>
              </a:uFill>
              <a:latin typeface="Times New Roman"/>
              <a:ea typeface="DejaVu Sans"/>
            </a:endParaRPr>
          </a:p>
          <a:p>
            <a:pPr algn="ctr"/>
            <a:r>
              <a:rPr lang="tr-TR" sz="5400" b="1" strike="noStrike" cap="none" spc="0" dirty="0" smtClean="0">
                <a:ln w="17780" cmpd="sng">
                  <a:solidFill>
                    <a:srgbClr val="FFFFFF"/>
                  </a:solidFill>
                  <a:prstDash val="solid"/>
                  <a:miter lim="800000"/>
                </a:ln>
                <a:solidFill>
                  <a:srgbClr val="FF0000"/>
                </a:solidFill>
                <a:effectLst>
                  <a:outerShdw blurRad="50800" algn="tl" rotWithShape="0">
                    <a:srgbClr val="000000"/>
                  </a:outerShdw>
                </a:effectLst>
                <a:uFill>
                  <a:solidFill>
                    <a:srgbClr val="FFFFFF"/>
                  </a:solidFill>
                </a:uFill>
                <a:latin typeface="Times New Roman"/>
                <a:ea typeface="DejaVu Sans"/>
              </a:rPr>
              <a:t>AKLINIZA </a:t>
            </a:r>
            <a:r>
              <a:rPr lang="tr-TR" sz="5400" b="1" strike="noStrike" cap="none" spc="0" dirty="0">
                <a:ln w="17780" cmpd="sng">
                  <a:solidFill>
                    <a:srgbClr val="FFFFFF"/>
                  </a:solidFill>
                  <a:prstDash val="solid"/>
                  <a:miter lim="800000"/>
                </a:ln>
                <a:solidFill>
                  <a:srgbClr val="FF0000"/>
                </a:solidFill>
                <a:effectLst>
                  <a:outerShdw blurRad="50800" algn="tl" rotWithShape="0">
                    <a:srgbClr val="000000"/>
                  </a:outerShdw>
                </a:effectLst>
                <a:uFill>
                  <a:solidFill>
                    <a:srgbClr val="FFFFFF"/>
                  </a:solidFill>
                </a:uFill>
                <a:latin typeface="Times New Roman"/>
                <a:ea typeface="DejaVu Sans"/>
              </a:rPr>
              <a:t>NE </a:t>
            </a:r>
            <a:endParaRPr lang="tr-TR" sz="5400" b="1" strike="noStrike" cap="none" spc="0" dirty="0" smtClean="0">
              <a:ln w="17780" cmpd="sng">
                <a:solidFill>
                  <a:srgbClr val="FFFFFF"/>
                </a:solidFill>
                <a:prstDash val="solid"/>
                <a:miter lim="800000"/>
              </a:ln>
              <a:solidFill>
                <a:srgbClr val="FF0000"/>
              </a:solidFill>
              <a:effectLst>
                <a:outerShdw blurRad="50800" algn="tl" rotWithShape="0">
                  <a:srgbClr val="000000"/>
                </a:outerShdw>
              </a:effectLst>
              <a:uFill>
                <a:solidFill>
                  <a:srgbClr val="FFFFFF"/>
                </a:solidFill>
              </a:uFill>
              <a:latin typeface="Times New Roman"/>
              <a:ea typeface="DejaVu Sans"/>
            </a:endParaRPr>
          </a:p>
          <a:p>
            <a:pPr algn="ctr"/>
            <a:r>
              <a:rPr lang="tr-TR" sz="5400" b="1" strike="noStrike" cap="none" spc="0" dirty="0" smtClean="0">
                <a:ln w="17780" cmpd="sng">
                  <a:solidFill>
                    <a:srgbClr val="FFFFFF"/>
                  </a:solidFill>
                  <a:prstDash val="solid"/>
                  <a:miter lim="800000"/>
                </a:ln>
                <a:solidFill>
                  <a:srgbClr val="FF0000"/>
                </a:solidFill>
                <a:effectLst>
                  <a:outerShdw blurRad="50800" algn="tl" rotWithShape="0">
                    <a:srgbClr val="000000"/>
                  </a:outerShdw>
                </a:effectLst>
                <a:uFill>
                  <a:solidFill>
                    <a:srgbClr val="FFFFFF"/>
                  </a:solidFill>
                </a:uFill>
                <a:latin typeface="Times New Roman"/>
                <a:ea typeface="DejaVu Sans"/>
              </a:rPr>
              <a:t>GELMEKTEDİR</a:t>
            </a:r>
            <a:r>
              <a:rPr lang="tr-TR" sz="5400" b="1" strike="noStrike" cap="none" spc="0" dirty="0">
                <a:ln w="17780" cmpd="sng">
                  <a:solidFill>
                    <a:srgbClr val="FFFFFF"/>
                  </a:solidFill>
                  <a:prstDash val="solid"/>
                  <a:miter lim="800000"/>
                </a:ln>
                <a:solidFill>
                  <a:srgbClr val="FF0000"/>
                </a:solidFill>
                <a:effectLst>
                  <a:outerShdw blurRad="50800" algn="tl" rotWithShape="0">
                    <a:srgbClr val="000000"/>
                  </a:outerShdw>
                </a:effectLst>
                <a:uFill>
                  <a:solidFill>
                    <a:srgbClr val="FFFFFF"/>
                  </a:solidFill>
                </a:uFill>
                <a:latin typeface="Times New Roman"/>
                <a:ea typeface="DejaVu Sans"/>
              </a:rPr>
              <a:t>?</a:t>
            </a:r>
            <a:endParaRPr lang="tr-TR" sz="54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extLst>
      <p:ext uri="{BB962C8B-B14F-4D97-AF65-F5344CB8AC3E}">
        <p14:creationId xmlns:p14="http://schemas.microsoft.com/office/powerpoint/2010/main" val="38743947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50</a:t>
            </a:fld>
            <a:endParaRPr lang="tr-TR" dirty="0"/>
          </a:p>
        </p:txBody>
      </p:sp>
      <p:sp>
        <p:nvSpPr>
          <p:cNvPr id="3" name="Dikdörtgen 2"/>
          <p:cNvSpPr/>
          <p:nvPr/>
        </p:nvSpPr>
        <p:spPr>
          <a:xfrm>
            <a:off x="1314450" y="1227981"/>
            <a:ext cx="9677400" cy="3955442"/>
          </a:xfrm>
          <a:prstGeom prst="rect">
            <a:avLst/>
          </a:prstGeom>
        </p:spPr>
        <p:txBody>
          <a:bodyPr wrap="square">
            <a:spAutoFit/>
          </a:bodyPr>
          <a:lstStyle/>
          <a:p>
            <a:pPr algn="just">
              <a:lnSpc>
                <a:spcPct val="115000"/>
              </a:lnSpc>
              <a:spcAft>
                <a:spcPts val="0"/>
              </a:spcAft>
            </a:pPr>
            <a:r>
              <a:rPr lang="tr-T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a:t>
            </a:r>
            <a:r>
              <a:rPr lang="tr-TR"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SÜREYİ </a:t>
            </a:r>
            <a:r>
              <a:rPr lang="tr-T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KESMEYEN DURUMLAR</a:t>
            </a:r>
          </a:p>
          <a:p>
            <a:pPr algn="just">
              <a:lnSpc>
                <a:spcPct val="115000"/>
              </a:lnSpc>
              <a:spcBef>
                <a:spcPts val="375"/>
              </a:spcBef>
              <a:spcAft>
                <a:spcPts val="0"/>
              </a:spcAft>
            </a:pPr>
            <a:r>
              <a:rPr lang="tr-TR" b="1"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Borca </a:t>
            </a:r>
            <a:r>
              <a:rPr lang="tr-TR"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itiraz: </a:t>
            </a:r>
          </a:p>
          <a:p>
            <a:pPr algn="just">
              <a:lnSpc>
                <a:spcPct val="115000"/>
              </a:lnSpc>
              <a:spcBef>
                <a:spcPts val="375"/>
              </a:spcBef>
              <a:spcAft>
                <a:spcPts val="0"/>
              </a:spcAft>
            </a:pPr>
            <a:r>
              <a:rPr lang="tr-T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Madde 169 – </a:t>
            </a:r>
            <a:r>
              <a:rPr lang="tr-TR" dirty="0">
                <a:latin typeface="Times New Roman" panose="02020603050405020304" pitchFamily="18" charset="0"/>
                <a:ea typeface="Calibri" panose="020F0502020204030204" pitchFamily="34" charset="0"/>
                <a:cs typeface="Times New Roman" panose="02020603050405020304" pitchFamily="18" charset="0"/>
              </a:rPr>
              <a:t>(Değişik: 18/2/1965-538/82 </a:t>
            </a:r>
            <a:r>
              <a:rPr lang="tr-TR" dirty="0" err="1">
                <a:latin typeface="Times New Roman" panose="02020603050405020304" pitchFamily="18" charset="0"/>
                <a:ea typeface="Calibri" panose="020F0502020204030204" pitchFamily="34" charset="0"/>
                <a:cs typeface="Times New Roman" panose="02020603050405020304" pitchFamily="18" charset="0"/>
              </a:rPr>
              <a:t>md.</a:t>
            </a:r>
            <a:r>
              <a:rPr lang="tr-TR"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Bef>
                <a:spcPts val="375"/>
              </a:spcBef>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Borçlu, 168 inci maddenin 5 numaralı bendine göre borca karşı yapacağı itirazını bir dilekçe ile icra mahkemesine bildirir. Bu itiraz satıştan başka icra takip muamelelerini durdurmaz.</a:t>
            </a:r>
          </a:p>
          <a:p>
            <a:pPr algn="just">
              <a:lnSpc>
                <a:spcPct val="115000"/>
              </a:lnSpc>
              <a:spcBef>
                <a:spcPts val="375"/>
              </a:spcBef>
              <a:spcAft>
                <a:spcPts val="0"/>
              </a:spcAft>
            </a:pPr>
            <a:r>
              <a:rPr lang="tr-TR"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75"/>
              </a:spcBef>
              <a:spcAft>
                <a:spcPts val="0"/>
              </a:spcAft>
            </a:pPr>
            <a:r>
              <a:rPr lang="tr-TR" b="1"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İmzaya </a:t>
            </a:r>
            <a:r>
              <a:rPr lang="tr-TR"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itiraz: </a:t>
            </a:r>
          </a:p>
          <a:p>
            <a:pPr algn="just">
              <a:lnSpc>
                <a:spcPct val="115000"/>
              </a:lnSpc>
              <a:spcBef>
                <a:spcPts val="375"/>
              </a:spcBef>
              <a:spcAft>
                <a:spcPts val="0"/>
              </a:spcAft>
            </a:pPr>
            <a:r>
              <a:rPr lang="tr-T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Madde 170 –</a:t>
            </a:r>
            <a:r>
              <a:rPr lang="tr-TR" dirty="0">
                <a:latin typeface="Times New Roman" panose="02020603050405020304" pitchFamily="18" charset="0"/>
                <a:ea typeface="Calibri" panose="020F0502020204030204" pitchFamily="34" charset="0"/>
                <a:cs typeface="Times New Roman" panose="02020603050405020304" pitchFamily="18" charset="0"/>
              </a:rPr>
              <a:t>(Değişik: 9/11/1988-3494/33 </a:t>
            </a:r>
            <a:r>
              <a:rPr lang="tr-TR" dirty="0" err="1">
                <a:latin typeface="Times New Roman" panose="02020603050405020304" pitchFamily="18" charset="0"/>
                <a:ea typeface="Calibri" panose="020F0502020204030204" pitchFamily="34" charset="0"/>
                <a:cs typeface="Times New Roman" panose="02020603050405020304" pitchFamily="18" charset="0"/>
              </a:rPr>
              <a:t>md.</a:t>
            </a:r>
            <a:r>
              <a:rPr lang="tr-TR"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Bef>
                <a:spcPts val="375"/>
              </a:spcBef>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..Borçlu,168 inci maddenin 4 numaralı bendine göre kambiyo senedindeki imzanın kendisine ait olmadığı yolundaki itirazını bir dilekçe ile icra mahkemesine bildirir. Bu itiraz satıştan başka icra takip muamelelerini durdurmaz. </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23518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51</a:t>
            </a:fld>
            <a:endParaRPr lang="tr-TR" dirty="0"/>
          </a:p>
        </p:txBody>
      </p:sp>
      <p:sp>
        <p:nvSpPr>
          <p:cNvPr id="3" name="Dikdörtgen 2"/>
          <p:cNvSpPr/>
          <p:nvPr/>
        </p:nvSpPr>
        <p:spPr>
          <a:xfrm>
            <a:off x="1228725" y="1129861"/>
            <a:ext cx="9772650" cy="3601499"/>
          </a:xfrm>
          <a:prstGeom prst="rect">
            <a:avLst/>
          </a:prstGeom>
        </p:spPr>
        <p:txBody>
          <a:bodyPr wrap="square">
            <a:spAutoFit/>
          </a:bodyPr>
          <a:lstStyle/>
          <a:p>
            <a:pPr algn="just">
              <a:lnSpc>
                <a:spcPct val="115000"/>
              </a:lnSpc>
              <a:spcBef>
                <a:spcPts val="375"/>
              </a:spcBef>
              <a:spcAft>
                <a:spcPts val="0"/>
              </a:spcAft>
            </a:pPr>
            <a:r>
              <a:rPr lang="tr-TR"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3-İstinaf yoluna başvurma ve incelenmesi</a:t>
            </a:r>
            <a:endParaRPr lang="tr-TR" sz="16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75"/>
              </a:spcBef>
              <a:spcAft>
                <a:spcPts val="0"/>
              </a:spcAft>
            </a:pPr>
            <a:r>
              <a:rPr lang="tr-T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Madde 363- (Değişik: 2/3/2005-5311/24 </a:t>
            </a:r>
            <a:r>
              <a:rPr lang="tr-TR"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md.</a:t>
            </a:r>
            <a:r>
              <a:rPr lang="tr-T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75"/>
              </a:spcBef>
              <a:spcAft>
                <a:spcPts val="0"/>
              </a:spcAft>
            </a:pPr>
            <a:r>
              <a:rPr lang="tr-TR" sz="1400" i="1" u="sng"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«İstinaf </a:t>
            </a:r>
            <a:r>
              <a:rPr lang="tr-TR" sz="1400" i="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yoluna başvuru satıştan başka icra işlemlerini durdurmaz. </a:t>
            </a:r>
          </a:p>
          <a:p>
            <a:pPr algn="just">
              <a:lnSpc>
                <a:spcPct val="115000"/>
              </a:lnSpc>
              <a:spcBef>
                <a:spcPts val="375"/>
              </a:spcBef>
              <a:spcAft>
                <a:spcPts val="0"/>
              </a:spcAft>
            </a:pPr>
            <a:r>
              <a:rPr lang="tr-TR" sz="1400" i="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(Öte yandan, İKK </a:t>
            </a:r>
            <a:r>
              <a:rPr lang="tr-TR" sz="1400" i="1" u="sng"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nun</a:t>
            </a:r>
            <a:r>
              <a:rPr lang="tr-TR" sz="1400" i="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149/a-2 maddesine göre, icra mahkemesinin geri bırakılma isteminin reddine ilişkin kararını istinaf eden borçlu veya üçüncü kişi takip konusu alacağın yüzde </a:t>
            </a:r>
            <a:r>
              <a:rPr lang="tr-TR" sz="1400" i="1" u="sng"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onbeşi</a:t>
            </a:r>
            <a:r>
              <a:rPr lang="tr-TR" sz="1400" i="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nispetinde teminat yatırmadığı takdirde satış durmaz. Ancak istem, icranın geri bırakılması değil de İİK </a:t>
            </a:r>
            <a:r>
              <a:rPr lang="tr-TR" sz="1400" i="1" u="sng"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nun</a:t>
            </a:r>
            <a:r>
              <a:rPr lang="tr-TR" sz="1400" i="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16-18. Maddeleri kapsamında şikayet ise genel kural olan İİK </a:t>
            </a:r>
            <a:r>
              <a:rPr lang="tr-TR" sz="1400" i="1" u="sng"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nun</a:t>
            </a:r>
            <a:r>
              <a:rPr lang="tr-TR" sz="1400" i="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363/4 maddesi uyarınca istinaf istemi satışı durduracaktır</a:t>
            </a:r>
            <a:r>
              <a:rPr lang="tr-TR" sz="1400" i="1" u="sng"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tr-TR" sz="1400" b="1" i="1" u="sng"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Yargıtay </a:t>
            </a:r>
            <a:r>
              <a:rPr lang="tr-TR" sz="1400" b="1" i="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12. Hukuk Dairesi Esas: 2021/4693, Karar: </a:t>
            </a:r>
            <a:r>
              <a:rPr lang="tr-TR" sz="1400" b="1" i="1" u="sng"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2021/6288»</a:t>
            </a:r>
            <a:endParaRPr lang="tr-TR" sz="1400" i="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75"/>
              </a:spcBef>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 </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75"/>
              </a:spcBef>
              <a:spcAft>
                <a:spcPts val="0"/>
              </a:spcAft>
            </a:pPr>
            <a:r>
              <a:rPr lang="tr-TR"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4-Temyiz yoluna başvurma ve incelenmesi</a:t>
            </a:r>
            <a:endParaRPr lang="tr-TR" sz="16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75"/>
              </a:spcBef>
              <a:spcAft>
                <a:spcPts val="0"/>
              </a:spcAft>
            </a:pPr>
            <a:r>
              <a:rPr lang="tr-T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Madde 364- (Değişik: 2/3/2005-5311/25 </a:t>
            </a:r>
            <a:r>
              <a:rPr lang="tr-TR"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md.</a:t>
            </a:r>
            <a:r>
              <a:rPr lang="tr-T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75"/>
              </a:spcBef>
              <a:spcAft>
                <a:spcPts val="0"/>
              </a:spcAft>
            </a:pPr>
            <a:r>
              <a:rPr lang="tr-TR" dirty="0" smtClean="0">
                <a:latin typeface="Times New Roman" panose="02020603050405020304" pitchFamily="18" charset="0"/>
                <a:ea typeface="Calibri" panose="020F0502020204030204" pitchFamily="34" charset="0"/>
                <a:cs typeface="Times New Roman" panose="02020603050405020304" pitchFamily="18" charset="0"/>
              </a:rPr>
              <a:t>Temyiz </a:t>
            </a:r>
            <a:r>
              <a:rPr lang="tr-TR" dirty="0">
                <a:latin typeface="Times New Roman" panose="02020603050405020304" pitchFamily="18" charset="0"/>
                <a:ea typeface="Calibri" panose="020F0502020204030204" pitchFamily="34" charset="0"/>
                <a:cs typeface="Times New Roman" panose="02020603050405020304" pitchFamily="18" charset="0"/>
              </a:rPr>
              <a:t>yoluna başvurma, satıştan başka icra işlemlerini durdurmaz.</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66898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52</a:t>
            </a:fld>
            <a:endParaRPr lang="tr-TR" dirty="0"/>
          </a:p>
        </p:txBody>
      </p:sp>
      <p:sp>
        <p:nvSpPr>
          <p:cNvPr id="3" name="Dikdörtgen 2"/>
          <p:cNvSpPr/>
          <p:nvPr/>
        </p:nvSpPr>
        <p:spPr>
          <a:xfrm>
            <a:off x="1257299" y="904976"/>
            <a:ext cx="9667875" cy="3844129"/>
          </a:xfrm>
          <a:prstGeom prst="rect">
            <a:avLst/>
          </a:prstGeom>
        </p:spPr>
        <p:txBody>
          <a:bodyPr wrap="square">
            <a:spAutoFit/>
          </a:bodyPr>
          <a:lstStyle/>
          <a:p>
            <a:pPr algn="ctr">
              <a:lnSpc>
                <a:spcPct val="115000"/>
              </a:lnSpc>
              <a:spcBef>
                <a:spcPts val="375"/>
              </a:spcBef>
              <a:spcAft>
                <a:spcPts val="0"/>
              </a:spcAft>
            </a:pPr>
            <a:endParaRPr lang="tr-TR" b="1" u="sng"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endParaRPr>
          </a:p>
          <a:p>
            <a:pPr algn="ctr">
              <a:lnSpc>
                <a:spcPct val="115000"/>
              </a:lnSpc>
              <a:spcBef>
                <a:spcPts val="375"/>
              </a:spcBef>
              <a:spcAft>
                <a:spcPts val="0"/>
              </a:spcAft>
            </a:pPr>
            <a:r>
              <a:rPr lang="tr-TR" b="1" u="sng"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AÇIKLAMALAR</a:t>
            </a:r>
          </a:p>
          <a:p>
            <a:pPr algn="ctr">
              <a:lnSpc>
                <a:spcPct val="115000"/>
              </a:lnSpc>
              <a:spcBef>
                <a:spcPts val="375"/>
              </a:spcBef>
              <a:spcAft>
                <a:spcPts val="0"/>
              </a:spcAft>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spcBef>
                <a:spcPts val="375"/>
              </a:spcBef>
              <a:spcAft>
                <a:spcPts val="0"/>
              </a:spcAft>
              <a:buSzPts val="1200"/>
              <a:buFont typeface="Wingdings" panose="05000000000000000000" pitchFamily="2" charset="2"/>
              <a:buChar char="q"/>
            </a:pPr>
            <a:r>
              <a:rPr lang="tr-TR" dirty="0">
                <a:solidFill>
                  <a:srgbClr val="000000"/>
                </a:solidFill>
                <a:latin typeface="Times New Roman" panose="02020603050405020304" pitchFamily="18" charset="0"/>
                <a:cs typeface="Wingdings" panose="05000000000000000000" pitchFamily="2" charset="2"/>
              </a:rPr>
              <a:t>Bu maddelerde dikkat edilmesi gereken husus icra takibinin değil sadece satış işlemlerinin durdurulması ile alakalı olmasıdır.</a:t>
            </a:r>
            <a:endParaRPr lang="tr-TR" dirty="0">
              <a:cs typeface="Wingdings" panose="05000000000000000000" pitchFamily="2" charset="2"/>
            </a:endParaRPr>
          </a:p>
          <a:p>
            <a:pPr marL="285750" lvl="0" indent="-285750" algn="just">
              <a:spcBef>
                <a:spcPts val="375"/>
              </a:spcBef>
              <a:spcAft>
                <a:spcPts val="0"/>
              </a:spcAft>
              <a:buSzPts val="1200"/>
              <a:buFont typeface="Wingdings" panose="05000000000000000000" pitchFamily="2" charset="2"/>
              <a:buChar char="q"/>
            </a:pPr>
            <a:r>
              <a:rPr lang="tr-TR" dirty="0">
                <a:solidFill>
                  <a:srgbClr val="000000"/>
                </a:solidFill>
                <a:latin typeface="Times New Roman" panose="02020603050405020304" pitchFamily="18" charset="0"/>
                <a:cs typeface="Wingdings" panose="05000000000000000000" pitchFamily="2" charset="2"/>
              </a:rPr>
              <a:t>Gerek 169’ncu maddeye göre borca itiraz, gerek 170.maddeye göre imzaya itiraz, gerekse 363 ve 364’ncü maddelere göre temyiz işlemleri sonucunda yasal süre içinde satış talebinde bulunulması gerekir. Aksi halde haciz düşmüş olacaktır.  </a:t>
            </a:r>
            <a:endParaRPr lang="tr-TR" dirty="0" smtClean="0">
              <a:solidFill>
                <a:srgbClr val="000000"/>
              </a:solidFill>
              <a:latin typeface="Times New Roman" panose="02020603050405020304" pitchFamily="18" charset="0"/>
              <a:cs typeface="Wingdings" panose="05000000000000000000" pitchFamily="2" charset="2"/>
            </a:endParaRPr>
          </a:p>
          <a:p>
            <a:pPr lvl="0" algn="just">
              <a:spcBef>
                <a:spcPts val="375"/>
              </a:spcBef>
              <a:spcAft>
                <a:spcPts val="0"/>
              </a:spcAft>
              <a:buSzPts val="1200"/>
            </a:pPr>
            <a:endParaRPr lang="tr-TR" dirty="0">
              <a:cs typeface="Wingdings" panose="05000000000000000000" pitchFamily="2" charset="2"/>
            </a:endParaRPr>
          </a:p>
          <a:p>
            <a:pPr algn="just">
              <a:spcBef>
                <a:spcPts val="375"/>
              </a:spcBef>
            </a:pPr>
            <a:r>
              <a:rPr lang="tr-TR" sz="1400" u="sng" dirty="0" smtClean="0">
                <a:solidFill>
                  <a:srgbClr val="0070C0"/>
                </a:solidFill>
                <a:latin typeface="Times New Roman" panose="02020603050405020304" pitchFamily="18" charset="0"/>
                <a:ea typeface="Times New Roman" panose="02020603050405020304" pitchFamily="18" charset="0"/>
              </a:rPr>
              <a:t>“</a:t>
            </a:r>
            <a:r>
              <a:rPr lang="tr-TR" sz="1400" u="sng" dirty="0">
                <a:solidFill>
                  <a:srgbClr val="0070C0"/>
                </a:solidFill>
                <a:latin typeface="Times New Roman" panose="02020603050405020304" pitchFamily="18" charset="0"/>
                <a:ea typeface="Times New Roman" panose="02020603050405020304" pitchFamily="18" charset="0"/>
              </a:rPr>
              <a:t>Öte yandan, </a:t>
            </a:r>
            <a:r>
              <a:rPr lang="tr-TR" sz="1400" u="sng" dirty="0" err="1">
                <a:solidFill>
                  <a:srgbClr val="0070C0"/>
                </a:solidFill>
                <a:latin typeface="Times New Roman" panose="02020603050405020304" pitchFamily="18" charset="0"/>
                <a:ea typeface="Times New Roman" panose="02020603050405020304" pitchFamily="18" charset="0"/>
              </a:rPr>
              <a:t>İİK'nun</a:t>
            </a:r>
            <a:r>
              <a:rPr lang="tr-TR" sz="1400" u="sng" dirty="0">
                <a:solidFill>
                  <a:srgbClr val="0070C0"/>
                </a:solidFill>
                <a:latin typeface="Times New Roman" panose="02020603050405020304" pitchFamily="18" charset="0"/>
                <a:ea typeface="Times New Roman" panose="02020603050405020304" pitchFamily="18" charset="0"/>
              </a:rPr>
              <a:t> 363/4. maddesi gereğince, istinaf, satıştan başka icra işlemlerini durdurmaz. Bu hükme göre, takibe yönelik itiraz ve şikâyetler hakkında verilen icra mahkemesi kararları kesinleşmeden satış yapılamaz ise de; satış talebi icra işlemi olup, takibe yönelik şikâyette bulunulması veya itiraz edilmiş olması alacaklının satış talebinde bulunmasına engel değildir.” Denilmektedir. </a:t>
            </a:r>
            <a:r>
              <a:rPr lang="tr-TR" sz="1400" b="1" u="sng" dirty="0">
                <a:solidFill>
                  <a:srgbClr val="0070C0"/>
                </a:solidFill>
                <a:latin typeface="Times New Roman" panose="02020603050405020304" pitchFamily="18" charset="0"/>
              </a:rPr>
              <a:t>Yargıtay </a:t>
            </a:r>
            <a:r>
              <a:rPr lang="tr-TR" sz="1400" b="1" u="sng" dirty="0">
                <a:solidFill>
                  <a:srgbClr val="0070C0"/>
                </a:solidFill>
                <a:latin typeface="Times New Roman" panose="02020603050405020304" pitchFamily="18" charset="0"/>
                <a:ea typeface="Times New Roman" panose="02020603050405020304" pitchFamily="18" charset="0"/>
              </a:rPr>
              <a:t>12. Hukuk Dairesi 2020/670-3797 E.K. </a:t>
            </a:r>
            <a:endParaRPr lang="tr-TR" sz="1400" u="sng" dirty="0">
              <a:solidFill>
                <a:srgbClr val="0070C0"/>
              </a:solidFill>
            </a:endParaRPr>
          </a:p>
        </p:txBody>
      </p:sp>
    </p:spTree>
    <p:extLst>
      <p:ext uri="{BB962C8B-B14F-4D97-AF65-F5344CB8AC3E}">
        <p14:creationId xmlns:p14="http://schemas.microsoft.com/office/powerpoint/2010/main" val="30535240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53</a:t>
            </a:fld>
            <a:endParaRPr lang="tr-TR" dirty="0"/>
          </a:p>
        </p:txBody>
      </p:sp>
      <p:pic>
        <p:nvPicPr>
          <p:cNvPr id="3" name="Resim 2"/>
          <p:cNvPicPr/>
          <p:nvPr/>
        </p:nvPicPr>
        <p:blipFill>
          <a:blip r:embed="rId2"/>
          <a:stretch>
            <a:fillRect/>
          </a:stretch>
        </p:blipFill>
        <p:spPr>
          <a:xfrm>
            <a:off x="3566161" y="841248"/>
            <a:ext cx="4837176" cy="5502974"/>
          </a:xfrm>
          <a:prstGeom prst="rect">
            <a:avLst/>
          </a:prstGeom>
        </p:spPr>
      </p:pic>
    </p:spTree>
    <p:extLst>
      <p:ext uri="{BB962C8B-B14F-4D97-AF65-F5344CB8AC3E}">
        <p14:creationId xmlns:p14="http://schemas.microsoft.com/office/powerpoint/2010/main" val="363924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54</a:t>
            </a:fld>
            <a:endParaRPr lang="tr-TR" dirty="0"/>
          </a:p>
        </p:txBody>
      </p:sp>
      <p:pic>
        <p:nvPicPr>
          <p:cNvPr id="3" name="Resim 2"/>
          <p:cNvPicPr/>
          <p:nvPr/>
        </p:nvPicPr>
        <p:blipFill>
          <a:blip r:embed="rId2"/>
          <a:stretch>
            <a:fillRect/>
          </a:stretch>
        </p:blipFill>
        <p:spPr>
          <a:xfrm>
            <a:off x="3712465" y="838955"/>
            <a:ext cx="5148072" cy="5559552"/>
          </a:xfrm>
          <a:prstGeom prst="rect">
            <a:avLst/>
          </a:prstGeom>
        </p:spPr>
      </p:pic>
    </p:spTree>
    <p:extLst>
      <p:ext uri="{BB962C8B-B14F-4D97-AF65-F5344CB8AC3E}">
        <p14:creationId xmlns:p14="http://schemas.microsoft.com/office/powerpoint/2010/main" val="17876379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55</a:t>
            </a:fld>
            <a:endParaRPr lang="tr-TR" dirty="0"/>
          </a:p>
        </p:txBody>
      </p:sp>
      <p:pic>
        <p:nvPicPr>
          <p:cNvPr id="3" name="Resim 2"/>
          <p:cNvPicPr/>
          <p:nvPr/>
        </p:nvPicPr>
        <p:blipFill>
          <a:blip r:embed="rId2"/>
          <a:stretch>
            <a:fillRect/>
          </a:stretch>
        </p:blipFill>
        <p:spPr>
          <a:xfrm>
            <a:off x="3904489" y="837549"/>
            <a:ext cx="4617720" cy="5597534"/>
          </a:xfrm>
          <a:prstGeom prst="rect">
            <a:avLst/>
          </a:prstGeom>
        </p:spPr>
      </p:pic>
    </p:spTree>
    <p:extLst>
      <p:ext uri="{BB962C8B-B14F-4D97-AF65-F5344CB8AC3E}">
        <p14:creationId xmlns:p14="http://schemas.microsoft.com/office/powerpoint/2010/main" val="25019109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56</a:t>
            </a:fld>
            <a:endParaRPr lang="tr-TR" dirty="0"/>
          </a:p>
        </p:txBody>
      </p:sp>
      <p:sp>
        <p:nvSpPr>
          <p:cNvPr id="3" name="Dikdörtgen 2"/>
          <p:cNvSpPr/>
          <p:nvPr/>
        </p:nvSpPr>
        <p:spPr>
          <a:xfrm>
            <a:off x="1292352" y="2120730"/>
            <a:ext cx="9744456" cy="3600986"/>
          </a:xfrm>
          <a:prstGeom prst="rect">
            <a:avLst/>
          </a:prstGeom>
        </p:spPr>
        <p:txBody>
          <a:bodyPr wrap="square">
            <a:spAutoFit/>
          </a:bodyPr>
          <a:lstStyle/>
          <a:p>
            <a:pPr marL="447675" indent="-447675">
              <a:spcBef>
                <a:spcPts val="1200"/>
              </a:spcBef>
              <a:buClr>
                <a:srgbClr val="0BD0D9"/>
              </a:buClr>
              <a:buSzPct val="95000"/>
              <a:buFont typeface="Wingdings" panose="05000000000000000000" pitchFamily="2" charset="2"/>
              <a:buChar char="v"/>
            </a:pPr>
            <a:r>
              <a:rPr lang="tr-TR" altLang="tr-TR" b="1" dirty="0"/>
              <a:t>Takibin tüm borçlular için kesinleşmesi gerekir. Çünkü ilerde satış aşamasında satış ilanının tüm borçlulara tebliği gerektiğinden öncelikle takibin tüm borçlular açısından kesinleşmesi yerleşik Yargıtay içtihatları gereğince zorunludur. </a:t>
            </a:r>
            <a:r>
              <a:rPr lang="tr-TR" altLang="tr-TR" b="1" dirty="0">
                <a:solidFill>
                  <a:srgbClr val="FF0000"/>
                </a:solidFill>
              </a:rPr>
              <a:t>(birden fazla borçlu ve taşınmaz satış isteme süresi İİK. 150/e) </a:t>
            </a:r>
            <a:r>
              <a:rPr lang="tr-TR" altLang="tr-TR" b="1" dirty="0" smtClean="0">
                <a:solidFill>
                  <a:srgbClr val="FF0000"/>
                </a:solidFill>
              </a:rPr>
              <a:t>(</a:t>
            </a:r>
            <a:r>
              <a:rPr lang="tr-TR" altLang="tr-TR" b="1" dirty="0">
                <a:solidFill>
                  <a:srgbClr val="FF0000"/>
                </a:solidFill>
              </a:rPr>
              <a:t>Y.12.H.D.1991/10754 E.1992/4818K. Ve 2012/275 E. 2012/13643 K</a:t>
            </a:r>
            <a:r>
              <a:rPr lang="tr-TR" altLang="tr-TR" b="1" dirty="0" smtClean="0">
                <a:solidFill>
                  <a:srgbClr val="FF0000"/>
                </a:solidFill>
              </a:rPr>
              <a:t>.</a:t>
            </a:r>
          </a:p>
          <a:p>
            <a:pPr marL="447675" indent="-447675">
              <a:spcBef>
                <a:spcPts val="1200"/>
              </a:spcBef>
              <a:buClr>
                <a:srgbClr val="0BD0D9"/>
              </a:buClr>
              <a:buSzPct val="95000"/>
              <a:buFont typeface="Wingdings" panose="05000000000000000000" pitchFamily="2" charset="2"/>
              <a:buChar char="v"/>
            </a:pPr>
            <a:r>
              <a:rPr lang="tr-TR" altLang="tr-TR" b="1" dirty="0" smtClean="0"/>
              <a:t>Taşınmazın </a:t>
            </a:r>
            <a:r>
              <a:rPr lang="tr-TR" altLang="tr-TR" b="1" dirty="0"/>
              <a:t>maliki borçluya </a:t>
            </a:r>
            <a:r>
              <a:rPr lang="tr-TR" altLang="tr-TR" b="1" dirty="0" err="1"/>
              <a:t>İİK.nun</a:t>
            </a:r>
            <a:r>
              <a:rPr lang="tr-TR" altLang="tr-TR" b="1" dirty="0"/>
              <a:t> </a:t>
            </a:r>
            <a:r>
              <a:rPr lang="tr-TR" altLang="tr-TR" b="1" dirty="0">
                <a:solidFill>
                  <a:srgbClr val="FF0000"/>
                </a:solidFill>
              </a:rPr>
              <a:t>103.maddesi</a:t>
            </a:r>
            <a:r>
              <a:rPr lang="tr-TR" altLang="tr-TR" b="1" dirty="0"/>
              <a:t> gereğince gerekli tebligatın yapılması ve sürenin dolması yani taşınmaz </a:t>
            </a:r>
            <a:r>
              <a:rPr lang="tr-TR" altLang="tr-TR" b="1" dirty="0">
                <a:solidFill>
                  <a:srgbClr val="FF0000"/>
                </a:solidFill>
              </a:rPr>
              <a:t>haczinin</a:t>
            </a:r>
            <a:r>
              <a:rPr lang="tr-TR" altLang="tr-TR" b="1" dirty="0"/>
              <a:t> </a:t>
            </a:r>
            <a:r>
              <a:rPr lang="tr-TR" altLang="tr-TR" b="1" dirty="0">
                <a:solidFill>
                  <a:srgbClr val="FF0000"/>
                </a:solidFill>
              </a:rPr>
              <a:t>kesinleşmesi</a:t>
            </a:r>
            <a:r>
              <a:rPr lang="tr-TR" altLang="tr-TR" b="1" dirty="0"/>
              <a:t>, İpotek takiplerinde haciz aşaması bulunmadığından İİK. 103. davet varakasının gönderilmesine gerek yoktur. </a:t>
            </a:r>
          </a:p>
          <a:p>
            <a:pPr marL="447675" indent="-447675">
              <a:spcBef>
                <a:spcPts val="1200"/>
              </a:spcBef>
              <a:buClr>
                <a:srgbClr val="0BD0D9"/>
              </a:buClr>
              <a:buSzPct val="95000"/>
              <a:buFont typeface="Wingdings" panose="05000000000000000000" pitchFamily="2" charset="2"/>
              <a:buChar char="v"/>
            </a:pPr>
            <a:r>
              <a:rPr lang="tr-TR" altLang="tr-TR" b="1" dirty="0"/>
              <a:t>Taşınmazın en son tapu kaydı tüm </a:t>
            </a:r>
            <a:r>
              <a:rPr lang="tr-TR" altLang="tr-TR" b="1" dirty="0" err="1"/>
              <a:t>takyidatları</a:t>
            </a:r>
            <a:r>
              <a:rPr lang="tr-TR" altLang="tr-TR" b="1" dirty="0"/>
              <a:t> ile birlikte istenmeli ayrıca imar ve çap durumunun istenmesi</a:t>
            </a:r>
            <a:r>
              <a:rPr lang="tr-TR" altLang="tr-TR" b="1" dirty="0" smtClean="0"/>
              <a:t>,</a:t>
            </a:r>
          </a:p>
          <a:p>
            <a:pPr marL="447675" indent="-447675">
              <a:spcBef>
                <a:spcPts val="1200"/>
              </a:spcBef>
              <a:buClr>
                <a:srgbClr val="0BD0D9"/>
              </a:buClr>
              <a:buSzPct val="95000"/>
              <a:buFont typeface="Wingdings" panose="05000000000000000000" pitchFamily="2" charset="2"/>
              <a:buChar char="v"/>
            </a:pPr>
            <a:r>
              <a:rPr lang="tr-TR" altLang="tr-TR" b="1" dirty="0"/>
              <a:t>Taşınmazın kıymet takdir işleminin yapılması ve kıymet takdir raporunun tapu kaydındaki tüm ilgililere </a:t>
            </a:r>
            <a:r>
              <a:rPr lang="tr-TR" altLang="tr-TR" b="1" dirty="0">
                <a:solidFill>
                  <a:srgbClr val="FF0000"/>
                </a:solidFill>
              </a:rPr>
              <a:t>tebliğ edilmesi</a:t>
            </a:r>
            <a:r>
              <a:rPr lang="tr-TR" altLang="tr-TR" b="1" dirty="0" smtClean="0"/>
              <a:t>,</a:t>
            </a:r>
            <a:endParaRPr lang="tr-TR" altLang="tr-TR" b="1" dirty="0"/>
          </a:p>
        </p:txBody>
      </p:sp>
      <p:sp>
        <p:nvSpPr>
          <p:cNvPr id="6" name="Dikdörtgen 5"/>
          <p:cNvSpPr/>
          <p:nvPr/>
        </p:nvSpPr>
        <p:spPr>
          <a:xfrm>
            <a:off x="2996184" y="1325202"/>
            <a:ext cx="6336792" cy="523220"/>
          </a:xfrm>
          <a:prstGeom prst="rect">
            <a:avLst/>
          </a:prstGeom>
        </p:spPr>
        <p:txBody>
          <a:bodyPr wrap="square">
            <a:spAutoFit/>
          </a:bodyPr>
          <a:lstStyle/>
          <a:p>
            <a:pPr>
              <a:buClr>
                <a:srgbClr val="0BD0D9"/>
              </a:buClr>
              <a:buSzPct val="95000"/>
            </a:pPr>
            <a:r>
              <a:rPr lang="tr-TR" altLang="tr-TR" sz="2800" b="1" dirty="0" smtClean="0">
                <a:solidFill>
                  <a:srgbClr val="FF0000"/>
                </a:solidFill>
              </a:rPr>
              <a:t>TAŞINMAZ SATIŞLARINDA İZLENECEK YOL</a:t>
            </a:r>
            <a:endParaRPr lang="tr-TR" altLang="tr-TR" sz="2800" b="1" dirty="0">
              <a:solidFill>
                <a:srgbClr val="FF0000"/>
              </a:solidFill>
            </a:endParaRPr>
          </a:p>
        </p:txBody>
      </p:sp>
    </p:spTree>
    <p:extLst>
      <p:ext uri="{BB962C8B-B14F-4D97-AF65-F5344CB8AC3E}">
        <p14:creationId xmlns:p14="http://schemas.microsoft.com/office/powerpoint/2010/main" val="17820947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57</a:t>
            </a:fld>
            <a:endParaRPr lang="tr-TR" dirty="0"/>
          </a:p>
        </p:txBody>
      </p:sp>
      <p:sp>
        <p:nvSpPr>
          <p:cNvPr id="3" name="Dikdörtgen 2"/>
          <p:cNvSpPr/>
          <p:nvPr/>
        </p:nvSpPr>
        <p:spPr>
          <a:xfrm>
            <a:off x="1292352" y="2203026"/>
            <a:ext cx="9744456" cy="3685624"/>
          </a:xfrm>
          <a:prstGeom prst="rect">
            <a:avLst/>
          </a:prstGeom>
        </p:spPr>
        <p:txBody>
          <a:bodyPr wrap="square">
            <a:spAutoFit/>
          </a:bodyPr>
          <a:lstStyle/>
          <a:p>
            <a:pPr marL="447675" indent="-447675">
              <a:buClr>
                <a:srgbClr val="0BD0D9"/>
              </a:buClr>
              <a:buSzPct val="95000"/>
              <a:buFont typeface="Wingdings" panose="05000000000000000000" pitchFamily="2" charset="2"/>
              <a:buChar char="v"/>
            </a:pPr>
            <a:r>
              <a:rPr lang="tr-TR" altLang="tr-TR" b="1" dirty="0" smtClean="0"/>
              <a:t>Kıymet </a:t>
            </a:r>
            <a:r>
              <a:rPr lang="tr-TR" altLang="tr-TR" b="1" dirty="0"/>
              <a:t>takdir raporunun tüm ilgililere tebliğinden sonra yasal </a:t>
            </a:r>
            <a:r>
              <a:rPr lang="tr-TR" altLang="tr-TR" b="1" dirty="0">
                <a:solidFill>
                  <a:srgbClr val="FF0000"/>
                </a:solidFill>
              </a:rPr>
              <a:t>7 günlük itiraz </a:t>
            </a:r>
            <a:r>
              <a:rPr lang="tr-TR" altLang="tr-TR" b="1" dirty="0"/>
              <a:t>süresinin tüm ilgililer açısından dolarak kıymet takdirinin </a:t>
            </a:r>
            <a:r>
              <a:rPr lang="tr-TR" altLang="tr-TR" b="1" dirty="0">
                <a:solidFill>
                  <a:srgbClr val="FF0000"/>
                </a:solidFill>
              </a:rPr>
              <a:t>kesinleşmesi</a:t>
            </a:r>
            <a:r>
              <a:rPr lang="tr-TR" altLang="tr-TR" b="1" dirty="0" smtClean="0"/>
              <a:t>,</a:t>
            </a:r>
          </a:p>
          <a:p>
            <a:pPr marL="447675" indent="-447675">
              <a:spcBef>
                <a:spcPts val="700"/>
              </a:spcBef>
              <a:buClr>
                <a:srgbClr val="0BD0D9"/>
              </a:buClr>
              <a:buSzPct val="95000"/>
              <a:buFont typeface="Wingdings" panose="05000000000000000000" pitchFamily="2" charset="2"/>
              <a:buChar char="v"/>
            </a:pPr>
            <a:r>
              <a:rPr lang="tr-TR" altLang="tr-TR" b="1" dirty="0"/>
              <a:t>Kıymet takdir raporuna itiraz edilmiş ise İcra Hakimliğince itiraz üzerine verilecek </a:t>
            </a:r>
            <a:r>
              <a:rPr lang="tr-TR" altLang="tr-TR" b="1" dirty="0">
                <a:solidFill>
                  <a:srgbClr val="FF0000"/>
                </a:solidFill>
              </a:rPr>
              <a:t>karar sonucunun beklenmesi,</a:t>
            </a:r>
          </a:p>
          <a:p>
            <a:pPr marL="447675" indent="-447675">
              <a:spcBef>
                <a:spcPts val="700"/>
              </a:spcBef>
              <a:buClr>
                <a:srgbClr val="0BD0D9"/>
              </a:buClr>
              <a:buSzPct val="95000"/>
              <a:buFont typeface="Wingdings" panose="05000000000000000000" pitchFamily="2" charset="2"/>
              <a:buChar char="v"/>
            </a:pPr>
            <a:r>
              <a:rPr lang="tr-TR" altLang="tr-TR" b="1" dirty="0"/>
              <a:t>Kıymet takdiri tebliğ ile kesinleşmiş veya İcra Hakimliğinin kararı ile kesinleşmiş ise taşınmazın en son tüm </a:t>
            </a:r>
            <a:r>
              <a:rPr lang="tr-TR" altLang="tr-TR" b="1" dirty="0" err="1"/>
              <a:t>takyidatlarını</a:t>
            </a:r>
            <a:r>
              <a:rPr lang="tr-TR" altLang="tr-TR" b="1" dirty="0"/>
              <a:t> gösterir tapu kaydı ile (arsa, komple bina, bahçeli ev gibi imar durumunun istenmesi gereken taşınmazlardan ise) son imar durumunun istenmesi</a:t>
            </a:r>
            <a:r>
              <a:rPr lang="tr-TR" altLang="tr-TR" b="1" dirty="0" smtClean="0"/>
              <a:t>,</a:t>
            </a:r>
          </a:p>
          <a:p>
            <a:pPr marL="447675" indent="-447675">
              <a:spcBef>
                <a:spcPts val="700"/>
              </a:spcBef>
              <a:buClr>
                <a:srgbClr val="0BD0D9"/>
              </a:buClr>
              <a:buSzPct val="95000"/>
              <a:buFont typeface="Wingdings" panose="05000000000000000000" pitchFamily="2" charset="2"/>
              <a:buChar char="v"/>
            </a:pPr>
            <a:r>
              <a:rPr lang="tr-TR" altLang="tr-TR" b="1" dirty="0"/>
              <a:t>Kıymet takdiri İcra Hakimliğinin kararı ile kesinleşmiş ise İcra Hakimliğinin kararı ile hakimliğin </a:t>
            </a:r>
            <a:r>
              <a:rPr lang="tr-TR" altLang="tr-TR" b="1" dirty="0">
                <a:solidFill>
                  <a:srgbClr val="FF0000"/>
                </a:solidFill>
              </a:rPr>
              <a:t>bilirkişi raporunun getirtilmesi </a:t>
            </a:r>
            <a:r>
              <a:rPr lang="tr-TR" altLang="tr-TR" b="1" dirty="0"/>
              <a:t>(İcra Müdürlüğünde yapılan kıymet takdiri işlemi üzerine düzenlenen rapor ile İcra Hakimliğinin yaptığı keşif sonucu düzenlenen rapor arasında taşınmazın özellikleri açısından bazı değişiklikler olabilir bu durumda, satışa esas olacak İcra Hakimliğinin kararına </a:t>
            </a:r>
            <a:r>
              <a:rPr lang="tr-TR" altLang="tr-TR" b="1" dirty="0">
                <a:solidFill>
                  <a:srgbClr val="FF0000"/>
                </a:solidFill>
              </a:rPr>
              <a:t>esas bilirkişi raporunun dosyayla istenmesi gerekir</a:t>
            </a:r>
            <a:r>
              <a:rPr lang="tr-TR" altLang="tr-TR" b="1" dirty="0" smtClean="0"/>
              <a:t>.)</a:t>
            </a:r>
          </a:p>
        </p:txBody>
      </p:sp>
      <p:sp>
        <p:nvSpPr>
          <p:cNvPr id="6" name="Dikdörtgen 5"/>
          <p:cNvSpPr/>
          <p:nvPr/>
        </p:nvSpPr>
        <p:spPr>
          <a:xfrm>
            <a:off x="3182112" y="1398354"/>
            <a:ext cx="6336792" cy="523220"/>
          </a:xfrm>
          <a:prstGeom prst="rect">
            <a:avLst/>
          </a:prstGeom>
        </p:spPr>
        <p:txBody>
          <a:bodyPr wrap="square">
            <a:spAutoFit/>
          </a:bodyPr>
          <a:lstStyle/>
          <a:p>
            <a:pPr>
              <a:buClr>
                <a:srgbClr val="0BD0D9"/>
              </a:buClr>
              <a:buSzPct val="95000"/>
            </a:pPr>
            <a:r>
              <a:rPr lang="tr-TR" altLang="tr-TR" sz="2800" b="1" dirty="0" smtClean="0">
                <a:solidFill>
                  <a:srgbClr val="FF0000"/>
                </a:solidFill>
              </a:rPr>
              <a:t>TAŞINMAZ SATIŞLARINDA İZLENECEK YOL</a:t>
            </a:r>
            <a:endParaRPr lang="tr-TR" altLang="tr-TR" sz="2800" b="1" dirty="0">
              <a:solidFill>
                <a:srgbClr val="FF0000"/>
              </a:solidFill>
            </a:endParaRPr>
          </a:p>
        </p:txBody>
      </p:sp>
    </p:spTree>
    <p:extLst>
      <p:ext uri="{BB962C8B-B14F-4D97-AF65-F5344CB8AC3E}">
        <p14:creationId xmlns:p14="http://schemas.microsoft.com/office/powerpoint/2010/main" val="6589350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58</a:t>
            </a:fld>
            <a:endParaRPr lang="tr-TR" dirty="0"/>
          </a:p>
        </p:txBody>
      </p:sp>
      <p:sp>
        <p:nvSpPr>
          <p:cNvPr id="3" name="Dikdörtgen 2"/>
          <p:cNvSpPr/>
          <p:nvPr/>
        </p:nvSpPr>
        <p:spPr>
          <a:xfrm>
            <a:off x="1292352" y="2203026"/>
            <a:ext cx="9744456" cy="1754326"/>
          </a:xfrm>
          <a:prstGeom prst="rect">
            <a:avLst/>
          </a:prstGeom>
        </p:spPr>
        <p:txBody>
          <a:bodyPr wrap="square">
            <a:spAutoFit/>
          </a:bodyPr>
          <a:lstStyle/>
          <a:p>
            <a:pPr marL="447675" indent="-447675">
              <a:buClr>
                <a:srgbClr val="0BD0D9"/>
              </a:buClr>
              <a:buSzPct val="95000"/>
              <a:buFont typeface="Wingdings" panose="05000000000000000000" pitchFamily="2" charset="2"/>
              <a:buChar char="v"/>
            </a:pPr>
            <a:r>
              <a:rPr lang="tr-TR" altLang="tr-TR" b="1" dirty="0" smtClean="0"/>
              <a:t>Satış </a:t>
            </a:r>
            <a:r>
              <a:rPr lang="tr-TR" altLang="tr-TR" b="1" dirty="0"/>
              <a:t>talebi üzerine icra müdürü, satış talebinin </a:t>
            </a:r>
            <a:r>
              <a:rPr lang="tr-TR" altLang="tr-TR" b="1" dirty="0">
                <a:solidFill>
                  <a:srgbClr val="FF0000"/>
                </a:solidFill>
              </a:rPr>
              <a:t>süresinde olup olmadığını</a:t>
            </a:r>
            <a:r>
              <a:rPr lang="tr-TR" altLang="tr-TR" b="1" dirty="0"/>
              <a:t>(Tapuya haciz şerhi işlendiği tarihten itibaren bir yıldır.106. </a:t>
            </a:r>
            <a:r>
              <a:rPr lang="tr-TR" altLang="tr-TR" b="1" dirty="0" err="1"/>
              <a:t>md.</a:t>
            </a:r>
            <a:r>
              <a:rPr lang="tr-TR" altLang="tr-TR" b="1" dirty="0"/>
              <a:t>) kontrol eder ve süresinde ise talepten itibaren üç ay içerisinde taşınmazı satar.(123.md.) </a:t>
            </a:r>
            <a:r>
              <a:rPr lang="tr-TR" altLang="tr-TR" b="1" dirty="0">
                <a:solidFill>
                  <a:srgbClr val="FF0000"/>
                </a:solidFill>
              </a:rPr>
              <a:t>(Süre başlangıç tarihi</a:t>
            </a:r>
            <a:r>
              <a:rPr lang="tr-TR" altLang="tr-TR" b="1" dirty="0" smtClean="0">
                <a:solidFill>
                  <a:srgbClr val="FF0000"/>
                </a:solidFill>
              </a:rPr>
              <a:t>?)</a:t>
            </a:r>
          </a:p>
          <a:p>
            <a:pPr marL="447675" indent="-447675">
              <a:buClr>
                <a:srgbClr val="0BD0D9"/>
              </a:buClr>
              <a:buSzPct val="95000"/>
              <a:buFont typeface="Wingdings" panose="05000000000000000000" pitchFamily="2" charset="2"/>
              <a:buChar char="v"/>
            </a:pPr>
            <a:r>
              <a:rPr lang="tr-TR" altLang="tr-TR" b="1" dirty="0" smtClean="0"/>
              <a:t>Satış hazırlıkları tamamlandıktan sonra taşınmazın satış kararı verilerek (tebliğ durumu, ilanın ne şekilde yapılacağı, yer, gün ve saati, teslim masrafların kime ait olacağı, KDV oranı)  şartname ve satış ilanı düzenlenir,</a:t>
            </a:r>
            <a:endParaRPr lang="tr-TR" altLang="tr-TR" b="1" dirty="0"/>
          </a:p>
        </p:txBody>
      </p:sp>
      <p:sp>
        <p:nvSpPr>
          <p:cNvPr id="6" name="Dikdörtgen 5"/>
          <p:cNvSpPr/>
          <p:nvPr/>
        </p:nvSpPr>
        <p:spPr>
          <a:xfrm>
            <a:off x="3182112" y="1398354"/>
            <a:ext cx="6336792" cy="523220"/>
          </a:xfrm>
          <a:prstGeom prst="rect">
            <a:avLst/>
          </a:prstGeom>
        </p:spPr>
        <p:txBody>
          <a:bodyPr wrap="square">
            <a:spAutoFit/>
          </a:bodyPr>
          <a:lstStyle/>
          <a:p>
            <a:pPr>
              <a:buClr>
                <a:srgbClr val="0BD0D9"/>
              </a:buClr>
              <a:buSzPct val="95000"/>
            </a:pPr>
            <a:r>
              <a:rPr lang="tr-TR" altLang="tr-TR" sz="2800" b="1" dirty="0" smtClean="0">
                <a:solidFill>
                  <a:srgbClr val="FF0000"/>
                </a:solidFill>
              </a:rPr>
              <a:t>TAŞINMAZ SATIŞLARINDA İZLENECEK YOL</a:t>
            </a:r>
            <a:endParaRPr lang="tr-TR" altLang="tr-TR" sz="2800" b="1" dirty="0">
              <a:solidFill>
                <a:srgbClr val="FF0000"/>
              </a:solidFill>
            </a:endParaRPr>
          </a:p>
        </p:txBody>
      </p:sp>
    </p:spTree>
    <p:extLst>
      <p:ext uri="{BB962C8B-B14F-4D97-AF65-F5344CB8AC3E}">
        <p14:creationId xmlns:p14="http://schemas.microsoft.com/office/powerpoint/2010/main" val="16252907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59</a:t>
            </a:fld>
            <a:endParaRPr lang="tr-TR" dirty="0"/>
          </a:p>
        </p:txBody>
      </p:sp>
      <p:sp>
        <p:nvSpPr>
          <p:cNvPr id="4" name="Text Box 1"/>
          <p:cNvSpPr txBox="1">
            <a:spLocks noChangeArrowheads="1"/>
          </p:cNvSpPr>
          <p:nvPr/>
        </p:nvSpPr>
        <p:spPr bwMode="auto">
          <a:xfrm>
            <a:off x="1704975" y="1095375"/>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bIns="0" anchor="b"/>
          <a:lstStyle>
            <a:lvl1pPr marL="484188">
              <a:spcBef>
                <a:spcPts val="650"/>
              </a:spcBef>
              <a:buClr>
                <a:srgbClr val="000000"/>
              </a:buClr>
              <a:buSzPct val="100000"/>
              <a:buFont typeface="Times New Roman" panose="02020603050405020304" pitchFamily="18" charset="0"/>
              <a:buChar char="•"/>
              <a:tabLst>
                <a:tab pos="484188"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 pos="9467850" algn="l"/>
              </a:tabLst>
              <a:defRPr sz="2600">
                <a:solidFill>
                  <a:srgbClr val="000000"/>
                </a:solidFill>
                <a:latin typeface="Constantia" panose="02030602050306030303" pitchFamily="18" charset="0"/>
                <a:ea typeface="SimSun" panose="02010600030101010101" pitchFamily="2" charset="-122"/>
              </a:defRPr>
            </a:lvl1pPr>
            <a:lvl2pPr>
              <a:spcBef>
                <a:spcPts val="600"/>
              </a:spcBef>
              <a:buClr>
                <a:srgbClr val="000000"/>
              </a:buClr>
              <a:buSzPct val="100000"/>
              <a:buFont typeface="Times New Roman" panose="02020603050405020304" pitchFamily="18" charset="0"/>
              <a:buChar char="–"/>
              <a:tabLst>
                <a:tab pos="484188"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 pos="9467850" algn="l"/>
              </a:tabLst>
              <a:defRPr sz="2400">
                <a:solidFill>
                  <a:srgbClr val="000000"/>
                </a:solidFill>
                <a:latin typeface="Constantia" panose="02030602050306030303" pitchFamily="18" charset="0"/>
                <a:ea typeface="SimSun" panose="02010600030101010101" pitchFamily="2" charset="-122"/>
              </a:defRPr>
            </a:lvl2pPr>
            <a:lvl3pPr>
              <a:spcBef>
                <a:spcPts val="525"/>
              </a:spcBef>
              <a:buClr>
                <a:srgbClr val="000000"/>
              </a:buClr>
              <a:buSzPct val="100000"/>
              <a:buFont typeface="Times New Roman" panose="02020603050405020304" pitchFamily="18" charset="0"/>
              <a:buChar char="•"/>
              <a:tabLst>
                <a:tab pos="484188"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 pos="9467850" algn="l"/>
              </a:tabLst>
              <a:defRPr sz="2100">
                <a:solidFill>
                  <a:srgbClr val="000000"/>
                </a:solidFill>
                <a:latin typeface="Constantia" panose="02030602050306030303"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484188"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 pos="9467850" algn="l"/>
              </a:tabLst>
              <a:defRPr sz="2000">
                <a:solidFill>
                  <a:srgbClr val="000000"/>
                </a:solidFill>
                <a:latin typeface="Constantia" panose="02030602050306030303"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484188"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 pos="9467850" algn="l"/>
              </a:tabLst>
              <a:defRPr sz="2000">
                <a:solidFill>
                  <a:srgbClr val="000000"/>
                </a:solidFill>
                <a:latin typeface="Constantia" panose="02030602050306030303"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484188"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 pos="9467850" algn="l"/>
              </a:tabLst>
              <a:defRPr sz="2000">
                <a:solidFill>
                  <a:srgbClr val="000000"/>
                </a:solidFill>
                <a:latin typeface="Constantia" panose="02030602050306030303"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484188"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 pos="9467850" algn="l"/>
              </a:tabLst>
              <a:defRPr sz="2000">
                <a:solidFill>
                  <a:srgbClr val="000000"/>
                </a:solidFill>
                <a:latin typeface="Constantia" panose="02030602050306030303"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484188"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 pos="9467850" algn="l"/>
              </a:tabLst>
              <a:defRPr sz="2000">
                <a:solidFill>
                  <a:srgbClr val="000000"/>
                </a:solidFill>
                <a:latin typeface="Constantia" panose="02030602050306030303"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484188"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 pos="9467850" algn="l"/>
              </a:tabLst>
              <a:defRPr sz="2000">
                <a:solidFill>
                  <a:srgbClr val="000000"/>
                </a:solidFill>
                <a:latin typeface="Constantia" panose="02030602050306030303" pitchFamily="18" charset="0"/>
                <a:ea typeface="SimSun" panose="02010600030101010101" pitchFamily="2" charset="-122"/>
              </a:defRPr>
            </a:lvl9pPr>
          </a:lstStyle>
          <a:p>
            <a:pPr marL="0" algn="ctr" eaLnBrk="1" hangingPunct="1">
              <a:spcBef>
                <a:spcPct val="0"/>
              </a:spcBef>
              <a:buClrTx/>
              <a:buFontTx/>
              <a:buNone/>
              <a:tabLst>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 pos="9467850" algn="l"/>
              </a:tabLst>
            </a:pPr>
            <a:r>
              <a:rPr lang="tr-TR" altLang="tr-TR" sz="4000" b="1" dirty="0">
                <a:solidFill>
                  <a:srgbClr val="FF0000"/>
                </a:solidFill>
                <a:latin typeface="Calibri" panose="020F0502020204030204" pitchFamily="34" charset="0"/>
              </a:rPr>
              <a:t>GAYRİMENKUL SATIŞIYLA İLGİLİ ÖNEMLİ YARGITAY KARARLARI</a:t>
            </a:r>
          </a:p>
        </p:txBody>
      </p:sp>
      <p:sp>
        <p:nvSpPr>
          <p:cNvPr id="5" name="Text Box 2"/>
          <p:cNvSpPr txBox="1">
            <a:spLocks noChangeArrowheads="1"/>
          </p:cNvSpPr>
          <p:nvPr/>
        </p:nvSpPr>
        <p:spPr bwMode="auto">
          <a:xfrm>
            <a:off x="1285875" y="2592388"/>
            <a:ext cx="9620250" cy="134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69875" indent="-269875">
              <a:spcBef>
                <a:spcPts val="65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600">
                <a:solidFill>
                  <a:srgbClr val="000000"/>
                </a:solidFill>
                <a:latin typeface="Constantia" panose="02030602050306030303" pitchFamily="18" charset="0"/>
                <a:ea typeface="SimSun" panose="02010600030101010101" pitchFamily="2" charset="-122"/>
              </a:defRPr>
            </a:lvl1pPr>
            <a:lvl2pPr>
              <a:spcBef>
                <a:spcPts val="60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000000"/>
                </a:solidFill>
                <a:latin typeface="Constantia" panose="02030602050306030303" pitchFamily="18" charset="0"/>
                <a:ea typeface="SimSun" panose="02010600030101010101" pitchFamily="2" charset="-122"/>
              </a:defRPr>
            </a:lvl2pPr>
            <a:lvl3pPr>
              <a:spcBef>
                <a:spcPts val="525"/>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100">
                <a:solidFill>
                  <a:srgbClr val="000000"/>
                </a:solidFill>
                <a:latin typeface="Constantia" panose="02030602050306030303"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9pPr>
          </a:lstStyle>
          <a:p>
            <a:pPr marL="447675" indent="-447675" eaLnBrk="1" hangingPunct="1">
              <a:spcBef>
                <a:spcPts val="600"/>
              </a:spcBef>
              <a:buClr>
                <a:srgbClr val="FF0000"/>
              </a:buClr>
              <a:buSzPct val="95000"/>
              <a:buFont typeface="Wingdings" panose="05000000000000000000" pitchFamily="2" charset="2"/>
              <a:buChar char="v"/>
              <a:tabLst>
                <a:tab pos="4476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tr-TR" altLang="tr-TR" b="1" dirty="0" smtClean="0"/>
              <a:t>İki </a:t>
            </a:r>
            <a:r>
              <a:rPr lang="tr-TR" altLang="tr-TR" b="1" dirty="0"/>
              <a:t>ayrı parselin birlikte satılabilmesi için aralarında ekonomik bütünlük bulunmalıdır.(</a:t>
            </a:r>
            <a:r>
              <a:rPr lang="tr-TR" altLang="tr-TR" sz="2400" b="1" dirty="0"/>
              <a:t>12. HD 04.04.2003 tarih, </a:t>
            </a:r>
            <a:r>
              <a:rPr lang="tr-TR" altLang="tr-TR" sz="2400" b="1" dirty="0" smtClean="0"/>
              <a:t>4031/7352)</a:t>
            </a:r>
          </a:p>
          <a:p>
            <a:pPr marL="447675" indent="-447675" eaLnBrk="1" hangingPunct="1">
              <a:spcBef>
                <a:spcPts val="600"/>
              </a:spcBef>
              <a:buClr>
                <a:srgbClr val="FF0000"/>
              </a:buClr>
              <a:buSzPct val="95000"/>
              <a:buFont typeface="Wingdings" panose="05000000000000000000" pitchFamily="2" charset="2"/>
              <a:buChar char="v"/>
              <a:tabLst>
                <a:tab pos="4476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tr-TR" sz="2400" b="1" dirty="0" smtClean="0">
                <a:latin typeface="Constantia" pitchFamily="16" charset="0"/>
                <a:ea typeface="SimSun" charset="-122"/>
              </a:rPr>
              <a:t>Gayrimenkul </a:t>
            </a:r>
            <a:r>
              <a:rPr lang="tr-TR" sz="2400" b="1" dirty="0">
                <a:latin typeface="Constantia" pitchFamily="16" charset="0"/>
                <a:ea typeface="SimSun" charset="-122"/>
              </a:rPr>
              <a:t>ihalelerinde ilgililere satış ilanı tebliğ olunmaması başlı başına ihalenin feshi nedenidir.</a:t>
            </a:r>
            <a:r>
              <a:rPr lang="tr-TR" sz="2000" b="1" dirty="0">
                <a:latin typeface="Constantia" pitchFamily="16" charset="0"/>
                <a:ea typeface="SimSun" charset="-122"/>
              </a:rPr>
              <a:t>(12. HD 27.04.2006 tarih </a:t>
            </a:r>
            <a:r>
              <a:rPr lang="tr-TR" sz="2000" b="1" dirty="0" smtClean="0">
                <a:latin typeface="Constantia" pitchFamily="16" charset="0"/>
                <a:ea typeface="SimSun" charset="-122"/>
              </a:rPr>
              <a:t>5527/9187)</a:t>
            </a:r>
          </a:p>
          <a:p>
            <a:pPr marL="447675" indent="-447675" eaLnBrk="1" hangingPunct="1">
              <a:spcBef>
                <a:spcPts val="600"/>
              </a:spcBef>
              <a:buClr>
                <a:srgbClr val="FF0000"/>
              </a:buClr>
              <a:buSzPct val="95000"/>
              <a:buFont typeface="Wingdings" panose="05000000000000000000" pitchFamily="2" charset="2"/>
              <a:buChar char="v"/>
              <a:tabLst>
                <a:tab pos="4476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tr-TR" sz="2400" b="1" dirty="0" smtClean="0">
                <a:latin typeface="Constantia" pitchFamily="16" charset="0"/>
                <a:ea typeface="SimSun" charset="-122"/>
              </a:rPr>
              <a:t>Taşınmazı </a:t>
            </a:r>
            <a:r>
              <a:rPr lang="tr-TR" sz="2400" b="1" dirty="0">
                <a:latin typeface="Constantia" pitchFamily="16" charset="0"/>
                <a:ea typeface="SimSun" charset="-122"/>
              </a:rPr>
              <a:t>hacizli olarak satın alan üçüncü şahsa satış ilanının tebliğ edilmemesi ihalenin feshi nedenidir.</a:t>
            </a:r>
            <a:r>
              <a:rPr lang="tr-TR" sz="2000" b="1" dirty="0">
                <a:latin typeface="Constantia" pitchFamily="16" charset="0"/>
                <a:ea typeface="SimSun" charset="-122"/>
              </a:rPr>
              <a:t>(12. HD. 19.01.2007 tarih 2006/22782-2007/505)</a:t>
            </a:r>
          </a:p>
          <a:p>
            <a:pPr marL="447675" indent="-447675" eaLnBrk="1" hangingPunct="1">
              <a:spcBef>
                <a:spcPts val="600"/>
              </a:spcBef>
              <a:buClr>
                <a:srgbClr val="FF0000"/>
              </a:buClr>
              <a:buSzPct val="95000"/>
              <a:buFont typeface="Wingdings" panose="05000000000000000000" pitchFamily="2" charset="2"/>
              <a:buChar char="v"/>
              <a:tabLst>
                <a:tab pos="4476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tr-TR" altLang="tr-TR" sz="2400" b="1" dirty="0" smtClean="0"/>
          </a:p>
          <a:p>
            <a:pPr marL="447675" indent="-447675" eaLnBrk="1" hangingPunct="1">
              <a:spcBef>
                <a:spcPts val="600"/>
              </a:spcBef>
              <a:buClr>
                <a:srgbClr val="0BD0D9"/>
              </a:buClr>
              <a:buSzPct val="95000"/>
              <a:buFont typeface="Wingdings" panose="05000000000000000000" pitchFamily="2" charset="2"/>
              <a:buChar char="v"/>
              <a:tabLst>
                <a:tab pos="4476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tr-TR" altLang="tr-TR" sz="2400" b="1" dirty="0"/>
          </a:p>
        </p:txBody>
      </p:sp>
    </p:spTree>
    <p:extLst>
      <p:ext uri="{BB962C8B-B14F-4D97-AF65-F5344CB8AC3E}">
        <p14:creationId xmlns:p14="http://schemas.microsoft.com/office/powerpoint/2010/main" val="3381009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6</a:t>
            </a:fld>
            <a:endParaRPr lang="tr-TR" dirty="0"/>
          </a:p>
        </p:txBody>
      </p:sp>
      <p:sp>
        <p:nvSpPr>
          <p:cNvPr id="3" name="TextShape 3"/>
          <p:cNvSpPr txBox="1"/>
          <p:nvPr/>
        </p:nvSpPr>
        <p:spPr>
          <a:xfrm>
            <a:off x="2124075" y="2199416"/>
            <a:ext cx="8096250" cy="3772080"/>
          </a:xfrm>
          <a:prstGeom prst="rect">
            <a:avLst/>
          </a:prstGeom>
          <a:noFill/>
          <a:ln>
            <a:noFill/>
          </a:ln>
        </p:spPr>
        <p:txBody>
          <a:bodyPr lIns="90000" tIns="45000" rIns="90000" bIns="45000"/>
          <a:lstStyle/>
          <a:p>
            <a:pPr marL="216000" algn="just">
              <a:lnSpc>
                <a:spcPct val="100000"/>
              </a:lnSpc>
            </a:pPr>
            <a:r>
              <a:rPr lang="tr-TR" sz="2200" b="1" strike="noStrike" spc="-1" dirty="0">
                <a:solidFill>
                  <a:srgbClr val="FF0000"/>
                </a:solidFill>
                <a:uFill>
                  <a:solidFill>
                    <a:srgbClr val="FFFFFF"/>
                  </a:solidFill>
                </a:uFill>
                <a:latin typeface="Times New Roman TUR"/>
              </a:rPr>
              <a:t>Satış Kavramı</a:t>
            </a:r>
            <a:endParaRPr lang="tr-TR" sz="1200" b="0" strike="noStrike" spc="-1" dirty="0">
              <a:solidFill>
                <a:srgbClr val="FF0000"/>
              </a:solidFill>
              <a:uFill>
                <a:solidFill>
                  <a:srgbClr val="FFFFFF"/>
                </a:solidFill>
              </a:uFill>
              <a:latin typeface="Times New Roman TUR"/>
              <a:ea typeface="Times New Roman TUR"/>
            </a:endParaRPr>
          </a:p>
          <a:p>
            <a:pPr marL="216000" algn="just">
              <a:lnSpc>
                <a:spcPct val="100000"/>
              </a:lnSpc>
            </a:pPr>
            <a:r>
              <a:rPr lang="tr-TR" sz="2200" b="1" strike="noStrike" spc="-1" dirty="0">
                <a:solidFill>
                  <a:srgbClr val="000000"/>
                </a:solidFill>
                <a:uFill>
                  <a:solidFill>
                    <a:srgbClr val="FFFFFF"/>
                  </a:solidFill>
                </a:uFill>
                <a:latin typeface="Times New Roman TUR"/>
                <a:ea typeface="Times New Roman TUR"/>
              </a:rPr>
              <a:t>İcra ve İflas Hukukunun en önemli ve hassas kavramlarından biri olup, borçlunun borcunu ödeyememesi halinde alacaklının borçludan alacağını tahsili amacıyla üzerinde haciz veya ipotek kaydı bulunan borçluya ait malın borçlunun rızasına bakılmaksızın önceden belirlenen bir </a:t>
            </a:r>
            <a:r>
              <a:rPr lang="tr-TR" sz="2200" b="1" strike="noStrike" spc="-1" dirty="0" smtClean="0">
                <a:solidFill>
                  <a:srgbClr val="000000"/>
                </a:solidFill>
                <a:uFill>
                  <a:solidFill>
                    <a:srgbClr val="FFFFFF"/>
                  </a:solidFill>
                </a:uFill>
                <a:latin typeface="Times New Roman TUR"/>
                <a:ea typeface="Times New Roman TUR"/>
              </a:rPr>
              <a:t>zamanda </a:t>
            </a:r>
            <a:r>
              <a:rPr lang="tr-TR" sz="2200" b="1" strike="noStrike" spc="-1" dirty="0">
                <a:solidFill>
                  <a:srgbClr val="000000"/>
                </a:solidFill>
                <a:uFill>
                  <a:solidFill>
                    <a:srgbClr val="FFFFFF"/>
                  </a:solidFill>
                </a:uFill>
                <a:latin typeface="Times New Roman TUR"/>
                <a:ea typeface="Times New Roman TUR"/>
              </a:rPr>
              <a:t>en yüksek teklifte bulunan ilgiliye İcra </a:t>
            </a:r>
            <a:r>
              <a:rPr lang="tr-TR" sz="2200" b="1" strike="noStrike" spc="-1" dirty="0" smtClean="0">
                <a:solidFill>
                  <a:srgbClr val="000000"/>
                </a:solidFill>
                <a:uFill>
                  <a:solidFill>
                    <a:srgbClr val="FFFFFF"/>
                  </a:solidFill>
                </a:uFill>
                <a:latin typeface="Times New Roman TUR"/>
                <a:ea typeface="Times New Roman TUR"/>
              </a:rPr>
              <a:t>Dairesi </a:t>
            </a:r>
            <a:r>
              <a:rPr lang="tr-TR" sz="2200" b="1" strike="noStrike" spc="-1" dirty="0">
                <a:solidFill>
                  <a:srgbClr val="000000"/>
                </a:solidFill>
                <a:uFill>
                  <a:solidFill>
                    <a:srgbClr val="FFFFFF"/>
                  </a:solidFill>
                </a:uFill>
                <a:latin typeface="Times New Roman TUR"/>
                <a:ea typeface="Times New Roman TUR"/>
              </a:rPr>
              <a:t>kanalıyla cebren satılarak paraya çevrilmesi işlemidir.</a:t>
            </a:r>
            <a:endParaRPr lang="tr-TR" sz="1200" b="1" strike="noStrike" spc="-1" dirty="0">
              <a:solidFill>
                <a:srgbClr val="000000"/>
              </a:solidFill>
              <a:uFill>
                <a:solidFill>
                  <a:srgbClr val="FFFFFF"/>
                </a:solidFill>
              </a:uFill>
              <a:latin typeface="Times New Roman TUR"/>
              <a:ea typeface="Times New Roman TUR"/>
            </a:endParaRPr>
          </a:p>
          <a:p>
            <a:endParaRPr lang="tr-TR" sz="1800" b="0" strike="noStrike" spc="-1" dirty="0">
              <a:solidFill>
                <a:srgbClr val="000000"/>
              </a:solidFill>
              <a:uFill>
                <a:solidFill>
                  <a:srgbClr val="FFFFFF"/>
                </a:solidFill>
              </a:uFill>
              <a:latin typeface="Arial"/>
            </a:endParaRPr>
          </a:p>
        </p:txBody>
      </p:sp>
      <p:sp>
        <p:nvSpPr>
          <p:cNvPr id="4" name="4 Dikdörtgen"/>
          <p:cNvSpPr/>
          <p:nvPr/>
        </p:nvSpPr>
        <p:spPr>
          <a:xfrm>
            <a:off x="4675948" y="1083340"/>
            <a:ext cx="2810971" cy="923330"/>
          </a:xfrm>
          <a:prstGeom prst="rect">
            <a:avLst/>
          </a:prstGeom>
          <a:noFill/>
        </p:spPr>
        <p:txBody>
          <a:bodyPr wrap="square" lIns="91440" tIns="45720" rIns="91440" bIns="45720">
            <a:spAutoFit/>
          </a:bodyPr>
          <a:lstStyle/>
          <a:p>
            <a:pPr algn="ctr"/>
            <a:r>
              <a:rPr lang="tr-TR" sz="5400" b="1" strike="noStrike" cap="none" spc="0" dirty="0">
                <a:ln w="17780" cmpd="sng">
                  <a:solidFill>
                    <a:srgbClr val="FFFFFF"/>
                  </a:solidFill>
                  <a:prstDash val="solid"/>
                  <a:miter lim="800000"/>
                </a:ln>
                <a:solidFill>
                  <a:srgbClr val="0070C0"/>
                </a:solidFill>
                <a:effectLst>
                  <a:outerShdw blurRad="50800" algn="tl" rotWithShape="0">
                    <a:srgbClr val="000000"/>
                  </a:outerShdw>
                </a:effectLst>
                <a:uFill>
                  <a:solidFill>
                    <a:srgbClr val="FFFFFF"/>
                  </a:solidFill>
                </a:uFill>
                <a:latin typeface="Times New Roman"/>
                <a:ea typeface="DejaVu Sans"/>
              </a:rPr>
              <a:t>SATIŞ</a:t>
            </a:r>
            <a:r>
              <a:rPr lang="tr-TR" sz="5400" b="1" strike="noStrike" cap="none" spc="0" dirty="0">
                <a:ln w="17780" cmpd="sng">
                  <a:solidFill>
                    <a:srgbClr val="FFFFFF"/>
                  </a:solidFill>
                  <a:prstDash val="solid"/>
                  <a:miter lim="800000"/>
                </a:ln>
                <a:solidFill>
                  <a:srgbClr val="FF0000"/>
                </a:solidFill>
                <a:effectLst>
                  <a:outerShdw blurRad="50800" algn="tl" rotWithShape="0">
                    <a:srgbClr val="000000"/>
                  </a:outerShdw>
                </a:effectLst>
                <a:uFill>
                  <a:solidFill>
                    <a:srgbClr val="FFFFFF"/>
                  </a:solidFill>
                </a:uFill>
                <a:latin typeface="Times New Roman"/>
                <a:ea typeface="DejaVu Sans"/>
              </a:rPr>
              <a:t> </a:t>
            </a:r>
            <a:endParaRPr lang="tr-TR" sz="54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extLst>
      <p:ext uri="{BB962C8B-B14F-4D97-AF65-F5344CB8AC3E}">
        <p14:creationId xmlns:p14="http://schemas.microsoft.com/office/powerpoint/2010/main" val="28664839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60</a:t>
            </a:fld>
            <a:endParaRPr lang="tr-TR" dirty="0"/>
          </a:p>
        </p:txBody>
      </p:sp>
      <p:sp>
        <p:nvSpPr>
          <p:cNvPr id="5" name="Text Box 2"/>
          <p:cNvSpPr txBox="1">
            <a:spLocks noChangeArrowheads="1"/>
          </p:cNvSpPr>
          <p:nvPr/>
        </p:nvSpPr>
        <p:spPr bwMode="auto">
          <a:xfrm>
            <a:off x="1238250" y="1268413"/>
            <a:ext cx="9620250" cy="134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69875" indent="-269875">
              <a:spcBef>
                <a:spcPts val="65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600">
                <a:solidFill>
                  <a:srgbClr val="000000"/>
                </a:solidFill>
                <a:latin typeface="Constantia" panose="02030602050306030303" pitchFamily="18" charset="0"/>
                <a:ea typeface="SimSun" panose="02010600030101010101" pitchFamily="2" charset="-122"/>
              </a:defRPr>
            </a:lvl1pPr>
            <a:lvl2pPr>
              <a:spcBef>
                <a:spcPts val="60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000000"/>
                </a:solidFill>
                <a:latin typeface="Constantia" panose="02030602050306030303" pitchFamily="18" charset="0"/>
                <a:ea typeface="SimSun" panose="02010600030101010101" pitchFamily="2" charset="-122"/>
              </a:defRPr>
            </a:lvl2pPr>
            <a:lvl3pPr>
              <a:spcBef>
                <a:spcPts val="525"/>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100">
                <a:solidFill>
                  <a:srgbClr val="000000"/>
                </a:solidFill>
                <a:latin typeface="Constantia" panose="02030602050306030303"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9pPr>
          </a:lstStyle>
          <a:p>
            <a:pPr marL="447675" indent="-447675" algn="just">
              <a:lnSpc>
                <a:spcPct val="90000"/>
              </a:lnSpc>
              <a:buClr>
                <a:srgbClr val="FF0000"/>
              </a:buClr>
              <a:buFont typeface="Wingdings" panose="05000000000000000000" pitchFamily="2" charset="2"/>
              <a:buChar char="v"/>
              <a:tabLst>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tr-TR" altLang="tr-TR" sz="2400" b="1" dirty="0"/>
              <a:t>Tapuda adresi bulunan hissedara satış ilanı tebliği zorunludur ve hissedarlardan birisinin satıştan önce ölmesi halinde satış ilanının onun mirasçılarına tebliğ şarttır.(12. HD. 24.10.2000 tarih 15021/15838)</a:t>
            </a:r>
          </a:p>
          <a:p>
            <a:pPr marL="447675" indent="-447675" algn="just">
              <a:lnSpc>
                <a:spcPct val="90000"/>
              </a:lnSpc>
              <a:buClr>
                <a:srgbClr val="FF0000"/>
              </a:buClr>
              <a:buFont typeface="Wingdings" panose="05000000000000000000" pitchFamily="2" charset="2"/>
              <a:buChar char="v"/>
              <a:tabLst>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tr-TR" altLang="tr-TR" sz="2400" b="1" dirty="0"/>
              <a:t>Satışın kıymet takdirinin esas alındığı tarihten iki sene sonra yapılmasının başlı başına ihalenin feshi sebebi olup 2 yıllık sürenin başlangıcı bilahare kesinleşmesi kaydıyla kıymet takdirinin yapıldığı tarihtir.(HGK 26.02.192 tarih 4-70/130</a:t>
            </a:r>
            <a:r>
              <a:rPr lang="tr-TR" altLang="tr-TR" sz="2400" b="1" dirty="0" smtClean="0"/>
              <a:t>)</a:t>
            </a:r>
          </a:p>
          <a:p>
            <a:pPr marL="447675" indent="-447675" algn="just">
              <a:lnSpc>
                <a:spcPct val="90000"/>
              </a:lnSpc>
              <a:buClr>
                <a:srgbClr val="FF0000"/>
              </a:buClr>
              <a:buFont typeface="Wingdings" panose="05000000000000000000" pitchFamily="2" charset="2"/>
              <a:buChar char="v"/>
              <a:tabLst>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tr-TR" sz="2400" b="1" dirty="0">
                <a:latin typeface="Constantia" pitchFamily="16" charset="0"/>
                <a:ea typeface="SimSun" charset="-122"/>
              </a:rPr>
              <a:t>Taşınmazın kıymetinin belirlenmesi için yapılan keşif ve bilirkişi masraflarının da tıpkı ilan giderleri gibi paraya çevirme masrafı olarak kabulü gerekir.(12. HD. 07.11.2006 tarih 17670/20655)</a:t>
            </a:r>
            <a:endParaRPr lang="tr-TR" altLang="tr-TR" sz="2400" b="1" dirty="0"/>
          </a:p>
          <a:p>
            <a:pPr marL="447675" indent="-447675" eaLnBrk="1" hangingPunct="1">
              <a:spcBef>
                <a:spcPts val="600"/>
              </a:spcBef>
              <a:buClr>
                <a:srgbClr val="FF0000"/>
              </a:buClr>
              <a:buSzPct val="95000"/>
              <a:buFont typeface="Wingdings" panose="05000000000000000000" pitchFamily="2" charset="2"/>
              <a:buChar char="v"/>
              <a:tabLst>
                <a:tab pos="4476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tr-TR" altLang="tr-TR" sz="2400" b="1" dirty="0" smtClean="0"/>
          </a:p>
          <a:p>
            <a:pPr marL="447675" indent="-447675" eaLnBrk="1" hangingPunct="1">
              <a:spcBef>
                <a:spcPts val="600"/>
              </a:spcBef>
              <a:buClr>
                <a:srgbClr val="0BD0D9"/>
              </a:buClr>
              <a:buSzPct val="95000"/>
              <a:buFont typeface="Wingdings" panose="05000000000000000000" pitchFamily="2" charset="2"/>
              <a:buChar char="v"/>
              <a:tabLst>
                <a:tab pos="4476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tr-TR" altLang="tr-TR" sz="2400" b="1" dirty="0"/>
          </a:p>
        </p:txBody>
      </p:sp>
    </p:spTree>
    <p:extLst>
      <p:ext uri="{BB962C8B-B14F-4D97-AF65-F5344CB8AC3E}">
        <p14:creationId xmlns:p14="http://schemas.microsoft.com/office/powerpoint/2010/main" val="28161314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61</a:t>
            </a:fld>
            <a:endParaRPr lang="tr-TR" dirty="0"/>
          </a:p>
        </p:txBody>
      </p:sp>
      <p:sp>
        <p:nvSpPr>
          <p:cNvPr id="5" name="Text Box 2"/>
          <p:cNvSpPr txBox="1">
            <a:spLocks noChangeArrowheads="1"/>
          </p:cNvSpPr>
          <p:nvPr/>
        </p:nvSpPr>
        <p:spPr bwMode="auto">
          <a:xfrm>
            <a:off x="1219200" y="1230313"/>
            <a:ext cx="9620250"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69875" indent="-269875">
              <a:spcBef>
                <a:spcPts val="65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600">
                <a:solidFill>
                  <a:srgbClr val="000000"/>
                </a:solidFill>
                <a:latin typeface="Constantia" panose="02030602050306030303" pitchFamily="18" charset="0"/>
                <a:ea typeface="SimSun" panose="02010600030101010101" pitchFamily="2" charset="-122"/>
              </a:defRPr>
            </a:lvl1pPr>
            <a:lvl2pPr>
              <a:spcBef>
                <a:spcPts val="60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000000"/>
                </a:solidFill>
                <a:latin typeface="Constantia" panose="02030602050306030303" pitchFamily="18" charset="0"/>
                <a:ea typeface="SimSun" panose="02010600030101010101" pitchFamily="2" charset="-122"/>
              </a:defRPr>
            </a:lvl2pPr>
            <a:lvl3pPr>
              <a:spcBef>
                <a:spcPts val="525"/>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100">
                <a:solidFill>
                  <a:srgbClr val="000000"/>
                </a:solidFill>
                <a:latin typeface="Constantia" panose="02030602050306030303"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SimSun" panose="02010600030101010101" pitchFamily="2" charset="-122"/>
              </a:defRPr>
            </a:lvl9pPr>
          </a:lstStyle>
          <a:p>
            <a:pPr marL="447675" indent="-447675">
              <a:buClr>
                <a:srgbClr val="FF0000"/>
              </a:buClr>
              <a:buFont typeface="Wingdings" panose="05000000000000000000" pitchFamily="2" charset="2"/>
              <a:buChar char="v"/>
              <a:tabLst>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tr-TR" altLang="tr-TR" sz="2400" b="1" dirty="0"/>
              <a:t>Borçluya satış ilanının usulüne uygun olarak tebliğ edilmemesi tek başına ihalenin feshi nedenidir.(12. HD. 01.03.2007 tarih 902/3664)</a:t>
            </a:r>
          </a:p>
          <a:p>
            <a:pPr marL="447675" indent="-447675">
              <a:buClr>
                <a:srgbClr val="FF0000"/>
              </a:buClr>
              <a:buFont typeface="Wingdings" panose="05000000000000000000" pitchFamily="2" charset="2"/>
              <a:buChar char="v"/>
              <a:tabLst>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tr-TR" altLang="tr-TR" sz="2400" b="1" dirty="0"/>
              <a:t>Kendisine kıymet takdiri tebliğ edilmeyen şikayetçinin, satış ilanının tebliğinden itibaren 7 günlük sürede kıymet takdirine itiraz etmemesi halinde, bu husus ihalenin feshi nedeni olarak ileri sürülemez.(12. HD. 09.12.2005 tarih 20560/24638) </a:t>
            </a:r>
            <a:endParaRPr lang="tr-TR" altLang="tr-TR" sz="2400" b="1" dirty="0" smtClean="0"/>
          </a:p>
        </p:txBody>
      </p:sp>
    </p:spTree>
    <p:extLst>
      <p:ext uri="{BB962C8B-B14F-4D97-AF65-F5344CB8AC3E}">
        <p14:creationId xmlns:p14="http://schemas.microsoft.com/office/powerpoint/2010/main" val="4199827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7</a:t>
            </a:fld>
            <a:endParaRPr lang="tr-TR" dirty="0"/>
          </a:p>
        </p:txBody>
      </p:sp>
      <p:sp>
        <p:nvSpPr>
          <p:cNvPr id="3" name="4 Dikdörtgen"/>
          <p:cNvSpPr/>
          <p:nvPr/>
        </p:nvSpPr>
        <p:spPr>
          <a:xfrm>
            <a:off x="2251846" y="1066040"/>
            <a:ext cx="7560707" cy="1538883"/>
          </a:xfrm>
          <a:prstGeom prst="rect">
            <a:avLst/>
          </a:prstGeom>
          <a:noFill/>
        </p:spPr>
        <p:txBody>
          <a:bodyPr wrap="square" lIns="91440" tIns="45720" rIns="91440" bIns="45720">
            <a:spAutoFit/>
          </a:bodyPr>
          <a:lstStyle/>
          <a:p>
            <a:pPr algn="ctr"/>
            <a:r>
              <a:rPr kumimoji="0" lang="tr-TR" sz="5400" b="1" i="0" u="none" strike="noStrike" kern="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rPr>
              <a:t>SATIŞ </a:t>
            </a:r>
          </a:p>
          <a:p>
            <a:pPr algn="ctr"/>
            <a:r>
              <a:rPr kumimoji="0" lang="tr-TR" sz="4000" b="1" i="0" u="none" strike="noStrike" kern="0" cap="none" spc="0" normalizeH="0" baseline="0" noProof="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uLnTx/>
                <a:uFillTx/>
              </a:rPr>
              <a:t>PARAYA ÇEVİRME USULLERİ</a:t>
            </a:r>
            <a:endParaRPr lang="tr-TR" sz="40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4" name="5 Dikdörtgen"/>
          <p:cNvSpPr/>
          <p:nvPr/>
        </p:nvSpPr>
        <p:spPr>
          <a:xfrm>
            <a:off x="2097641" y="3041115"/>
            <a:ext cx="7869115" cy="1077218"/>
          </a:xfrm>
          <a:prstGeom prst="rect">
            <a:avLst/>
          </a:prstGeom>
        </p:spPr>
        <p:txBody>
          <a:bodyPr wrap="square">
            <a:spAutoFit/>
          </a:bodyPr>
          <a:lstStyle/>
          <a:p>
            <a:pPr algn="ctr"/>
            <a:r>
              <a:rPr lang="tr-TR" sz="3200" b="1" i="1" dirty="0">
                <a:solidFill>
                  <a:schemeClr val="accent1"/>
                </a:solidFill>
              </a:rPr>
              <a:t>P</a:t>
            </a:r>
            <a:r>
              <a:rPr lang="tr-TR" sz="3200" b="1" i="1" dirty="0" smtClean="0">
                <a:solidFill>
                  <a:schemeClr val="accent1"/>
                </a:solidFill>
              </a:rPr>
              <a:t>araya Çevirme İşlemleri İİK 106-137 mad.  arasında düzenlenmiştir. </a:t>
            </a:r>
          </a:p>
        </p:txBody>
      </p:sp>
      <p:sp>
        <p:nvSpPr>
          <p:cNvPr id="5" name="5 Dikdörtgen"/>
          <p:cNvSpPr/>
          <p:nvPr/>
        </p:nvSpPr>
        <p:spPr>
          <a:xfrm>
            <a:off x="2322390" y="4554526"/>
            <a:ext cx="8144119" cy="1384995"/>
          </a:xfrm>
          <a:prstGeom prst="rect">
            <a:avLst/>
          </a:prstGeom>
          <a:noFill/>
        </p:spPr>
        <p:txBody>
          <a:bodyPr wrap="square" lIns="91440" tIns="45720" rIns="91440" bIns="45720">
            <a:spAutoFit/>
          </a:bodyPr>
          <a:lstStyle/>
          <a:p>
            <a:pPr>
              <a:buFont typeface="Wingdings" pitchFamily="2" charset="2"/>
              <a:buChar char="v"/>
            </a:pPr>
            <a:r>
              <a:rPr lang="tr-TR"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5050"/>
                </a:solidFill>
                <a:effectLst>
                  <a:outerShdw blurRad="41275" dist="12700" dir="12000000" algn="tl" rotWithShape="0">
                    <a:srgbClr val="000000">
                      <a:alpha val="40000"/>
                    </a:srgbClr>
                  </a:outerShdw>
                </a:effectLst>
                <a:latin typeface="Antique Olive CompactPS" panose="020B0904030504030204" pitchFamily="34" charset="0"/>
              </a:rPr>
              <a:t> Açık Artırma Usulü ile Satış</a:t>
            </a:r>
          </a:p>
          <a:p>
            <a:pPr>
              <a:buFont typeface="Wingdings" pitchFamily="2" charset="2"/>
              <a:buChar char="v"/>
            </a:pPr>
            <a:r>
              <a:rPr lang="tr-TR"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5050"/>
                </a:solidFill>
                <a:effectLst>
                  <a:outerShdw blurRad="41275" dist="12700" dir="12000000" algn="tl" rotWithShape="0">
                    <a:srgbClr val="000000">
                      <a:alpha val="40000"/>
                    </a:srgbClr>
                  </a:outerShdw>
                </a:effectLst>
                <a:latin typeface="Antique Olive CompactPS" panose="020B0904030504030204" pitchFamily="34" charset="0"/>
              </a:rPr>
              <a:t> </a:t>
            </a:r>
            <a:r>
              <a:rPr lang="tr-TR" sz="28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5050"/>
                </a:solidFill>
                <a:effectLst>
                  <a:outerShdw blurRad="41275" dist="12700" dir="12000000" algn="tl" rotWithShape="0">
                    <a:srgbClr val="000000">
                      <a:alpha val="40000"/>
                    </a:srgbClr>
                  </a:outerShdw>
                </a:effectLst>
                <a:latin typeface="Antique Olive CompactPS" panose="020B0904030504030204" pitchFamily="34" charset="0"/>
              </a:rPr>
              <a:t>Rızaen</a:t>
            </a:r>
            <a:r>
              <a:rPr lang="tr-TR"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5050"/>
                </a:solidFill>
                <a:effectLst>
                  <a:outerShdw blurRad="41275" dist="12700" dir="12000000" algn="tl" rotWithShape="0">
                    <a:srgbClr val="000000">
                      <a:alpha val="40000"/>
                    </a:srgbClr>
                  </a:outerShdw>
                </a:effectLst>
                <a:latin typeface="Antique Olive CompactPS" panose="020B0904030504030204" pitchFamily="34" charset="0"/>
              </a:rPr>
              <a:t> Satış (İİK </a:t>
            </a:r>
            <a:r>
              <a:rPr lang="tr-TR"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5050"/>
                </a:solidFill>
                <a:effectLst>
                  <a:outerShdw blurRad="41275" dist="12700" dir="12000000" algn="tl" rotWithShape="0">
                    <a:srgbClr val="000000">
                      <a:alpha val="40000"/>
                    </a:srgbClr>
                  </a:outerShdw>
                </a:effectLst>
                <a:latin typeface="Antique Olive CompactPS" panose="020B0904030504030204" pitchFamily="34" charset="0"/>
              </a:rPr>
              <a:t>111-a)</a:t>
            </a:r>
          </a:p>
          <a:p>
            <a:pPr>
              <a:buFont typeface="Wingdings" pitchFamily="2" charset="2"/>
              <a:buChar char="v"/>
            </a:pPr>
            <a:r>
              <a:rPr lang="tr-TR"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5050"/>
                </a:solidFill>
                <a:effectLst>
                  <a:outerShdw blurRad="41275" dist="12700" dir="12000000" algn="tl" rotWithShape="0">
                    <a:srgbClr val="000000">
                      <a:alpha val="40000"/>
                    </a:srgbClr>
                  </a:outerShdw>
                </a:effectLst>
                <a:latin typeface="Antique Olive CompactPS" panose="020B0904030504030204" pitchFamily="34" charset="0"/>
              </a:rPr>
              <a:t> </a:t>
            </a:r>
            <a:r>
              <a:rPr lang="tr-TR"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5050"/>
                </a:solidFill>
                <a:effectLst>
                  <a:outerShdw blurRad="41275" dist="12700" dir="12000000" algn="tl" rotWithShape="0">
                    <a:srgbClr val="000000">
                      <a:alpha val="40000"/>
                    </a:srgbClr>
                  </a:outerShdw>
                </a:effectLst>
                <a:latin typeface="Antique Olive CompactPS" panose="020B0904030504030204" pitchFamily="34" charset="0"/>
              </a:rPr>
              <a:t>Pazarlık Usulü ile Satış (İİK.119)</a:t>
            </a:r>
            <a:endParaRPr lang="tr-TR"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5050"/>
              </a:solidFill>
              <a:effectLst>
                <a:outerShdw blurRad="41275" dist="12700" dir="12000000" algn="tl" rotWithShape="0">
                  <a:srgbClr val="000000">
                    <a:alpha val="40000"/>
                  </a:srgbClr>
                </a:outerShdw>
              </a:effectLst>
              <a:latin typeface="Antique Olive CompactPS" panose="020B0904030504030204" pitchFamily="34" charset="0"/>
            </a:endParaRPr>
          </a:p>
        </p:txBody>
      </p:sp>
    </p:spTree>
    <p:extLst>
      <p:ext uri="{BB962C8B-B14F-4D97-AF65-F5344CB8AC3E}">
        <p14:creationId xmlns:p14="http://schemas.microsoft.com/office/powerpoint/2010/main" val="756334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8</a:t>
            </a:fld>
            <a:endParaRPr lang="tr-TR" dirty="0"/>
          </a:p>
        </p:txBody>
      </p:sp>
      <p:sp>
        <p:nvSpPr>
          <p:cNvPr id="4" name="TextShape 3"/>
          <p:cNvSpPr txBox="1"/>
          <p:nvPr/>
        </p:nvSpPr>
        <p:spPr>
          <a:xfrm>
            <a:off x="1230924" y="1309927"/>
            <a:ext cx="9694251" cy="4229959"/>
          </a:xfrm>
          <a:prstGeom prst="rect">
            <a:avLst/>
          </a:prstGeom>
          <a:noFill/>
          <a:ln>
            <a:noFill/>
          </a:ln>
        </p:spPr>
        <p:txBody>
          <a:bodyPr lIns="90000" tIns="45000" rIns="90000" bIns="45000"/>
          <a:lstStyle/>
          <a:p>
            <a:r>
              <a:rPr lang="tr-TR" sz="2600" b="1" dirty="0">
                <a:solidFill>
                  <a:srgbClr val="0070C0"/>
                </a:solidFill>
                <a:latin typeface="Times New Roman" panose="02020603050405020304" pitchFamily="18" charset="0"/>
                <a:cs typeface="Times New Roman" panose="02020603050405020304" pitchFamily="18" charset="0"/>
              </a:rPr>
              <a:t>1-Satış </a:t>
            </a:r>
            <a:r>
              <a:rPr lang="tr-TR" sz="2600" b="1" dirty="0" smtClean="0">
                <a:solidFill>
                  <a:srgbClr val="0070C0"/>
                </a:solidFill>
                <a:latin typeface="Times New Roman" panose="02020603050405020304" pitchFamily="18" charset="0"/>
                <a:cs typeface="Times New Roman" panose="02020603050405020304" pitchFamily="18" charset="0"/>
              </a:rPr>
              <a:t>Talebi </a:t>
            </a:r>
            <a:endParaRPr lang="tr-TR" sz="2600" b="1" dirty="0">
              <a:solidFill>
                <a:srgbClr val="0070C0"/>
              </a:solidFill>
              <a:latin typeface="Times New Roman" panose="02020603050405020304" pitchFamily="18" charset="0"/>
              <a:cs typeface="Times New Roman" panose="02020603050405020304" pitchFamily="18" charset="0"/>
            </a:endParaRPr>
          </a:p>
          <a:p>
            <a:r>
              <a:rPr lang="tr-TR" sz="2600" b="1" dirty="0">
                <a:solidFill>
                  <a:srgbClr val="0070C0"/>
                </a:solidFill>
                <a:latin typeface="Times New Roman" panose="02020603050405020304" pitchFamily="18" charset="0"/>
                <a:cs typeface="Times New Roman" panose="02020603050405020304" pitchFamily="18" charset="0"/>
              </a:rPr>
              <a:t>Talep için müddetler ve giderlerin yatırılması:</a:t>
            </a:r>
          </a:p>
          <a:p>
            <a:r>
              <a:rPr lang="tr-TR" sz="2600" b="1" dirty="0">
                <a:solidFill>
                  <a:srgbClr val="FF0000"/>
                </a:solidFill>
                <a:latin typeface="Times New Roman" panose="02020603050405020304" pitchFamily="18" charset="0"/>
                <a:cs typeface="Times New Roman" panose="02020603050405020304" pitchFamily="18" charset="0"/>
              </a:rPr>
              <a:t>Madde 106 – </a:t>
            </a:r>
            <a:r>
              <a:rPr lang="tr-TR" sz="2600" b="1" dirty="0" smtClean="0">
                <a:solidFill>
                  <a:srgbClr val="FF0000"/>
                </a:solidFill>
                <a:latin typeface="Times New Roman" panose="02020603050405020304" pitchFamily="18" charset="0"/>
                <a:cs typeface="Times New Roman" panose="02020603050405020304" pitchFamily="18" charset="0"/>
              </a:rPr>
              <a:t>(Başlığı ile Birlikte Değişik:24/11/2021-7343/9 </a:t>
            </a:r>
            <a:r>
              <a:rPr lang="tr-TR" sz="2600" b="1" dirty="0" err="1" smtClean="0">
                <a:solidFill>
                  <a:srgbClr val="FF0000"/>
                </a:solidFill>
                <a:latin typeface="Times New Roman" panose="02020603050405020304" pitchFamily="18" charset="0"/>
                <a:cs typeface="Times New Roman" panose="02020603050405020304" pitchFamily="18" charset="0"/>
              </a:rPr>
              <a:t>md.</a:t>
            </a:r>
            <a:r>
              <a:rPr lang="tr-TR" sz="2600" b="1" dirty="0" smtClean="0">
                <a:solidFill>
                  <a:srgbClr val="FF0000"/>
                </a:solidFill>
                <a:latin typeface="Times New Roman" panose="02020603050405020304" pitchFamily="18" charset="0"/>
                <a:cs typeface="Times New Roman" panose="02020603050405020304" pitchFamily="18" charset="0"/>
              </a:rPr>
              <a:t>) </a:t>
            </a:r>
          </a:p>
          <a:p>
            <a:endParaRPr lang="tr-TR" sz="2600" b="1" dirty="0" smtClean="0">
              <a:latin typeface="Times New Roman" panose="02020603050405020304" pitchFamily="18" charset="0"/>
              <a:cs typeface="Times New Roman" panose="02020603050405020304" pitchFamily="18" charset="0"/>
            </a:endParaRPr>
          </a:p>
          <a:p>
            <a:pPr marL="447675" indent="-447675" algn="just">
              <a:buFont typeface="Wingdings" panose="05000000000000000000" pitchFamily="2" charset="2"/>
              <a:buChar char="q"/>
            </a:pPr>
            <a:r>
              <a:rPr lang="tr-TR" sz="2600" b="1" dirty="0" smtClean="0">
                <a:latin typeface="Times New Roman" panose="02020603050405020304" pitchFamily="18" charset="0"/>
                <a:cs typeface="Times New Roman" panose="02020603050405020304" pitchFamily="18" charset="0"/>
              </a:rPr>
              <a:t>İİK </a:t>
            </a:r>
            <a:r>
              <a:rPr lang="tr-TR" sz="2600" b="1" dirty="0">
                <a:latin typeface="Times New Roman" panose="02020603050405020304" pitchFamily="18" charset="0"/>
                <a:cs typeface="Times New Roman" panose="02020603050405020304" pitchFamily="18" charset="0"/>
              </a:rPr>
              <a:t>106’ncı maddesi ile </a:t>
            </a:r>
            <a:r>
              <a:rPr lang="tr-TR" sz="2600" b="1" dirty="0">
                <a:solidFill>
                  <a:srgbClr val="FF0000"/>
                </a:solidFill>
                <a:latin typeface="Times New Roman" panose="02020603050405020304" pitchFamily="18" charset="0"/>
                <a:cs typeface="Times New Roman" panose="02020603050405020304" pitchFamily="18" charset="0"/>
              </a:rPr>
              <a:t>satış isteme süreleri </a:t>
            </a:r>
            <a:r>
              <a:rPr lang="tr-TR" sz="2600" b="1" dirty="0" smtClean="0">
                <a:latin typeface="Times New Roman" panose="02020603050405020304" pitchFamily="18" charset="0"/>
                <a:cs typeface="Times New Roman" panose="02020603050405020304" pitchFamily="18" charset="0"/>
              </a:rPr>
              <a:t>belirlenmiştir. </a:t>
            </a:r>
          </a:p>
          <a:p>
            <a:pPr marL="447675" indent="-447675" algn="just">
              <a:buFont typeface="Wingdings" panose="05000000000000000000" pitchFamily="2" charset="2"/>
              <a:buChar char="q"/>
            </a:pPr>
            <a:r>
              <a:rPr lang="tr-TR" sz="2600" b="1" dirty="0" smtClean="0">
                <a:latin typeface="Times New Roman" panose="02020603050405020304" pitchFamily="18" charset="0"/>
                <a:cs typeface="Times New Roman" panose="02020603050405020304" pitchFamily="18" charset="0"/>
              </a:rPr>
              <a:t>Satış isteme süreleri </a:t>
            </a:r>
            <a:r>
              <a:rPr lang="tr-TR" sz="2600" b="1" dirty="0" smtClean="0">
                <a:solidFill>
                  <a:srgbClr val="FF0000"/>
                </a:solidFill>
                <a:latin typeface="Times New Roman" panose="02020603050405020304" pitchFamily="18" charset="0"/>
                <a:cs typeface="Times New Roman" panose="02020603050405020304" pitchFamily="18" charset="0"/>
              </a:rPr>
              <a:t>1 yıldır</a:t>
            </a:r>
            <a:r>
              <a:rPr lang="tr-TR" sz="2600" b="1" dirty="0" smtClean="0">
                <a:latin typeface="Times New Roman" panose="02020603050405020304" pitchFamily="18" charset="0"/>
                <a:cs typeface="Times New Roman" panose="02020603050405020304" pitchFamily="18" charset="0"/>
              </a:rPr>
              <a:t>. </a:t>
            </a:r>
          </a:p>
          <a:p>
            <a:pPr marL="447675" indent="-447675" algn="just">
              <a:buFont typeface="Wingdings" panose="05000000000000000000" pitchFamily="2" charset="2"/>
              <a:buChar char="q"/>
            </a:pPr>
            <a:r>
              <a:rPr lang="tr-TR" sz="2600" b="1" dirty="0" smtClean="0">
                <a:latin typeface="Times New Roman" panose="02020603050405020304" pitchFamily="18" charset="0"/>
                <a:cs typeface="Times New Roman" panose="02020603050405020304" pitchFamily="18" charset="0"/>
              </a:rPr>
              <a:t>Satış talebi ile birlikte avansın </a:t>
            </a:r>
            <a:r>
              <a:rPr lang="tr-TR" sz="2600" b="1" dirty="0" smtClean="0">
                <a:solidFill>
                  <a:srgbClr val="FF0000"/>
                </a:solidFill>
                <a:latin typeface="Times New Roman" panose="02020603050405020304" pitchFamily="18" charset="0"/>
                <a:cs typeface="Times New Roman" panose="02020603050405020304" pitchFamily="18" charset="0"/>
              </a:rPr>
              <a:t>peşin yatırılması zorunludur</a:t>
            </a:r>
            <a:r>
              <a:rPr lang="tr-TR" sz="2600" b="1" dirty="0" smtClean="0">
                <a:latin typeface="Times New Roman" panose="02020603050405020304" pitchFamily="18" charset="0"/>
                <a:cs typeface="Times New Roman" panose="02020603050405020304" pitchFamily="18" charset="0"/>
              </a:rPr>
              <a:t>. </a:t>
            </a:r>
          </a:p>
          <a:p>
            <a:pPr marL="447675" indent="-447675" algn="just">
              <a:buFont typeface="Wingdings" panose="05000000000000000000" pitchFamily="2" charset="2"/>
              <a:buChar char="q"/>
            </a:pPr>
            <a:r>
              <a:rPr lang="tr-TR" sz="2600" b="1" dirty="0" smtClean="0">
                <a:latin typeface="Times New Roman" panose="02020603050405020304" pitchFamily="18" charset="0"/>
                <a:cs typeface="Times New Roman" panose="02020603050405020304" pitchFamily="18" charset="0"/>
              </a:rPr>
              <a:t>Avansın peşin yatırılmaması halinde </a:t>
            </a:r>
            <a:r>
              <a:rPr lang="tr-TR" sz="2600" b="1" dirty="0" smtClean="0">
                <a:solidFill>
                  <a:srgbClr val="FF0000"/>
                </a:solidFill>
                <a:latin typeface="Times New Roman" panose="02020603050405020304" pitchFamily="18" charset="0"/>
                <a:cs typeface="Times New Roman" panose="02020603050405020304" pitchFamily="18" charset="0"/>
              </a:rPr>
              <a:t>satış talebi vaki olmamış sayılır</a:t>
            </a:r>
            <a:r>
              <a:rPr lang="tr-TR" sz="2600" b="1" dirty="0" smtClean="0">
                <a:latin typeface="Times New Roman" panose="02020603050405020304" pitchFamily="18" charset="0"/>
                <a:cs typeface="Times New Roman" panose="02020603050405020304" pitchFamily="18" charset="0"/>
              </a:rPr>
              <a:t>. </a:t>
            </a:r>
          </a:p>
          <a:p>
            <a:pPr marL="447675" indent="-447675" algn="just">
              <a:buFont typeface="Wingdings" panose="05000000000000000000" pitchFamily="2" charset="2"/>
              <a:buChar char="q"/>
            </a:pPr>
            <a:r>
              <a:rPr lang="tr-TR" sz="2600" b="1" dirty="0" smtClean="0">
                <a:latin typeface="Times New Roman" panose="02020603050405020304" pitchFamily="18" charset="0"/>
                <a:cs typeface="Times New Roman" panose="02020603050405020304" pitchFamily="18" charset="0"/>
              </a:rPr>
              <a:t>Satış işlemleri sırasında tarife gereğince yatırılan avansın yetersiz kalması halinde </a:t>
            </a:r>
            <a:r>
              <a:rPr lang="tr-TR" sz="2600" b="1" dirty="0" smtClean="0">
                <a:solidFill>
                  <a:srgbClr val="FF0000"/>
                </a:solidFill>
                <a:latin typeface="Times New Roman" panose="02020603050405020304" pitchFamily="18" charset="0"/>
                <a:cs typeface="Times New Roman" panose="02020603050405020304" pitchFamily="18" charset="0"/>
              </a:rPr>
              <a:t>muhtıra ile eksik avans tamamlattırılabilir</a:t>
            </a:r>
            <a:r>
              <a:rPr lang="tr-TR" sz="2600" b="1" dirty="0" smtClean="0">
                <a:latin typeface="Times New Roman" panose="02020603050405020304" pitchFamily="18" charset="0"/>
                <a:cs typeface="Times New Roman" panose="02020603050405020304" pitchFamily="18" charset="0"/>
              </a:rPr>
              <a:t>. </a:t>
            </a:r>
          </a:p>
          <a:p>
            <a:endParaRPr lang="tr-TR" sz="2000" b="1" dirty="0" smtClean="0">
              <a:latin typeface="Times New Roman" panose="02020603050405020304" pitchFamily="18" charset="0"/>
              <a:cs typeface="Times New Roman" panose="02020603050405020304" pitchFamily="18" charset="0"/>
            </a:endParaRPr>
          </a:p>
          <a:p>
            <a:endParaRPr lang="tr-TR" sz="2000" b="1" strike="noStrike" spc="-1" dirty="0" smtClean="0">
              <a:solidFill>
                <a:srgbClr val="000000"/>
              </a:solidFill>
              <a:uFill>
                <a:solidFill>
                  <a:srgbClr val="FFFFFF"/>
                </a:solidFill>
              </a:uFill>
              <a:latin typeface="Times New Roman" panose="02020603050405020304" pitchFamily="18" charset="0"/>
              <a:cs typeface="Times New Roman" panose="02020603050405020304" pitchFamily="18" charset="0"/>
            </a:endParaRPr>
          </a:p>
          <a:p>
            <a:endParaRPr lang="tr-TR" sz="3200" b="1"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endParaRPr lang="tr-TR" sz="3200" b="1" strike="noStrike" spc="-1" dirty="0" smtClean="0">
              <a:solidFill>
                <a:srgbClr val="000000"/>
              </a:solidFill>
              <a:uFill>
                <a:solidFill>
                  <a:srgbClr val="FFFFFF"/>
                </a:solidFill>
              </a:uFill>
              <a:latin typeface="Times New Roman" panose="02020603050405020304" pitchFamily="18" charset="0"/>
              <a:cs typeface="Times New Roman" panose="02020603050405020304" pitchFamily="18" charset="0"/>
            </a:endParaRPr>
          </a:p>
          <a:p>
            <a:endParaRPr lang="tr-TR" sz="3200" b="1"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605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9</a:t>
            </a:fld>
            <a:endParaRPr lang="tr-TR" dirty="0"/>
          </a:p>
        </p:txBody>
      </p:sp>
      <p:sp>
        <p:nvSpPr>
          <p:cNvPr id="4" name="TextShape 3"/>
          <p:cNvSpPr txBox="1"/>
          <p:nvPr/>
        </p:nvSpPr>
        <p:spPr>
          <a:xfrm>
            <a:off x="1240449" y="1119426"/>
            <a:ext cx="9662745" cy="5108305"/>
          </a:xfrm>
          <a:prstGeom prst="rect">
            <a:avLst/>
          </a:prstGeom>
          <a:noFill/>
          <a:ln>
            <a:noFill/>
          </a:ln>
        </p:spPr>
        <p:txBody>
          <a:bodyPr lIns="90000" tIns="45000" rIns="90000" bIns="45000"/>
          <a:lstStyle/>
          <a:p>
            <a:r>
              <a:rPr lang="tr-TR" sz="2600" b="1" dirty="0">
                <a:solidFill>
                  <a:srgbClr val="0070C0"/>
                </a:solidFill>
              </a:rPr>
              <a:t>Talep hakkı: </a:t>
            </a:r>
            <a:endParaRPr lang="tr-TR" sz="2600" dirty="0">
              <a:solidFill>
                <a:srgbClr val="0070C0"/>
              </a:solidFill>
            </a:endParaRPr>
          </a:p>
          <a:p>
            <a:pPr algn="just"/>
            <a:r>
              <a:rPr lang="tr-TR" sz="2600" b="1" dirty="0" smtClean="0">
                <a:solidFill>
                  <a:srgbClr val="FF0000"/>
                </a:solidFill>
              </a:rPr>
              <a:t>Madde </a:t>
            </a:r>
            <a:r>
              <a:rPr lang="tr-TR" sz="2600" b="1" dirty="0">
                <a:solidFill>
                  <a:srgbClr val="FF0000"/>
                </a:solidFill>
              </a:rPr>
              <a:t>107 </a:t>
            </a:r>
            <a:r>
              <a:rPr lang="tr-TR" sz="2600" dirty="0">
                <a:solidFill>
                  <a:srgbClr val="FF0000"/>
                </a:solidFill>
              </a:rPr>
              <a:t>– </a:t>
            </a:r>
            <a:r>
              <a:rPr lang="tr-TR" sz="2600" b="1" dirty="0"/>
              <a:t>Her alacaklı mensup olduğu derece namına satış talebinde bulunabilir. 100 üncü maddenin son fıkrası mucibince hacizleri evvelki dereceden artacak bedeller için muteber olan alacaklılardan her biri dahi mensup olduğu derece namına satış isteyebilir</a:t>
            </a:r>
            <a:r>
              <a:rPr lang="tr-TR" sz="2600" b="1" dirty="0" smtClean="0"/>
              <a:t>.</a:t>
            </a:r>
          </a:p>
          <a:p>
            <a:endParaRPr lang="tr-TR" sz="2600" dirty="0" smtClean="0"/>
          </a:p>
          <a:p>
            <a:pPr marL="457200" indent="-457200">
              <a:buFont typeface="Wingdings" panose="05000000000000000000" pitchFamily="2" charset="2"/>
              <a:buChar char="q"/>
            </a:pPr>
            <a:r>
              <a:rPr lang="tr-TR" sz="2600" i="1" u="sng" dirty="0" smtClean="0"/>
              <a:t>Aynı </a:t>
            </a:r>
            <a:r>
              <a:rPr lang="tr-TR" sz="2600" i="1" u="sng" dirty="0"/>
              <a:t>derecedeki bir alacaklının satış talep etmesi diğer alacaklıların talep hakkını ortadan </a:t>
            </a:r>
            <a:r>
              <a:rPr lang="tr-TR" sz="2600" i="1" u="sng" dirty="0" smtClean="0"/>
              <a:t>kaldırmaz.</a:t>
            </a:r>
          </a:p>
          <a:p>
            <a:endParaRPr lang="tr-TR" sz="2600" dirty="0" smtClean="0"/>
          </a:p>
          <a:p>
            <a:pPr algn="ctr"/>
            <a:r>
              <a:rPr lang="tr-TR" b="1" dirty="0" smtClean="0">
                <a:solidFill>
                  <a:srgbClr val="FF0000"/>
                </a:solidFill>
              </a:rPr>
              <a:t>HGK</a:t>
            </a:r>
            <a:r>
              <a:rPr lang="tr-TR" b="1" dirty="0">
                <a:solidFill>
                  <a:srgbClr val="FF0000"/>
                </a:solidFill>
              </a:rPr>
              <a:t>. 2000/19/1610 E. 2000/1703 K.</a:t>
            </a:r>
            <a:r>
              <a:rPr lang="tr-TR" dirty="0">
                <a:solidFill>
                  <a:srgbClr val="FF0000"/>
                </a:solidFill>
              </a:rPr>
              <a:t> </a:t>
            </a:r>
          </a:p>
          <a:p>
            <a:pPr algn="ctr"/>
            <a:r>
              <a:rPr lang="tr-TR" sz="1400" i="1" u="sng" dirty="0" smtClean="0">
                <a:solidFill>
                  <a:srgbClr val="0070C0"/>
                </a:solidFill>
              </a:rPr>
              <a:t>“…aynı </a:t>
            </a:r>
            <a:r>
              <a:rPr lang="tr-TR" sz="1400" i="1" u="sng" dirty="0">
                <a:solidFill>
                  <a:srgbClr val="0070C0"/>
                </a:solidFill>
              </a:rPr>
              <a:t>dereceye ait alacaklılardan birinin satış istemesi halinde, haciz, bahis konusu derece için düşmeyip, hüküm ve tesirini icra edeceğinden müşteki (diğer) alacaklının ayrıca satış istemesine gerek olmayacaktır.”</a:t>
            </a:r>
          </a:p>
        </p:txBody>
      </p:sp>
    </p:spTree>
    <p:extLst>
      <p:ext uri="{BB962C8B-B14F-4D97-AF65-F5344CB8AC3E}">
        <p14:creationId xmlns:p14="http://schemas.microsoft.com/office/powerpoint/2010/main" val="3154504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yah-beya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yah-beyaz" id="{78D4D2BE-8459-4DD4-A2E0-608382C130A4}" vid="{44AF7744-9AB4-44B4-8193-5C4F8B60ECE8}"/>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siyah-beyaz</Template>
  <TotalTime>1022</TotalTime>
  <Words>5285</Words>
  <Application>Microsoft Office PowerPoint</Application>
  <PresentationFormat>Geniş ekran</PresentationFormat>
  <Paragraphs>453</Paragraphs>
  <Slides>61</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61</vt:i4>
      </vt:variant>
    </vt:vector>
  </HeadingPairs>
  <TitlesOfParts>
    <vt:vector size="73" baseType="lpstr">
      <vt:lpstr>SimSun</vt:lpstr>
      <vt:lpstr>Antique Olive CompactPS</vt:lpstr>
      <vt:lpstr>Arial</vt:lpstr>
      <vt:lpstr>Calibri</vt:lpstr>
      <vt:lpstr>Constantia</vt:lpstr>
      <vt:lpstr>DejaVu Sans</vt:lpstr>
      <vt:lpstr>Microsoft Sans Serif</vt:lpstr>
      <vt:lpstr>Times New Roman</vt:lpstr>
      <vt:lpstr>Times New Roman TUR</vt:lpstr>
      <vt:lpstr>Wingdings</vt:lpstr>
      <vt:lpstr>Wingdings 2</vt:lpstr>
      <vt:lpstr>siyah-beyaz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Metin COOO</dc:creator>
  <cp:lastModifiedBy>SERDAR YERTUTAN 96123</cp:lastModifiedBy>
  <cp:revision>122</cp:revision>
  <dcterms:created xsi:type="dcterms:W3CDTF">2022-04-24T11:13:48Z</dcterms:created>
  <dcterms:modified xsi:type="dcterms:W3CDTF">2023-12-15T07:07:15Z</dcterms:modified>
</cp:coreProperties>
</file>