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81" r:id="rId27"/>
    <p:sldId id="308" r:id="rId28"/>
    <p:sldId id="283" r:id="rId29"/>
    <p:sldId id="284" r:id="rId30"/>
    <p:sldId id="285" r:id="rId31"/>
    <p:sldId id="286" r:id="rId32"/>
    <p:sldId id="287" r:id="rId33"/>
    <p:sldId id="310" r:id="rId34"/>
    <p:sldId id="309" r:id="rId35"/>
    <p:sldId id="316" r:id="rId36"/>
    <p:sldId id="288" r:id="rId37"/>
    <p:sldId id="289" r:id="rId38"/>
    <p:sldId id="290" r:id="rId39"/>
    <p:sldId id="291" r:id="rId40"/>
    <p:sldId id="292" r:id="rId41"/>
    <p:sldId id="293" r:id="rId42"/>
    <p:sldId id="294" r:id="rId43"/>
    <p:sldId id="295" r:id="rId44"/>
    <p:sldId id="296" r:id="rId45"/>
    <p:sldId id="297" r:id="rId46"/>
    <p:sldId id="317" r:id="rId47"/>
    <p:sldId id="298" r:id="rId48"/>
    <p:sldId id="311" r:id="rId49"/>
    <p:sldId id="318" r:id="rId50"/>
    <p:sldId id="299" r:id="rId51"/>
    <p:sldId id="300" r:id="rId52"/>
    <p:sldId id="301" r:id="rId53"/>
    <p:sldId id="302" r:id="rId54"/>
    <p:sldId id="303" r:id="rId55"/>
    <p:sldId id="304" r:id="rId56"/>
    <p:sldId id="305" r:id="rId57"/>
    <p:sldId id="312" r:id="rId58"/>
    <p:sldId id="313" r:id="rId59"/>
    <p:sldId id="315" r:id="rId60"/>
    <p:sldId id="314" r:id="rId61"/>
    <p:sldId id="307" r:id="rId62"/>
  </p:sldIdLst>
  <p:sldSz cx="9144000" cy="6858000" type="screen4x3"/>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450" y="67"/>
      </p:cViewPr>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457200" y="1604520"/>
            <a:ext cx="822924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457200" y="3682080"/>
            <a:ext cx="822924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31" name="PlaceHolder 2"/>
          <p:cNvSpPr>
            <a:spLocks noGrp="1"/>
          </p:cNvSpPr>
          <p:nvPr>
            <p:ph type="body"/>
          </p:nvPr>
        </p:nvSpPr>
        <p:spPr>
          <a:xfrm>
            <a:off x="45720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32" name="PlaceHolder 3"/>
          <p:cNvSpPr>
            <a:spLocks noGrp="1"/>
          </p:cNvSpPr>
          <p:nvPr>
            <p:ph type="body"/>
          </p:nvPr>
        </p:nvSpPr>
        <p:spPr>
          <a:xfrm>
            <a:off x="467424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33" name="PlaceHolder 4"/>
          <p:cNvSpPr>
            <a:spLocks noGrp="1"/>
          </p:cNvSpPr>
          <p:nvPr>
            <p:ph type="body"/>
          </p:nvPr>
        </p:nvSpPr>
        <p:spPr>
          <a:xfrm>
            <a:off x="4674240" y="368208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34" name="PlaceHolder 5"/>
          <p:cNvSpPr>
            <a:spLocks noGrp="1"/>
          </p:cNvSpPr>
          <p:nvPr>
            <p:ph type="body"/>
          </p:nvPr>
        </p:nvSpPr>
        <p:spPr>
          <a:xfrm>
            <a:off x="457200" y="368208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36" name="PlaceHolder 2"/>
          <p:cNvSpPr>
            <a:spLocks noGrp="1"/>
          </p:cNvSpPr>
          <p:nvPr>
            <p:ph type="body"/>
          </p:nvPr>
        </p:nvSpPr>
        <p:spPr>
          <a:xfrm>
            <a:off x="457200" y="1604520"/>
            <a:ext cx="822924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37" name="PlaceHolder 3"/>
          <p:cNvSpPr>
            <a:spLocks noGrp="1"/>
          </p:cNvSpPr>
          <p:nvPr>
            <p:ph type="body"/>
          </p:nvPr>
        </p:nvSpPr>
        <p:spPr>
          <a:xfrm>
            <a:off x="457200" y="1604520"/>
            <a:ext cx="822924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pic>
        <p:nvPicPr>
          <p:cNvPr id="38" name="Resim 37"/>
          <p:cNvPicPr/>
          <p:nvPr/>
        </p:nvPicPr>
        <p:blipFill>
          <a:blip r:embed="rId2"/>
          <a:stretch/>
        </p:blipFill>
        <p:spPr>
          <a:xfrm>
            <a:off x="2079000" y="1604520"/>
            <a:ext cx="4984920" cy="3977280"/>
          </a:xfrm>
          <a:prstGeom prst="rect">
            <a:avLst/>
          </a:prstGeom>
          <a:ln>
            <a:noFill/>
          </a:ln>
        </p:spPr>
      </p:pic>
      <p:pic>
        <p:nvPicPr>
          <p:cNvPr id="39" name="Resim 38"/>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4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49" name="PlaceHolder 2"/>
          <p:cNvSpPr>
            <a:spLocks noGrp="1"/>
          </p:cNvSpPr>
          <p:nvPr>
            <p:ph type="body"/>
          </p:nvPr>
        </p:nvSpPr>
        <p:spPr>
          <a:xfrm>
            <a:off x="457200" y="1604520"/>
            <a:ext cx="822924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51" name="PlaceHolder 2"/>
          <p:cNvSpPr>
            <a:spLocks noGrp="1"/>
          </p:cNvSpPr>
          <p:nvPr>
            <p:ph type="body"/>
          </p:nvPr>
        </p:nvSpPr>
        <p:spPr>
          <a:xfrm>
            <a:off x="457200" y="1604520"/>
            <a:ext cx="401580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52" name="PlaceHolder 3"/>
          <p:cNvSpPr>
            <a:spLocks noGrp="1"/>
          </p:cNvSpPr>
          <p:nvPr>
            <p:ph type="body"/>
          </p:nvPr>
        </p:nvSpPr>
        <p:spPr>
          <a:xfrm>
            <a:off x="4674240" y="1604520"/>
            <a:ext cx="401580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457200" y="368208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4674240" y="1604520"/>
            <a:ext cx="401580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401580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467424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4674240" y="368208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45720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467424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66" name="PlaceHolder 4"/>
          <p:cNvSpPr>
            <a:spLocks noGrp="1"/>
          </p:cNvSpPr>
          <p:nvPr>
            <p:ph type="body"/>
          </p:nvPr>
        </p:nvSpPr>
        <p:spPr>
          <a:xfrm>
            <a:off x="457200" y="3682080"/>
            <a:ext cx="822924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822924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457200" y="3682080"/>
            <a:ext cx="822924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71" name="PlaceHolder 2"/>
          <p:cNvSpPr>
            <a:spLocks noGrp="1"/>
          </p:cNvSpPr>
          <p:nvPr>
            <p:ph type="body"/>
          </p:nvPr>
        </p:nvSpPr>
        <p:spPr>
          <a:xfrm>
            <a:off x="45720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72" name="PlaceHolder 3"/>
          <p:cNvSpPr>
            <a:spLocks noGrp="1"/>
          </p:cNvSpPr>
          <p:nvPr>
            <p:ph type="body"/>
          </p:nvPr>
        </p:nvSpPr>
        <p:spPr>
          <a:xfrm>
            <a:off x="467424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73" name="PlaceHolder 4"/>
          <p:cNvSpPr>
            <a:spLocks noGrp="1"/>
          </p:cNvSpPr>
          <p:nvPr>
            <p:ph type="body"/>
          </p:nvPr>
        </p:nvSpPr>
        <p:spPr>
          <a:xfrm>
            <a:off x="4674240" y="368208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74" name="PlaceHolder 5"/>
          <p:cNvSpPr>
            <a:spLocks noGrp="1"/>
          </p:cNvSpPr>
          <p:nvPr>
            <p:ph type="body"/>
          </p:nvPr>
        </p:nvSpPr>
        <p:spPr>
          <a:xfrm>
            <a:off x="457200" y="368208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76" name="PlaceHolder 2"/>
          <p:cNvSpPr>
            <a:spLocks noGrp="1"/>
          </p:cNvSpPr>
          <p:nvPr>
            <p:ph type="body"/>
          </p:nvPr>
        </p:nvSpPr>
        <p:spPr>
          <a:xfrm>
            <a:off x="457200" y="1604520"/>
            <a:ext cx="822924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77" name="PlaceHolder 3"/>
          <p:cNvSpPr>
            <a:spLocks noGrp="1"/>
          </p:cNvSpPr>
          <p:nvPr>
            <p:ph type="body"/>
          </p:nvPr>
        </p:nvSpPr>
        <p:spPr>
          <a:xfrm>
            <a:off x="457200" y="1604520"/>
            <a:ext cx="822924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pic>
        <p:nvPicPr>
          <p:cNvPr id="78" name="Resim 77"/>
          <p:cNvPicPr/>
          <p:nvPr/>
        </p:nvPicPr>
        <p:blipFill>
          <a:blip r:embed="rId2"/>
          <a:stretch/>
        </p:blipFill>
        <p:spPr>
          <a:xfrm>
            <a:off x="2079000" y="1604520"/>
            <a:ext cx="4984920" cy="3977280"/>
          </a:xfrm>
          <a:prstGeom prst="rect">
            <a:avLst/>
          </a:prstGeom>
          <a:ln>
            <a:noFill/>
          </a:ln>
        </p:spPr>
      </p:pic>
      <p:pic>
        <p:nvPicPr>
          <p:cNvPr id="79" name="Resim 78"/>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9" name="PlaceHolder 2"/>
          <p:cNvSpPr>
            <a:spLocks noGrp="1"/>
          </p:cNvSpPr>
          <p:nvPr>
            <p:ph type="body"/>
          </p:nvPr>
        </p:nvSpPr>
        <p:spPr>
          <a:xfrm>
            <a:off x="457200" y="1604520"/>
            <a:ext cx="822924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11" name="PlaceHolder 2"/>
          <p:cNvSpPr>
            <a:spLocks noGrp="1"/>
          </p:cNvSpPr>
          <p:nvPr>
            <p:ph type="body"/>
          </p:nvPr>
        </p:nvSpPr>
        <p:spPr>
          <a:xfrm>
            <a:off x="457200" y="1604520"/>
            <a:ext cx="401580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12" name="PlaceHolder 3"/>
          <p:cNvSpPr>
            <a:spLocks noGrp="1"/>
          </p:cNvSpPr>
          <p:nvPr>
            <p:ph type="body"/>
          </p:nvPr>
        </p:nvSpPr>
        <p:spPr>
          <a:xfrm>
            <a:off x="4674240" y="1604520"/>
            <a:ext cx="401580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457200" y="368208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1604520"/>
            <a:ext cx="401580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397728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4674240" y="368208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tr-TR" sz="44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
        <p:nvSpPr>
          <p:cNvPr id="26" name="PlaceHolder 4"/>
          <p:cNvSpPr>
            <a:spLocks noGrp="1"/>
          </p:cNvSpPr>
          <p:nvPr>
            <p:ph type="body"/>
          </p:nvPr>
        </p:nvSpPr>
        <p:spPr>
          <a:xfrm>
            <a:off x="457200" y="3682080"/>
            <a:ext cx="8229240" cy="1896840"/>
          </a:xfrm>
          <a:prstGeom prst="rect">
            <a:avLst/>
          </a:prstGeom>
        </p:spPr>
        <p:txBody>
          <a:bodyPr lIns="0" tIns="0" rIns="0" bIns="0"/>
          <a:lstStyle/>
          <a:p>
            <a:endParaRPr lang="tr-TR"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6" name="CustomShape 1"/>
          <p:cNvSpPr/>
          <p:nvPr/>
        </p:nvSpPr>
        <p:spPr>
          <a:xfrm>
            <a:off x="0" y="5105520"/>
            <a:ext cx="9143280" cy="1751760"/>
          </a:xfrm>
          <a:prstGeom prst="rect">
            <a:avLst/>
          </a:prstGeom>
          <a:gradFill>
            <a:gsLst>
              <a:gs pos="0">
                <a:schemeClr val="bg1">
                  <a:alpha val="91000"/>
                </a:schemeClr>
              </a:gs>
              <a:gs pos="37000">
                <a:schemeClr val="bg1">
                  <a:alpha val="76000"/>
                </a:schemeClr>
              </a:gs>
              <a:gs pos="100000">
                <a:schemeClr val="bg2">
                  <a:alpha val="7900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7" name="CustomShape 2"/>
          <p:cNvSpPr/>
          <p:nvPr/>
        </p:nvSpPr>
        <p:spPr>
          <a:xfrm>
            <a:off x="0" y="0"/>
            <a:ext cx="9143280" cy="5104800"/>
          </a:xfrm>
          <a:prstGeom prst="rect">
            <a:avLst/>
          </a:prstGeom>
          <a:gradFill>
            <a:gsLst>
              <a:gs pos="0">
                <a:schemeClr val="bg1">
                  <a:alpha val="89000"/>
                </a:schemeClr>
              </a:gs>
              <a:gs pos="48000">
                <a:schemeClr val="bg1">
                  <a:alpha val="62000"/>
                </a:schemeClr>
              </a:gs>
              <a:gs pos="100000">
                <a:schemeClr val="bg2">
                  <a:alpha val="7900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2" name="CustomShape 3"/>
          <p:cNvSpPr/>
          <p:nvPr/>
        </p:nvSpPr>
        <p:spPr>
          <a:xfrm>
            <a:off x="0" y="3768480"/>
            <a:ext cx="9143280" cy="2285280"/>
          </a:xfrm>
          <a:prstGeom prst="rect">
            <a:avLst/>
          </a:prstGeom>
          <a:gradFill>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a:gradFill>
          <a:ln>
            <a:noFill/>
          </a:ln>
        </p:spPr>
        <p:style>
          <a:lnRef idx="2">
            <a:schemeClr val="accent1">
              <a:shade val="50000"/>
            </a:schemeClr>
          </a:lnRef>
          <a:fillRef idx="1">
            <a:schemeClr val="accent1"/>
          </a:fillRef>
          <a:effectRef idx="0">
            <a:schemeClr val="accent1"/>
          </a:effectRef>
          <a:fontRef idx="minor"/>
        </p:style>
      </p:sp>
      <p:sp>
        <p:nvSpPr>
          <p:cNvPr id="3" name="CustomShape 4"/>
          <p:cNvSpPr/>
          <p:nvPr/>
        </p:nvSpPr>
        <p:spPr>
          <a:xfrm>
            <a:off x="0" y="1600200"/>
            <a:ext cx="9143280" cy="5104800"/>
          </a:xfrm>
          <a:prstGeom prst="ellipse">
            <a:avLst/>
          </a:prstGeom>
          <a:gradFill>
            <a:gsLst>
              <a:gs pos="0">
                <a:schemeClr val="bg1"/>
              </a:gs>
              <a:gs pos="56000">
                <a:schemeClr val="bg1">
                  <a:alpha val="0"/>
                </a:schemeClr>
              </a:gs>
            </a:gsLst>
            <a:lin ang="10800000"/>
          </a:gradFill>
          <a:ln>
            <a:noFill/>
          </a:ln>
        </p:spPr>
        <p:style>
          <a:lnRef idx="2">
            <a:schemeClr val="accent1">
              <a:shade val="50000"/>
            </a:schemeClr>
          </a:lnRef>
          <a:fillRef idx="1">
            <a:schemeClr val="accent1"/>
          </a:fillRef>
          <a:effectRef idx="0">
            <a:schemeClr val="accent1"/>
          </a:effectRef>
          <a:fontRef idx="minor"/>
        </p:style>
      </p:sp>
      <p:sp>
        <p:nvSpPr>
          <p:cNvPr id="4" name="PlaceHolder 5"/>
          <p:cNvSpPr>
            <a:spLocks noGrp="1"/>
          </p:cNvSpPr>
          <p:nvPr>
            <p:ph type="title"/>
          </p:nvPr>
        </p:nvSpPr>
        <p:spPr>
          <a:xfrm>
            <a:off x="457200" y="273600"/>
            <a:ext cx="8229240" cy="1144800"/>
          </a:xfrm>
          <a:prstGeom prst="rect">
            <a:avLst/>
          </a:prstGeom>
        </p:spPr>
        <p:txBody>
          <a:bodyPr lIns="0" tIns="0" rIns="0" bIns="0" anchor="ctr"/>
          <a:lstStyle/>
          <a:p>
            <a:pPr algn="ctr"/>
            <a:r>
              <a:rPr lang="tr-TR" sz="4400" b="0" strike="noStrike" spc="-1">
                <a:solidFill>
                  <a:srgbClr val="000000"/>
                </a:solidFill>
                <a:uFill>
                  <a:solidFill>
                    <a:srgbClr val="FFFFFF"/>
                  </a:solidFill>
                </a:uFill>
                <a:latin typeface="Arial"/>
              </a:rPr>
              <a:t>Ana başlık metnini düzenlemek için tıklayın</a:t>
            </a:r>
          </a:p>
        </p:txBody>
      </p:sp>
      <p:sp>
        <p:nvSpPr>
          <p:cNvPr id="5" name="PlaceHolder 6"/>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tr-TR" sz="3200" b="0" strike="noStrike" spc="-1">
                <a:solidFill>
                  <a:srgbClr val="000000"/>
                </a:solidFill>
                <a:uFill>
                  <a:solidFill>
                    <a:srgbClr val="FFFFFF"/>
                  </a:solidFill>
                </a:uFill>
                <a:latin typeface="Arial"/>
              </a:rPr>
              <a:t>Anahat metninin biçimini düzenlemek için tıklayın</a:t>
            </a:r>
          </a:p>
          <a:p>
            <a:pPr marL="864000" lvl="1" indent="-324000">
              <a:buClr>
                <a:srgbClr val="000000"/>
              </a:buClr>
              <a:buSzPct val="75000"/>
              <a:buFont typeface="Symbol" charset="2"/>
              <a:buChar char=""/>
            </a:pPr>
            <a:r>
              <a:rPr lang="tr-TR" sz="2800" b="0" strike="noStrike" spc="-1">
                <a:solidFill>
                  <a:srgbClr val="000000"/>
                </a:solidFill>
                <a:uFill>
                  <a:solidFill>
                    <a:srgbClr val="FFFFFF"/>
                  </a:solidFill>
                </a:uFill>
                <a:latin typeface="Arial"/>
              </a:rPr>
              <a:t>İkinci Anahat Düzeyi</a:t>
            </a:r>
          </a:p>
          <a:p>
            <a:pPr marL="1296000" lvl="2" indent="-288000">
              <a:buClr>
                <a:srgbClr val="000000"/>
              </a:buClr>
              <a:buSzPct val="45000"/>
              <a:buFont typeface="Wingdings" charset="2"/>
              <a:buChar char=""/>
            </a:pPr>
            <a:r>
              <a:rPr lang="tr-TR" sz="2400" b="0" strike="noStrike" spc="-1">
                <a:solidFill>
                  <a:srgbClr val="000000"/>
                </a:solidFill>
                <a:uFill>
                  <a:solidFill>
                    <a:srgbClr val="FFFFFF"/>
                  </a:solidFill>
                </a:uFill>
                <a:latin typeface="Arial"/>
              </a:rPr>
              <a:t>Üçüncü Anahat Düzeyi</a:t>
            </a:r>
          </a:p>
          <a:p>
            <a:pPr marL="1728000" lvl="3" indent="-216000">
              <a:buClr>
                <a:srgbClr val="000000"/>
              </a:buClr>
              <a:buSzPct val="75000"/>
              <a:buFont typeface="Symbol" charset="2"/>
              <a:buChar char=""/>
            </a:pPr>
            <a:r>
              <a:rPr lang="tr-TR" sz="2000" b="0" strike="noStrike" spc="-1">
                <a:solidFill>
                  <a:srgbClr val="000000"/>
                </a:solidFill>
                <a:uFill>
                  <a:solidFill>
                    <a:srgbClr val="FFFFFF"/>
                  </a:solidFill>
                </a:uFill>
                <a:latin typeface="Arial"/>
              </a:rPr>
              <a:t>Dördüncü Anahat Düzeyi</a:t>
            </a:r>
          </a:p>
          <a:p>
            <a:pPr marL="2160000" lvl="4" indent="-216000">
              <a:buClr>
                <a:srgbClr val="000000"/>
              </a:buClr>
              <a:buSzPct val="45000"/>
              <a:buFont typeface="Wingdings" charset="2"/>
              <a:buChar char=""/>
            </a:pPr>
            <a:r>
              <a:rPr lang="tr-TR" sz="2000" b="0" strike="noStrike" spc="-1">
                <a:solidFill>
                  <a:srgbClr val="000000"/>
                </a:solidFill>
                <a:uFill>
                  <a:solidFill>
                    <a:srgbClr val="FFFFFF"/>
                  </a:solidFill>
                </a:uFill>
                <a:latin typeface="Arial"/>
              </a:rPr>
              <a:t>Beşinci Anahat Düzeyi</a:t>
            </a:r>
          </a:p>
          <a:p>
            <a:pPr marL="2592000" lvl="5" indent="-216000">
              <a:buClr>
                <a:srgbClr val="000000"/>
              </a:buClr>
              <a:buSzPct val="45000"/>
              <a:buFont typeface="Wingdings" charset="2"/>
              <a:buChar char=""/>
            </a:pPr>
            <a:r>
              <a:rPr lang="tr-TR" sz="2000" b="0" strike="noStrike" spc="-1">
                <a:solidFill>
                  <a:srgbClr val="000000"/>
                </a:solidFill>
                <a:uFill>
                  <a:solidFill>
                    <a:srgbClr val="FFFFFF"/>
                  </a:solidFill>
                </a:uFill>
                <a:latin typeface="Arial"/>
              </a:rPr>
              <a:t>Altıncı Anahat Düzeyi</a:t>
            </a:r>
          </a:p>
          <a:p>
            <a:pPr marL="3024000" lvl="6" indent="-216000">
              <a:buClr>
                <a:srgbClr val="000000"/>
              </a:buClr>
              <a:buSzPct val="45000"/>
              <a:buFont typeface="Wingdings" charset="2"/>
              <a:buChar char=""/>
            </a:pPr>
            <a:r>
              <a:rPr lang="tr-TR" sz="2000" b="0" strike="noStrike" spc="-1">
                <a:solidFill>
                  <a:srgbClr val="000000"/>
                </a:solidFill>
                <a:uFill>
                  <a:solidFill>
                    <a:srgbClr val="FFFFFF"/>
                  </a:solidFill>
                </a:uFill>
                <a:latin typeface="Arial"/>
              </a:rPr>
              <a:t>Yedinci Anahat Düzeyi</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40" name="CustomShape 1"/>
          <p:cNvSpPr/>
          <p:nvPr/>
        </p:nvSpPr>
        <p:spPr>
          <a:xfrm>
            <a:off x="0" y="5105520"/>
            <a:ext cx="9143280" cy="1751760"/>
          </a:xfrm>
          <a:prstGeom prst="rect">
            <a:avLst/>
          </a:prstGeom>
          <a:gradFill>
            <a:gsLst>
              <a:gs pos="0">
                <a:schemeClr val="bg1">
                  <a:alpha val="91000"/>
                </a:schemeClr>
              </a:gs>
              <a:gs pos="37000">
                <a:schemeClr val="bg1">
                  <a:alpha val="76000"/>
                </a:schemeClr>
              </a:gs>
              <a:gs pos="100000">
                <a:schemeClr val="bg2">
                  <a:alpha val="7900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41" name="CustomShape 2"/>
          <p:cNvSpPr/>
          <p:nvPr/>
        </p:nvSpPr>
        <p:spPr>
          <a:xfrm>
            <a:off x="0" y="0"/>
            <a:ext cx="9143280" cy="5104800"/>
          </a:xfrm>
          <a:prstGeom prst="rect">
            <a:avLst/>
          </a:prstGeom>
          <a:gradFill>
            <a:gsLst>
              <a:gs pos="0">
                <a:schemeClr val="bg1">
                  <a:alpha val="89000"/>
                </a:schemeClr>
              </a:gs>
              <a:gs pos="48000">
                <a:schemeClr val="bg1">
                  <a:alpha val="62000"/>
                </a:schemeClr>
              </a:gs>
              <a:gs pos="100000">
                <a:schemeClr val="bg2">
                  <a:alpha val="7900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42" name="CustomShape 3"/>
          <p:cNvSpPr/>
          <p:nvPr/>
        </p:nvSpPr>
        <p:spPr>
          <a:xfrm>
            <a:off x="0" y="3768480"/>
            <a:ext cx="9143280" cy="2285280"/>
          </a:xfrm>
          <a:prstGeom prst="rect">
            <a:avLst/>
          </a:prstGeom>
          <a:gradFill>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a:gradFill>
          <a:ln>
            <a:noFill/>
          </a:ln>
        </p:spPr>
        <p:style>
          <a:lnRef idx="2">
            <a:schemeClr val="accent1">
              <a:shade val="50000"/>
            </a:schemeClr>
          </a:lnRef>
          <a:fillRef idx="1">
            <a:schemeClr val="accent1"/>
          </a:fillRef>
          <a:effectRef idx="0">
            <a:schemeClr val="accent1"/>
          </a:effectRef>
          <a:fontRef idx="minor"/>
        </p:style>
      </p:sp>
      <p:sp>
        <p:nvSpPr>
          <p:cNvPr id="43" name="CustomShape 4"/>
          <p:cNvSpPr/>
          <p:nvPr/>
        </p:nvSpPr>
        <p:spPr>
          <a:xfrm>
            <a:off x="0" y="1600200"/>
            <a:ext cx="9143280" cy="5104800"/>
          </a:xfrm>
          <a:prstGeom prst="ellipse">
            <a:avLst/>
          </a:prstGeom>
          <a:gradFill>
            <a:gsLst>
              <a:gs pos="0">
                <a:schemeClr val="bg1"/>
              </a:gs>
              <a:gs pos="56000">
                <a:schemeClr val="bg1">
                  <a:alpha val="0"/>
                </a:schemeClr>
              </a:gs>
            </a:gsLst>
            <a:lin ang="10800000"/>
          </a:gradFill>
          <a:ln>
            <a:noFill/>
          </a:ln>
        </p:spPr>
        <p:style>
          <a:lnRef idx="2">
            <a:schemeClr val="accent1">
              <a:shade val="50000"/>
            </a:schemeClr>
          </a:lnRef>
          <a:fillRef idx="1">
            <a:schemeClr val="accent1"/>
          </a:fillRef>
          <a:effectRef idx="0">
            <a:schemeClr val="accent1"/>
          </a:effectRef>
          <a:fontRef idx="minor"/>
        </p:style>
      </p:sp>
      <p:sp>
        <p:nvSpPr>
          <p:cNvPr id="44" name="PlaceHolder 5"/>
          <p:cNvSpPr>
            <a:spLocks noGrp="1"/>
          </p:cNvSpPr>
          <p:nvPr>
            <p:ph type="title"/>
          </p:nvPr>
        </p:nvSpPr>
        <p:spPr>
          <a:xfrm>
            <a:off x="457200" y="273600"/>
            <a:ext cx="8229240" cy="1144800"/>
          </a:xfrm>
          <a:prstGeom prst="rect">
            <a:avLst/>
          </a:prstGeom>
        </p:spPr>
        <p:txBody>
          <a:bodyPr lIns="0" tIns="0" rIns="0" bIns="0" anchor="ctr"/>
          <a:lstStyle/>
          <a:p>
            <a:pPr algn="ctr"/>
            <a:r>
              <a:rPr lang="tr-TR" sz="4400" b="0" strike="noStrike" spc="-1">
                <a:solidFill>
                  <a:srgbClr val="000000"/>
                </a:solidFill>
                <a:uFill>
                  <a:solidFill>
                    <a:srgbClr val="FFFFFF"/>
                  </a:solidFill>
                </a:uFill>
                <a:latin typeface="Arial"/>
              </a:rPr>
              <a:t>Ana başlık metnini düzenlemek için tıklayın</a:t>
            </a:r>
          </a:p>
        </p:txBody>
      </p:sp>
      <p:sp>
        <p:nvSpPr>
          <p:cNvPr id="45" name="PlaceHolder 6"/>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tr-TR" sz="3200" b="0" strike="noStrike" spc="-1">
                <a:solidFill>
                  <a:srgbClr val="000000"/>
                </a:solidFill>
                <a:uFill>
                  <a:solidFill>
                    <a:srgbClr val="FFFFFF"/>
                  </a:solidFill>
                </a:uFill>
                <a:latin typeface="Arial"/>
              </a:rPr>
              <a:t>Anahat metninin biçimini düzenlemek için tıklayın</a:t>
            </a:r>
          </a:p>
          <a:p>
            <a:pPr marL="864000" lvl="1" indent="-324000">
              <a:buClr>
                <a:srgbClr val="000000"/>
              </a:buClr>
              <a:buSzPct val="75000"/>
              <a:buFont typeface="Symbol" charset="2"/>
              <a:buChar char=""/>
            </a:pPr>
            <a:r>
              <a:rPr lang="tr-TR" sz="2800" b="0" strike="noStrike" spc="-1">
                <a:solidFill>
                  <a:srgbClr val="000000"/>
                </a:solidFill>
                <a:uFill>
                  <a:solidFill>
                    <a:srgbClr val="FFFFFF"/>
                  </a:solidFill>
                </a:uFill>
                <a:latin typeface="Arial"/>
              </a:rPr>
              <a:t>İkinci Anahat Düzeyi</a:t>
            </a:r>
          </a:p>
          <a:p>
            <a:pPr marL="1296000" lvl="2" indent="-288000">
              <a:buClr>
                <a:srgbClr val="000000"/>
              </a:buClr>
              <a:buSzPct val="45000"/>
              <a:buFont typeface="Wingdings" charset="2"/>
              <a:buChar char=""/>
            </a:pPr>
            <a:r>
              <a:rPr lang="tr-TR" sz="2400" b="0" strike="noStrike" spc="-1">
                <a:solidFill>
                  <a:srgbClr val="000000"/>
                </a:solidFill>
                <a:uFill>
                  <a:solidFill>
                    <a:srgbClr val="FFFFFF"/>
                  </a:solidFill>
                </a:uFill>
                <a:latin typeface="Arial"/>
              </a:rPr>
              <a:t>Üçüncü Anahat Düzeyi</a:t>
            </a:r>
          </a:p>
          <a:p>
            <a:pPr marL="1728000" lvl="3" indent="-216000">
              <a:buClr>
                <a:srgbClr val="000000"/>
              </a:buClr>
              <a:buSzPct val="75000"/>
              <a:buFont typeface="Symbol" charset="2"/>
              <a:buChar char=""/>
            </a:pPr>
            <a:r>
              <a:rPr lang="tr-TR" sz="2000" b="0" strike="noStrike" spc="-1">
                <a:solidFill>
                  <a:srgbClr val="000000"/>
                </a:solidFill>
                <a:uFill>
                  <a:solidFill>
                    <a:srgbClr val="FFFFFF"/>
                  </a:solidFill>
                </a:uFill>
                <a:latin typeface="Arial"/>
              </a:rPr>
              <a:t>Dördüncü Anahat Düzeyi</a:t>
            </a:r>
          </a:p>
          <a:p>
            <a:pPr marL="2160000" lvl="4" indent="-216000">
              <a:buClr>
                <a:srgbClr val="000000"/>
              </a:buClr>
              <a:buSzPct val="45000"/>
              <a:buFont typeface="Wingdings" charset="2"/>
              <a:buChar char=""/>
            </a:pPr>
            <a:r>
              <a:rPr lang="tr-TR" sz="2000" b="0" strike="noStrike" spc="-1">
                <a:solidFill>
                  <a:srgbClr val="000000"/>
                </a:solidFill>
                <a:uFill>
                  <a:solidFill>
                    <a:srgbClr val="FFFFFF"/>
                  </a:solidFill>
                </a:uFill>
                <a:latin typeface="Arial"/>
              </a:rPr>
              <a:t>Beşinci Anahat Düzeyi</a:t>
            </a:r>
          </a:p>
          <a:p>
            <a:pPr marL="2592000" lvl="5" indent="-216000">
              <a:buClr>
                <a:srgbClr val="000000"/>
              </a:buClr>
              <a:buSzPct val="45000"/>
              <a:buFont typeface="Wingdings" charset="2"/>
              <a:buChar char=""/>
            </a:pPr>
            <a:r>
              <a:rPr lang="tr-TR" sz="2000" b="0" strike="noStrike" spc="-1">
                <a:solidFill>
                  <a:srgbClr val="000000"/>
                </a:solidFill>
                <a:uFill>
                  <a:solidFill>
                    <a:srgbClr val="FFFFFF"/>
                  </a:solidFill>
                </a:uFill>
                <a:latin typeface="Arial"/>
              </a:rPr>
              <a:t>Altıncı Anahat Düzeyi</a:t>
            </a:r>
          </a:p>
          <a:p>
            <a:pPr marL="3024000" lvl="6" indent="-216000">
              <a:buClr>
                <a:srgbClr val="000000"/>
              </a:buClr>
              <a:buSzPct val="45000"/>
              <a:buFont typeface="Wingdings" charset="2"/>
              <a:buChar char=""/>
            </a:pPr>
            <a:r>
              <a:rPr lang="tr-TR" sz="2000" b="0" strike="noStrike" spc="-1">
                <a:solidFill>
                  <a:srgbClr val="000000"/>
                </a:solidFill>
                <a:uFill>
                  <a:solidFill>
                    <a:srgbClr val="FFFFFF"/>
                  </a:solidFill>
                </a:uFill>
                <a:latin typeface="Arial"/>
              </a:rPr>
              <a:t>Yedinci Anahat Düzeyi</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www.gib.gov.tr/node/106608"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1428840" y="3143160"/>
            <a:ext cx="6696000" cy="2093040"/>
          </a:xfrm>
          <a:prstGeom prst="verticalScroll">
            <a:avLst>
              <a:gd name="adj" fmla="val 12500"/>
            </a:avLst>
          </a:prstGeom>
          <a:ln>
            <a:solidFill>
              <a:srgbClr val="1E2E68"/>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tr-TR" sz="3600" b="1" strike="noStrike" spc="-1">
                <a:solidFill>
                  <a:srgbClr val="FFFFFF"/>
                </a:solidFill>
                <a:uFill>
                  <a:solidFill>
                    <a:srgbClr val="FFFFFF"/>
                  </a:solidFill>
                </a:uFill>
                <a:latin typeface="Trebuchet MS"/>
                <a:ea typeface="DejaVu Sans"/>
              </a:rPr>
              <a:t>TEBLİGAT HUKUKU</a:t>
            </a:r>
            <a:endParaRPr lang="tr-TR" sz="1800" b="0" strike="noStrike" spc="-1">
              <a:solidFill>
                <a:srgbClr val="000000"/>
              </a:solidFill>
              <a:uFill>
                <a:solidFill>
                  <a:srgbClr val="FFFFFF"/>
                </a:solidFill>
              </a:uFill>
              <a:latin typeface="Arial"/>
            </a:endParaRPr>
          </a:p>
        </p:txBody>
      </p:sp>
      <p:pic>
        <p:nvPicPr>
          <p:cNvPr id="81" name="Picture 2"/>
          <p:cNvPicPr/>
          <p:nvPr/>
        </p:nvPicPr>
        <p:blipFill>
          <a:blip r:embed="rId2"/>
          <a:stretch/>
        </p:blipFill>
        <p:spPr>
          <a:xfrm>
            <a:off x="7572240" y="142920"/>
            <a:ext cx="1442160" cy="1442160"/>
          </a:xfrm>
          <a:prstGeom prst="rect">
            <a:avLst/>
          </a:prstGeom>
          <a:ln>
            <a:noFill/>
          </a:ln>
        </p:spPr>
      </p:pic>
      <p:pic>
        <p:nvPicPr>
          <p:cNvPr id="82" name="Picture 3"/>
          <p:cNvPicPr/>
          <p:nvPr/>
        </p:nvPicPr>
        <p:blipFill>
          <a:blip r:embed="rId3"/>
          <a:stretch/>
        </p:blipFill>
        <p:spPr>
          <a:xfrm>
            <a:off x="142920" y="142920"/>
            <a:ext cx="1356480" cy="1352160"/>
          </a:xfrm>
          <a:prstGeom prst="rect">
            <a:avLst/>
          </a:prstGeom>
          <a:ln>
            <a:noFill/>
          </a:ln>
        </p:spPr>
      </p:pic>
      <p:pic>
        <p:nvPicPr>
          <p:cNvPr id="83" name="4 Resim"/>
          <p:cNvPicPr/>
          <p:nvPr/>
        </p:nvPicPr>
        <p:blipFill>
          <a:blip r:embed="rId4"/>
          <a:stretch/>
        </p:blipFill>
        <p:spPr>
          <a:xfrm>
            <a:off x="2857320" y="642960"/>
            <a:ext cx="3214080" cy="2345760"/>
          </a:xfrm>
          <a:prstGeom prst="rect">
            <a:avLst/>
          </a:prstGeom>
          <a:ln>
            <a:noFill/>
          </a:ln>
        </p:spPr>
      </p:pic>
      <p:sp>
        <p:nvSpPr>
          <p:cNvPr id="84" name="CustomShape 2"/>
          <p:cNvSpPr/>
          <p:nvPr/>
        </p:nvSpPr>
        <p:spPr>
          <a:xfrm>
            <a:off x="1740240" y="5249520"/>
            <a:ext cx="6073200" cy="69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0" y="1714320"/>
            <a:ext cx="8786160" cy="299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92160"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Tebligatın adres kayıt sistemindeki (MERNİS) adrese yapılması halinde buna ilişkin kaydı</a:t>
            </a: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marL="92160"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 evrakı kime verilmiş ise onun imzası ile tebliğ memurunun adı, soyadı ve imzasını içerir.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02" name="CustomShape 2"/>
          <p:cNvSpPr/>
          <p:nvPr/>
        </p:nvSpPr>
        <p:spPr>
          <a:xfrm>
            <a:off x="1071360" y="214200"/>
            <a:ext cx="7071480" cy="143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TEBLİGATIN UNSURLARI VE KOŞULLARI</a:t>
            </a:r>
            <a:endParaRPr lang="tr-TR" sz="3600" b="0" strike="noStrike" spc="-1" dirty="0">
              <a:solidFill>
                <a:srgbClr val="000000"/>
              </a:solidFill>
              <a:uFill>
                <a:solidFill>
                  <a:srgbClr val="FFFFFF"/>
                </a:solidFill>
              </a:uFill>
              <a:latin typeface="Arial"/>
            </a:endParaRPr>
          </a:p>
        </p:txBody>
      </p:sp>
      <p:pic>
        <p:nvPicPr>
          <p:cNvPr id="103" name="4 Resim"/>
          <p:cNvPicPr/>
          <p:nvPr/>
        </p:nvPicPr>
        <p:blipFill>
          <a:blip r:embed="rId2"/>
          <a:stretch/>
        </p:blipFill>
        <p:spPr>
          <a:xfrm>
            <a:off x="2071800" y="4071960"/>
            <a:ext cx="4323960" cy="2445480"/>
          </a:xfrm>
          <a:prstGeom prst="rect">
            <a:avLst/>
          </a:prstGeom>
          <a:ln>
            <a:noFill/>
          </a:ln>
        </p:spPr>
      </p:pic>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0" y="1439695"/>
            <a:ext cx="8786160" cy="4214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algn="just">
              <a:lnSpc>
                <a:spcPct val="100000"/>
              </a:lnSpc>
              <a:buClr>
                <a:srgbClr val="C3260C"/>
              </a:buClr>
              <a:buSzPct val="130000"/>
            </a:pPr>
            <a:endParaRPr lang="tr-TR" sz="1800" b="0" strike="noStrike" spc="-1" dirty="0">
              <a:solidFill>
                <a:srgbClr val="000000"/>
              </a:solidFill>
              <a:uFill>
                <a:solidFill>
                  <a:srgbClr val="FFFFFF"/>
                </a:solidFill>
              </a:uFill>
              <a:latin typeface="Arial"/>
            </a:endParaRPr>
          </a:p>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Muhatap yerine kendisine tebliğ yapılacak kimsenin görünüşüne nazaran 18 yaşından aşağı olmaması ve bariz bir şekilde ehliyetsiz bulunmaması gerekir. (T.K. 22. Mad.)</a:t>
            </a:r>
          </a:p>
          <a:p>
            <a:pPr marL="228600" indent="57960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Akıl hastalığı, akıl zayıflığı veya diğer bir hastalık engeli sebebiyle kendisi ile anlaşma imkânı olmayan kişiye tebligat yapılamaz.</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05" name="CustomShape 2"/>
          <p:cNvSpPr/>
          <p:nvPr/>
        </p:nvSpPr>
        <p:spPr>
          <a:xfrm>
            <a:off x="1071360" y="214200"/>
            <a:ext cx="7071480" cy="143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TEBLİGAT HUKUKUNDA</a:t>
            </a:r>
            <a:endParaRPr lang="tr-TR" sz="3600" b="0" strike="noStrike" spc="-1" dirty="0">
              <a:solidFill>
                <a:srgbClr val="000000"/>
              </a:solidFill>
              <a:uFill>
                <a:solidFill>
                  <a:srgbClr val="FFFFFF"/>
                </a:solidFill>
              </a:uFill>
              <a:latin typeface="Arial"/>
            </a:endParaRPr>
          </a:p>
          <a:p>
            <a:pPr algn="ctr">
              <a:lnSpc>
                <a:spcPct val="100000"/>
              </a:lnSpc>
            </a:pPr>
            <a:r>
              <a:rPr lang="tr-TR" sz="3600" b="1" strike="noStrike" spc="-1" dirty="0">
                <a:solidFill>
                  <a:srgbClr val="FF0000"/>
                </a:solidFill>
                <a:uFill>
                  <a:solidFill>
                    <a:srgbClr val="FFFFFF"/>
                  </a:solidFill>
                </a:uFill>
                <a:latin typeface="Trebuchet MS"/>
                <a:ea typeface="DejaVu Sans"/>
              </a:rPr>
              <a:t>EHLİYET</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499099" y="1494742"/>
            <a:ext cx="8429040" cy="3857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just"/>
            <a:endParaRPr lang="tr-TR" sz="2400" b="0" strike="noStrike" spc="-1" dirty="0">
              <a:solidFill>
                <a:srgbClr val="404040"/>
              </a:solidFill>
              <a:uFill>
                <a:solidFill>
                  <a:srgbClr val="FFFFFF"/>
                </a:solidFill>
              </a:uFill>
              <a:latin typeface="Trebuchet MS"/>
            </a:endParaRPr>
          </a:p>
          <a:p>
            <a:pPr marL="342900" indent="-342900" algn="just">
              <a:buClr>
                <a:srgbClr val="C00000"/>
              </a:buClr>
              <a:buFont typeface="Wingdings" panose="05000000000000000000" pitchFamily="2" charset="2"/>
              <a:buChar char="Ø"/>
            </a:pPr>
            <a:r>
              <a:rPr lang="tr-TR" sz="2400" b="0" strike="noStrike" spc="-1" dirty="0">
                <a:solidFill>
                  <a:srgbClr val="404040"/>
                </a:solidFill>
                <a:uFill>
                  <a:solidFill>
                    <a:srgbClr val="FFFFFF"/>
                  </a:solidFill>
                </a:uFill>
                <a:latin typeface="Trebuchet MS"/>
              </a:rPr>
              <a:t>Kendisine tebliğ yapılacak kimse imza edecek kadar yazı bilmez veya imza edemeyecek durumda bulunursa komşularından biri huzurunda sol elinin başparmağının bastırılmak suretiyle tebliğ yapılır. Sol elinin başparmağı bulunmayan kimsenin aynı elinin diğer bir parmağı ve sol eli yoksa sağ elinin başparmağı ve bu da mevcut değilse diğer parmaklardan biri bastırılır. Tebliğ yapılacak kimsenin iki eli de yoksa tebliğ evrakı kendisine verilir. Bu durum tebliğ mazbatasına yazılır ve hazır bulunan şahsa imzalattırılır</a:t>
            </a:r>
            <a:r>
              <a:rPr lang="tr-TR" sz="2200" b="0" strike="noStrike" spc="-1" dirty="0">
                <a:solidFill>
                  <a:srgbClr val="404040"/>
                </a:solidFill>
                <a:uFill>
                  <a:solidFill>
                    <a:srgbClr val="FFFFFF"/>
                  </a:solidFill>
                </a:uFill>
                <a:latin typeface="Trebuchet MS"/>
              </a:rPr>
              <a:t>.</a:t>
            </a:r>
            <a:endParaRPr lang="tr-TR" sz="1800" b="0" strike="noStrike" spc="-1" dirty="0">
              <a:solidFill>
                <a:srgbClr val="000000"/>
              </a:solidFill>
              <a:uFill>
                <a:solidFill>
                  <a:srgbClr val="FFFFFF"/>
                </a:solidFill>
              </a:uFill>
              <a:latin typeface="Arial"/>
            </a:endParaRPr>
          </a:p>
          <a:p>
            <a:pPr algn="just"/>
            <a:endParaRPr lang="tr-TR" sz="1800" b="0" strike="noStrike" spc="-1" dirty="0">
              <a:solidFill>
                <a:srgbClr val="000000"/>
              </a:solidFill>
              <a:uFill>
                <a:solidFill>
                  <a:srgbClr val="FFFFFF"/>
                </a:solidFill>
              </a:uFill>
              <a:latin typeface="Arial"/>
            </a:endParaRPr>
          </a:p>
        </p:txBody>
      </p:sp>
      <p:sp>
        <p:nvSpPr>
          <p:cNvPr id="107"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08" name="CustomShape 3"/>
          <p:cNvSpPr/>
          <p:nvPr/>
        </p:nvSpPr>
        <p:spPr>
          <a:xfrm>
            <a:off x="131885" y="454297"/>
            <a:ext cx="8725915" cy="104044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  </a:t>
            </a:r>
            <a:r>
              <a:rPr lang="tr-TR" sz="3600" b="1" spc="-1" dirty="0">
                <a:solidFill>
                  <a:srgbClr val="FF0000"/>
                </a:solidFill>
                <a:uFill>
                  <a:solidFill>
                    <a:srgbClr val="FFFFFF"/>
                  </a:solidFill>
                </a:uFill>
                <a:latin typeface="Trebuchet MS"/>
                <a:ea typeface="DejaVu Sans"/>
              </a:rPr>
              <a:t>İMZA EDEMEYECEK DURUMDA OLMAK</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285840" y="1928880"/>
            <a:ext cx="8429040" cy="3857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04920" algn="just">
              <a:lnSpc>
                <a:spcPct val="100000"/>
              </a:lnSpc>
              <a:buClr>
                <a:srgbClr val="C3260C"/>
              </a:buClr>
              <a:buSzPct val="130000"/>
              <a:buFont typeface="Wingdings" charset="2"/>
              <a:buChar char=""/>
            </a:pPr>
            <a:r>
              <a:rPr lang="tr-TR" sz="2200" b="0" strike="noStrike" spc="-1" dirty="0">
                <a:solidFill>
                  <a:srgbClr val="404040"/>
                </a:solidFill>
                <a:uFill>
                  <a:solidFill>
                    <a:srgbClr val="FFFFFF"/>
                  </a:solidFill>
                </a:uFill>
                <a:latin typeface="Trebuchet MS"/>
              </a:rPr>
              <a:t>Tebliğ işlemi anayasal bir hak olan savunma hakkının başlangıcıdır. İcra ve iflas hukukunda bütün icra işlemleri tebliğ ile başlar. Tebligatın yasanın öngördüğü şekilde yapılması tarafların haklarını da tam olarak kullanması açısından elzemdir. Tebligatın usulsüz olarak yapılması takip ve tahsil sürelerini uzatacağı gibi tarafların mağduriyetine yol açar, ayrıca işlemi yapan kamu görevlileri hakkında yasal sorumluluk ortaya çıkartabilir.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10"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11" name="CustomShape 3"/>
          <p:cNvSpPr/>
          <p:nvPr/>
        </p:nvSpPr>
        <p:spPr>
          <a:xfrm>
            <a:off x="0" y="694592"/>
            <a:ext cx="9143280" cy="109712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3200" b="1" strike="noStrike" spc="-1" dirty="0">
                <a:solidFill>
                  <a:srgbClr val="FF0000"/>
                </a:solidFill>
                <a:uFill>
                  <a:solidFill>
                    <a:srgbClr val="FFFFFF"/>
                  </a:solidFill>
                </a:uFill>
                <a:latin typeface="Trebuchet MS"/>
                <a:ea typeface="DejaVu Sans"/>
              </a:rPr>
              <a:t>  </a:t>
            </a:r>
            <a:r>
              <a:rPr lang="tr-TR" sz="2800" b="1" strike="noStrike" spc="-1" dirty="0">
                <a:solidFill>
                  <a:srgbClr val="FF0000"/>
                </a:solidFill>
                <a:uFill>
                  <a:solidFill>
                    <a:srgbClr val="FFFFFF"/>
                  </a:solidFill>
                </a:uFill>
                <a:latin typeface="Trebuchet MS"/>
                <a:ea typeface="DejaVu Sans"/>
              </a:rPr>
              <a:t>İCRA HUKUKU’NDA TEBLİĞ İŞ VE İŞLEMLERİNİN ÖNEMİ</a:t>
            </a:r>
            <a:endParaRPr lang="tr-TR" sz="1800" b="0" strike="noStrike" spc="-1" dirty="0">
              <a:solidFill>
                <a:srgbClr val="000000"/>
              </a:solidFill>
              <a:uFill>
                <a:solidFill>
                  <a:srgbClr val="FFFFFF"/>
                </a:solidFill>
              </a:uFill>
              <a:latin typeface="Arial"/>
            </a:endParaRPr>
          </a:p>
        </p:txBody>
      </p:sp>
      <p:pic>
        <p:nvPicPr>
          <p:cNvPr id="112" name="Picture 3"/>
          <p:cNvPicPr/>
          <p:nvPr/>
        </p:nvPicPr>
        <p:blipFill>
          <a:blip r:embed="rId2"/>
          <a:stretch/>
        </p:blipFill>
        <p:spPr>
          <a:xfrm rot="20918400">
            <a:off x="5435640" y="4802760"/>
            <a:ext cx="2772360" cy="1798560"/>
          </a:xfrm>
          <a:prstGeom prst="rect">
            <a:avLst/>
          </a:prstGeom>
          <a:ln>
            <a:noFill/>
          </a:ln>
        </p:spPr>
      </p:pic>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 name="6 İçerik Yer Tutucusu"/>
          <p:cNvPicPr/>
          <p:nvPr/>
        </p:nvPicPr>
        <p:blipFill>
          <a:blip r:embed="rId2"/>
          <a:stretch/>
        </p:blipFill>
        <p:spPr>
          <a:xfrm>
            <a:off x="1523880" y="2324160"/>
            <a:ext cx="5952240" cy="3066480"/>
          </a:xfrm>
          <a:prstGeom prst="rect">
            <a:avLst/>
          </a:prstGeom>
          <a:ln>
            <a:noFill/>
          </a:ln>
        </p:spPr>
      </p:pic>
      <p:sp>
        <p:nvSpPr>
          <p:cNvPr id="115" name="CustomShape 2"/>
          <p:cNvSpPr/>
          <p:nvPr/>
        </p:nvSpPr>
        <p:spPr>
          <a:xfrm>
            <a:off x="0" y="597877"/>
            <a:ext cx="9143280" cy="119384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3200" b="1" strike="noStrike" spc="-1" dirty="0">
                <a:solidFill>
                  <a:srgbClr val="FF0000"/>
                </a:solidFill>
                <a:uFill>
                  <a:solidFill>
                    <a:srgbClr val="FFFFFF"/>
                  </a:solidFill>
                </a:uFill>
                <a:latin typeface="Trebuchet MS"/>
                <a:ea typeface="DejaVu Sans"/>
              </a:rPr>
              <a:t>  </a:t>
            </a:r>
            <a:r>
              <a:rPr lang="tr-TR" sz="3600" b="1" strike="noStrike" spc="-1" dirty="0">
                <a:solidFill>
                  <a:srgbClr val="FF0000"/>
                </a:solidFill>
                <a:uFill>
                  <a:solidFill>
                    <a:srgbClr val="FFFFFF"/>
                  </a:solidFill>
                </a:uFill>
                <a:latin typeface="Trebuchet MS"/>
                <a:ea typeface="DejaVu Sans"/>
              </a:rPr>
              <a:t>TEBLİGAT TÜRLERİ</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214200" y="1785960"/>
            <a:ext cx="8929080" cy="47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04920" algn="just">
              <a:lnSpc>
                <a:spcPct val="100000"/>
              </a:lnSpc>
              <a:buClr>
                <a:srgbClr val="C3260C"/>
              </a:buClr>
              <a:buSzPct val="130000"/>
              <a:buFont typeface="Georgia"/>
              <a:buChar char="*"/>
            </a:pPr>
            <a:r>
              <a:rPr lang="tr-TR" sz="2200" b="0" strike="noStrike" spc="-1" dirty="0">
                <a:solidFill>
                  <a:srgbClr val="404040"/>
                </a:solidFill>
                <a:uFill>
                  <a:solidFill>
                    <a:srgbClr val="FFFFFF"/>
                  </a:solidFill>
                </a:uFill>
                <a:latin typeface="Trebuchet MS"/>
              </a:rPr>
              <a:t>Kural olarak Tebligat Evrakın muhatabına, bilinen en son adresinde yapılır. </a:t>
            </a:r>
          </a:p>
          <a:p>
            <a:pPr marL="228600" indent="304920" algn="just">
              <a:lnSpc>
                <a:spcPct val="100000"/>
              </a:lnSpc>
              <a:buClr>
                <a:srgbClr val="C3260C"/>
              </a:buClr>
              <a:buSzPct val="130000"/>
              <a:buFont typeface="Georgia"/>
              <a:buChar char="*"/>
            </a:pP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Georgia"/>
              <a:buChar char="*"/>
            </a:pPr>
            <a:r>
              <a:rPr lang="tr-TR" sz="2200" b="0" strike="noStrike" spc="-1" dirty="0">
                <a:solidFill>
                  <a:srgbClr val="404040"/>
                </a:solidFill>
                <a:uFill>
                  <a:solidFill>
                    <a:srgbClr val="FFFFFF"/>
                  </a:solidFill>
                </a:uFill>
                <a:latin typeface="Trebuchet MS"/>
              </a:rPr>
              <a:t>Tebliğ yapılacak bir kişiye adresinden başka bir yerde tebliğ yapılabilmesi o kişinin kabulü halinde mümkündür. </a:t>
            </a:r>
            <a:endParaRPr lang="tr-TR" sz="1800" b="0" strike="noStrike" spc="-1" dirty="0">
              <a:solidFill>
                <a:srgbClr val="000000"/>
              </a:solidFill>
              <a:uFill>
                <a:solidFill>
                  <a:srgbClr val="FFFFFF"/>
                </a:solidFill>
              </a:uFill>
              <a:latin typeface="Arial"/>
            </a:endParaRPr>
          </a:p>
        </p:txBody>
      </p:sp>
      <p:sp>
        <p:nvSpPr>
          <p:cNvPr id="118" name="CustomShape 3"/>
          <p:cNvSpPr/>
          <p:nvPr/>
        </p:nvSpPr>
        <p:spPr>
          <a:xfrm>
            <a:off x="0" y="721080"/>
            <a:ext cx="9143280" cy="1064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3600" b="0" strike="noStrike" spc="-1" dirty="0">
                <a:solidFill>
                  <a:srgbClr val="FF0000"/>
                </a:solidFill>
                <a:uFill>
                  <a:solidFill>
                    <a:srgbClr val="FFFFFF"/>
                  </a:solidFill>
                </a:uFill>
                <a:latin typeface="Trebuchet MS" panose="020B0603020202020204" pitchFamily="34" charset="0"/>
              </a:rPr>
              <a:t>MUHATABA TEBLİGAT</a:t>
            </a:r>
          </a:p>
          <a:p>
            <a:pPr algn="ctr">
              <a:lnSpc>
                <a:spcPct val="100000"/>
              </a:lnSpc>
            </a:pPr>
            <a:endParaRPr lang="tr-TR" sz="3600" b="0" strike="noStrike" spc="-1" dirty="0">
              <a:solidFill>
                <a:srgbClr val="FF0000"/>
              </a:solidFill>
              <a:uFill>
                <a:solidFill>
                  <a:srgbClr val="FFFFFF"/>
                </a:solidFill>
              </a:uFill>
              <a:latin typeface="Trebuchet MS" panose="020B0603020202020204" pitchFamily="34" charset="0"/>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214200" y="1785960"/>
            <a:ext cx="8929080" cy="47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96720" algn="just">
              <a:lnSpc>
                <a:spcPct val="100000"/>
              </a:lnSpc>
              <a:buClr>
                <a:srgbClr val="C3260C"/>
              </a:buClr>
              <a:buSzPct val="130000"/>
              <a:buFont typeface="Georgia"/>
              <a:buChar char="*"/>
            </a:pPr>
            <a:r>
              <a:rPr lang="tr-TR" sz="2400" b="0" strike="noStrike" spc="-1" dirty="0">
                <a:solidFill>
                  <a:srgbClr val="404040"/>
                </a:solidFill>
                <a:uFill>
                  <a:solidFill>
                    <a:srgbClr val="FFFFFF"/>
                  </a:solidFill>
                </a:uFill>
                <a:latin typeface="Trebuchet MS"/>
              </a:rPr>
              <a:t>Vekile vasıtasıyla takip edilen işlerde tebligat vekile yapılır. Birden çok vekil var ise bunlardan her hangi birine yapılır. Birden fazla vekile tebligat yapılmış ise bunlardan ilk olarak tebliğ yapılan vekile tebliğ tarihi dikkate alınır. Avukatın bürosuna yapılacak olan tebligatlar resmi gün ve saatler içerisinde yapılır.</a:t>
            </a:r>
            <a:r>
              <a:rPr lang="tr-TR" dirty="0"/>
              <a:t> </a:t>
            </a:r>
            <a:r>
              <a:rPr lang="tr-TR" sz="2400" dirty="0">
                <a:solidFill>
                  <a:schemeClr val="tx1">
                    <a:lumMod val="65000"/>
                    <a:lumOff val="35000"/>
                  </a:schemeClr>
                </a:solidFill>
                <a:latin typeface="Trebuchet MS" panose="020B0603020202020204" pitchFamily="34" charset="0"/>
              </a:rPr>
              <a:t>Elektronik yolla tebligat yapılması halinde resmi gün ve saatler hükmü uygulanmaz</a:t>
            </a:r>
            <a:r>
              <a:rPr lang="tr-TR" sz="2400" dirty="0">
                <a:effectLst>
                  <a:outerShdw blurRad="38100" dist="38100" dir="2700000" algn="tl">
                    <a:srgbClr val="000000">
                      <a:alpha val="43137"/>
                    </a:srgbClr>
                  </a:outerShdw>
                </a:effectLst>
                <a:latin typeface="Trebuchet MS" panose="020B0603020202020204" pitchFamily="34" charset="0"/>
              </a:rPr>
              <a:t>. </a:t>
            </a:r>
            <a:r>
              <a:rPr lang="tr-TR" sz="2400" b="0" strike="noStrike" spc="-1" dirty="0">
                <a:solidFill>
                  <a:srgbClr val="404040"/>
                </a:solidFill>
                <a:effectLst>
                  <a:outerShdw blurRad="38100" dist="38100" dir="2700000" algn="tl">
                    <a:srgbClr val="000000">
                      <a:alpha val="43137"/>
                    </a:srgbClr>
                  </a:outerShdw>
                </a:effectLst>
                <a:uFill>
                  <a:solidFill>
                    <a:srgbClr val="FFFFFF"/>
                  </a:solidFill>
                </a:uFill>
                <a:latin typeface="Trebuchet MS" panose="020B0603020202020204" pitchFamily="34" charset="0"/>
              </a:rPr>
              <a:t> </a:t>
            </a:r>
            <a:r>
              <a:rPr lang="tr-TR" sz="2400" b="0" strike="noStrike" spc="-1" dirty="0">
                <a:solidFill>
                  <a:srgbClr val="404040"/>
                </a:solidFill>
                <a:uFill>
                  <a:solidFill>
                    <a:srgbClr val="FFFFFF"/>
                  </a:solidFill>
                </a:uFill>
                <a:latin typeface="Trebuchet MS"/>
              </a:rPr>
              <a:t>Kanuni temsilcisi bulunanlara veya bulunması gerekenlere (vasi-veli) yapılacak tebligat kanunlara göre bizzat kendilerine yapılması gerek olmadıkça temsilcisine yapılır.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20"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21" name="CustomShape 3"/>
          <p:cNvSpPr/>
          <p:nvPr/>
        </p:nvSpPr>
        <p:spPr>
          <a:xfrm>
            <a:off x="285840" y="589085"/>
            <a:ext cx="8857440" cy="14045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5040" indent="-215640">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panose="020B0603020202020204" pitchFamily="34" charset="0"/>
                <a:ea typeface="DejaVu Sans"/>
              </a:rPr>
              <a:t>VEKİLE VE KANUNİ TEMSİLCİSİNE</a:t>
            </a:r>
          </a:p>
          <a:p>
            <a:pPr marL="149400">
              <a:lnSpc>
                <a:spcPct val="100000"/>
              </a:lnSpc>
              <a:buClr>
                <a:srgbClr val="FF0000"/>
              </a:buClr>
            </a:pPr>
            <a:r>
              <a:rPr lang="tr-TR" sz="3600" b="1" spc="-1" dirty="0">
                <a:solidFill>
                  <a:srgbClr val="FF0000"/>
                </a:solidFill>
                <a:uFill>
                  <a:solidFill>
                    <a:srgbClr val="FFFFFF"/>
                  </a:solidFill>
                </a:uFill>
                <a:latin typeface="Trebuchet MS" panose="020B0603020202020204" pitchFamily="34" charset="0"/>
                <a:ea typeface="DejaVu Sans"/>
              </a:rPr>
              <a:t>                  </a:t>
            </a:r>
            <a:r>
              <a:rPr lang="tr-TR" sz="3600" b="1" strike="noStrike" spc="-1" dirty="0">
                <a:solidFill>
                  <a:srgbClr val="FF0000"/>
                </a:solidFill>
                <a:uFill>
                  <a:solidFill>
                    <a:srgbClr val="FFFFFF"/>
                  </a:solidFill>
                </a:uFill>
                <a:latin typeface="Trebuchet MS" panose="020B0603020202020204" pitchFamily="34" charset="0"/>
                <a:ea typeface="DejaVu Sans"/>
              </a:rPr>
              <a:t>   TEBLİGAT</a:t>
            </a:r>
            <a:endParaRPr lang="tr-TR" sz="3600" b="0" strike="noStrike" spc="-1" dirty="0">
              <a:solidFill>
                <a:srgbClr val="000000"/>
              </a:solidFill>
              <a:uFill>
                <a:solidFill>
                  <a:srgbClr val="FFFFFF"/>
                </a:solidFill>
              </a:uFill>
              <a:latin typeface="Trebuchet MS" panose="020B0603020202020204" pitchFamily="34" charset="0"/>
            </a:endParaRPr>
          </a:p>
          <a:p>
            <a:pPr algn="ctr">
              <a:lnSpc>
                <a:spcPct val="100000"/>
              </a:lnSpc>
            </a:pPr>
            <a:endParaRPr lang="tr-TR" sz="1800" b="0" strike="noStrike" spc="-1" dirty="0">
              <a:solidFill>
                <a:srgbClr val="000000"/>
              </a:solidFill>
              <a:uFill>
                <a:solidFill>
                  <a:srgbClr val="FFFFFF"/>
                </a:solidFill>
              </a:uFill>
              <a:latin typeface="Arial"/>
            </a:endParaRPr>
          </a:p>
        </p:txBody>
      </p:sp>
      <p:cxnSp>
        <p:nvCxnSpPr>
          <p:cNvPr id="2" name="Düz Ok Bağlayıcısı 1"/>
          <p:cNvCxnSpPr/>
          <p:nvPr/>
        </p:nvCxnSpPr>
        <p:spPr>
          <a:xfrm>
            <a:off x="501162" y="3938954"/>
            <a:ext cx="8308730" cy="1230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214200" y="1785960"/>
            <a:ext cx="8643240" cy="47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487440" algn="just">
              <a:lnSpc>
                <a:spcPct val="100000"/>
              </a:lnSpc>
              <a:buClr>
                <a:srgbClr val="C3260C"/>
              </a:buClr>
              <a:buSzPct val="130000"/>
              <a:buFont typeface="Georgia"/>
              <a:buChar char="*"/>
            </a:pPr>
            <a:r>
              <a:rPr lang="tr-TR" sz="2400" b="0" strike="noStrike" spc="-1" dirty="0">
                <a:solidFill>
                  <a:srgbClr val="404040"/>
                </a:solidFill>
                <a:uFill>
                  <a:solidFill>
                    <a:srgbClr val="FFFFFF"/>
                  </a:solidFill>
                </a:uFill>
                <a:latin typeface="Trebuchet MS"/>
              </a:rPr>
              <a:t>Tüzel kişilere tebliğ yetkili mümessillerine bunlar birden fazla ise yalnız birine yapılır. Tüzel kişiler adına kendilerine yapılacak kimseler herhangi bir sebeple belirli iş saatlerinde iş yerinde bulunmadıkları veya o sırada evrakı bizzat alamayacakları durumda olmaları halinde tebliğ, orada hazır bulunan memur veya görevlilerinden birine yapılır. </a:t>
            </a:r>
          </a:p>
          <a:p>
            <a:pPr marL="228600" indent="487440" algn="just">
              <a:buClr>
                <a:srgbClr val="C3260C"/>
              </a:buClr>
              <a:buSzPct val="130000"/>
              <a:buFont typeface="Georgia"/>
              <a:buChar char="*"/>
            </a:pPr>
            <a:r>
              <a:rPr lang="tr-TR" sz="2400" dirty="0">
                <a:solidFill>
                  <a:schemeClr val="tx1">
                    <a:lumMod val="75000"/>
                    <a:lumOff val="25000"/>
                  </a:schemeClr>
                </a:solidFill>
                <a:latin typeface="Trebuchet MS" panose="020B0603020202020204" pitchFamily="34" charset="0"/>
              </a:rPr>
              <a:t>Tüzel kişilere Tebligat Kanunu’nun 21.maddesine göre de tebligat yapılabileceği ancak bu maddenin uygulanması için Tebligat yapılacak adresin Ticaret Sicil Müdürlüğü kayıtlarında bulunan adres ile aynı olmasının zorunluluk taşıdığı Yargıtay kararıyla ortaya konulmuştur. (Yargıtay 12.H.D 2013/15136 E, 2013/24153 K)</a:t>
            </a:r>
          </a:p>
          <a:p>
            <a:pPr marL="228600" indent="487440" algn="just">
              <a:lnSpc>
                <a:spcPct val="100000"/>
              </a:lnSpc>
              <a:buClr>
                <a:srgbClr val="C3260C"/>
              </a:buClr>
              <a:buSzPct val="130000"/>
              <a:buFont typeface="Georgia"/>
              <a:buChar char="*"/>
            </a:pP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23"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24" name="CustomShape 3"/>
          <p:cNvSpPr/>
          <p:nvPr/>
        </p:nvSpPr>
        <p:spPr>
          <a:xfrm>
            <a:off x="286560" y="677008"/>
            <a:ext cx="8857440" cy="8749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5040" indent="-215640">
              <a:lnSpc>
                <a:spcPct val="100000"/>
              </a:lnSpc>
              <a:buClr>
                <a:srgbClr val="FF0000"/>
              </a:buClr>
              <a:buFont typeface="Wingdings" charset="2"/>
              <a:buChar char=""/>
            </a:pPr>
            <a:r>
              <a:rPr lang="tr-TR" sz="3200" b="1" strike="noStrike" spc="-1" dirty="0">
                <a:solidFill>
                  <a:srgbClr val="FF0000"/>
                </a:solidFill>
                <a:uFill>
                  <a:solidFill>
                    <a:srgbClr val="FFFFFF"/>
                  </a:solidFill>
                </a:uFill>
                <a:latin typeface="Trebuchet MS"/>
                <a:ea typeface="DejaVu Sans"/>
              </a:rPr>
              <a:t>          </a:t>
            </a:r>
            <a:r>
              <a:rPr lang="tr-TR" sz="3200" b="1" spc="-1" dirty="0">
                <a:solidFill>
                  <a:srgbClr val="FF0000"/>
                </a:solidFill>
                <a:uFill>
                  <a:solidFill>
                    <a:srgbClr val="FFFFFF"/>
                  </a:solidFill>
                </a:uFill>
                <a:latin typeface="Trebuchet MS"/>
                <a:ea typeface="DejaVu Sans"/>
              </a:rPr>
              <a:t>TÜZEL KİŞİLERE TEBLİGAT</a:t>
            </a:r>
          </a:p>
          <a:p>
            <a:pPr marL="365040" indent="-215640">
              <a:lnSpc>
                <a:spcPct val="100000"/>
              </a:lnSpc>
              <a:buClr>
                <a:srgbClr val="FF0000"/>
              </a:buClr>
              <a:buFont typeface="Wingdings" charset="2"/>
              <a:buChar char=""/>
            </a:pP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214200" y="1785960"/>
            <a:ext cx="8643240" cy="47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Astsubaylar hariç olmak üzere er ve erbaşlara yapılacak tebliğler kıta komutanı veya birlik amiri gibi en yakın üste yapılır</a:t>
            </a:r>
            <a:r>
              <a:rPr lang="tr-TR" sz="2400" b="1" strike="noStrike" spc="-1" dirty="0">
                <a:solidFill>
                  <a:srgbClr val="404040"/>
                </a:solidFill>
                <a:uFill>
                  <a:solidFill>
                    <a:srgbClr val="FFFFFF"/>
                  </a:solidFill>
                </a:uFill>
                <a:latin typeface="Trebuchet MS"/>
              </a:rPr>
              <a:t>. </a:t>
            </a:r>
          </a:p>
          <a:p>
            <a:pPr marL="228600" indent="57960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Belirtilen askeri kişiler haricindeki askeri görevlilere birlik ve çalıştığı kıtalarda tebligat yapılması gerekir ise tebliğin yapılmasını nöbetçi amiri veya subay temin eder. Bunlar tarafından muhatabın derhal bulundurulması sağlanır. Bulunamaması halinde tebliğ kendilerine yapılır. </a:t>
            </a:r>
          </a:p>
          <a:p>
            <a:pPr marL="228600" indent="57960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Sefer halinde tebligat askeri şahısların bağlı bulunduğu kuvvet komutanlıkları vasıtasıyla yapılır.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26"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 </a:t>
            </a:r>
            <a:endParaRPr lang="tr-TR" sz="3600" b="0" strike="noStrike" spc="-1" dirty="0">
              <a:solidFill>
                <a:srgbClr val="000000"/>
              </a:solidFill>
              <a:uFill>
                <a:solidFill>
                  <a:srgbClr val="FFFFFF"/>
                </a:solidFill>
              </a:uFill>
              <a:latin typeface="Arial"/>
            </a:endParaRPr>
          </a:p>
        </p:txBody>
      </p:sp>
      <p:sp>
        <p:nvSpPr>
          <p:cNvPr id="127" name="CustomShape 3"/>
          <p:cNvSpPr/>
          <p:nvPr/>
        </p:nvSpPr>
        <p:spPr>
          <a:xfrm>
            <a:off x="285840" y="1063869"/>
            <a:ext cx="8858160" cy="65657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65040" indent="-215640">
              <a:lnSpc>
                <a:spcPct val="100000"/>
              </a:lnSpc>
              <a:buClr>
                <a:srgbClr val="FF0000"/>
              </a:buClr>
              <a:buFont typeface="Wingdings" charset="2"/>
              <a:buChar char=""/>
            </a:pPr>
            <a:r>
              <a:rPr lang="tr-TR" sz="3200" b="1" strike="noStrike" spc="-1" dirty="0">
                <a:solidFill>
                  <a:srgbClr val="FF0000"/>
                </a:solidFill>
                <a:uFill>
                  <a:solidFill>
                    <a:srgbClr val="FFFFFF"/>
                  </a:solidFill>
                </a:uFill>
                <a:latin typeface="Trebuchet MS"/>
                <a:ea typeface="DejaVu Sans"/>
              </a:rPr>
              <a:t>         ASKERİ ŞAHISLARA TEBLİGAT</a:t>
            </a: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73524" y="2013437"/>
            <a:ext cx="8643240" cy="271161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Kendisine tebliğ yapılacak şahıs adresinde bulunmazsa tebliğ kendisi ile aynı konutta oturan kişilere veya çalışanlarından birine yapılır.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29"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30" name="CustomShape 3"/>
          <p:cNvSpPr/>
          <p:nvPr/>
        </p:nvSpPr>
        <p:spPr>
          <a:xfrm>
            <a:off x="545124" y="502920"/>
            <a:ext cx="7886698" cy="943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indent="27288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ea typeface="DejaVu Sans"/>
              </a:rPr>
              <a:t>AYNI KONUTTA OTURAN KİŞİLERE VEYA ÇALIŞANINA TEBLİGAT</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357120" y="1714320"/>
            <a:ext cx="8228880" cy="3642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182160" algn="just">
              <a:lnSpc>
                <a:spcPct val="100000"/>
              </a:lnSpc>
            </a:pPr>
            <a:endParaRPr lang="tr-TR" sz="1800" b="0" strike="noStrike" spc="-1">
              <a:solidFill>
                <a:srgbClr val="000000"/>
              </a:solidFill>
              <a:uFill>
                <a:solidFill>
                  <a:srgbClr val="FFFFFF"/>
                </a:solidFill>
              </a:uFill>
              <a:latin typeface="Arial"/>
            </a:endParaRPr>
          </a:p>
          <a:p>
            <a:pPr marL="228600" indent="-182160" algn="just">
              <a:lnSpc>
                <a:spcPct val="150000"/>
              </a:lnSpc>
            </a:pPr>
            <a:r>
              <a:rPr lang="tr-TR" sz="2600" b="0" strike="noStrike" spc="-1">
                <a:solidFill>
                  <a:srgbClr val="404040"/>
                </a:solidFill>
                <a:uFill>
                  <a:solidFill>
                    <a:srgbClr val="FFFFFF"/>
                  </a:solidFill>
                </a:uFill>
                <a:latin typeface="Times New Roman"/>
              </a:rPr>
              <a:t>	 </a:t>
            </a:r>
            <a:r>
              <a:rPr lang="tr-TR" sz="2800" b="0" strike="noStrike" spc="-1">
                <a:solidFill>
                  <a:srgbClr val="404040"/>
                </a:solidFill>
                <a:uFill>
                  <a:solidFill>
                    <a:srgbClr val="FFFFFF"/>
                  </a:solidFill>
                </a:uFill>
                <a:latin typeface="Trebuchet MS"/>
              </a:rPr>
              <a:t>Bu eğitim modülünün amacı; katılımcıların tebligat hukuku ile ilgili bilgi becerileri ile yetkinliklerini artırmak ve uygulama birliğini sağlamaktır.</a:t>
            </a:r>
            <a:endParaRPr lang="tr-TR" sz="1800" b="0" strike="noStrike" spc="-1">
              <a:solidFill>
                <a:srgbClr val="000000"/>
              </a:solidFill>
              <a:uFill>
                <a:solidFill>
                  <a:srgbClr val="FFFFFF"/>
                </a:solidFill>
              </a:uFill>
              <a:latin typeface="Arial"/>
            </a:endParaRPr>
          </a:p>
          <a:p>
            <a:pPr marL="228600" indent="-182160" algn="just">
              <a:lnSpc>
                <a:spcPct val="150000"/>
              </a:lnSpc>
            </a:pPr>
            <a:r>
              <a:rPr lang="tr-TR" sz="2600" b="0" strike="noStrike" spc="-1">
                <a:solidFill>
                  <a:srgbClr val="404040"/>
                </a:solidFill>
                <a:uFill>
                  <a:solidFill>
                    <a:srgbClr val="FFFFFF"/>
                  </a:solidFill>
                </a:uFill>
                <a:latin typeface="Times New Roman"/>
              </a:rPr>
              <a:t>. </a:t>
            </a:r>
            <a:endParaRPr lang="tr-TR" sz="1800" b="0" strike="noStrike" spc="-1">
              <a:solidFill>
                <a:srgbClr val="000000"/>
              </a:solidFill>
              <a:uFill>
                <a:solidFill>
                  <a:srgbClr val="FFFFFF"/>
                </a:solidFill>
              </a:uFill>
              <a:latin typeface="Arial"/>
            </a:endParaRPr>
          </a:p>
        </p:txBody>
      </p:sp>
      <p:sp>
        <p:nvSpPr>
          <p:cNvPr id="86" name="CustomShape 2"/>
          <p:cNvSpPr/>
          <p:nvPr/>
        </p:nvSpPr>
        <p:spPr>
          <a:xfrm>
            <a:off x="1214280" y="928800"/>
            <a:ext cx="7071480" cy="577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200" b="1" strike="noStrike" spc="-1">
                <a:solidFill>
                  <a:srgbClr val="000000"/>
                </a:solidFill>
                <a:uFill>
                  <a:solidFill>
                    <a:srgbClr val="FFFFFF"/>
                  </a:solidFill>
                </a:uFill>
                <a:latin typeface="Times New Roman"/>
                <a:ea typeface="DejaVu Sans"/>
              </a:rPr>
              <a:t>EĞİTİMİN AMACI</a:t>
            </a:r>
            <a:endParaRPr lang="tr-TR" sz="1800" b="0" strike="noStrike" spc="-1">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214200" y="1987920"/>
            <a:ext cx="8643240" cy="344137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Belirli bir yerde sürekli olarak meslek ve görevini icra edenler o yerde bulunmadıkları takdirde tebliğ aynı yerdeki daimi memur ve çalışanlarından birine eğer bu görevi evde icra ediyor ise memur ve çalışanlarından biri bulunmadığı takdirde aynı konutta oturan kişilere veya çalışanlarından birine yapılır.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32"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33" name="CustomShape 3"/>
          <p:cNvSpPr/>
          <p:nvPr/>
        </p:nvSpPr>
        <p:spPr>
          <a:xfrm>
            <a:off x="325315" y="416160"/>
            <a:ext cx="8458199" cy="1369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indent="27288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 BELİRLİ BİR YERDE VEYA EVDE MESLEK VE SANAT İCRASI</a:t>
            </a:r>
            <a:endParaRPr lang="tr-TR" sz="3600" b="0" strike="noStrike" spc="-1" dirty="0">
              <a:solidFill>
                <a:srgbClr val="000000"/>
              </a:solidFill>
              <a:uFill>
                <a:solidFill>
                  <a:srgbClr val="FFFFFF"/>
                </a:solidFill>
              </a:uFill>
              <a:latin typeface="Arial"/>
            </a:endParaRPr>
          </a:p>
          <a:p>
            <a:pPr>
              <a:lnSpc>
                <a:spcPct val="100000"/>
              </a:lnSpc>
            </a:pP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126277" y="1855177"/>
            <a:ext cx="8643240" cy="34853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Tutuklu ve hükümlülere tebligatın yapılmasını bunların bulunduğu kurum müdürü veya idare memuru temin eder.</a:t>
            </a:r>
          </a:p>
          <a:p>
            <a:pPr marL="228600" indent="487440" algn="just">
              <a:lnSpc>
                <a:spcPct val="100000"/>
              </a:lnSpc>
              <a:buClr>
                <a:srgbClr val="C3260C"/>
              </a:buClr>
              <a:buSzPct val="130000"/>
              <a:buFont typeface="Wingdings" charset="2"/>
              <a:buChar char=""/>
            </a:pPr>
            <a:endParaRPr lang="tr-TR" sz="2400" b="0" strike="noStrike" spc="-1" dirty="0">
              <a:solidFill>
                <a:srgbClr val="404040"/>
              </a:solidFill>
              <a:uFill>
                <a:solidFill>
                  <a:srgbClr val="FFFFFF"/>
                </a:solidFill>
              </a:uFill>
              <a:latin typeface="Trebuchet MS"/>
            </a:endParaRPr>
          </a:p>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 Bir yıl veya daha fazla hürriyeti bağlayıcı ceza ile mahkûm olup kendilerine kanuni temsilci atanmış olanlara Tebligat Kanunun 19. Maddesi gereği kanuni temsilcisine yapılır.</a:t>
            </a: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35"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36" name="CustomShape 3"/>
          <p:cNvSpPr/>
          <p:nvPr/>
        </p:nvSpPr>
        <p:spPr>
          <a:xfrm>
            <a:off x="930302" y="414180"/>
            <a:ext cx="7211035" cy="1796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indent="27288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 TUTUKLU VE HÜKÜMLÜLERE TEBLİGAT</a:t>
            </a:r>
            <a:endParaRPr lang="tr-TR" sz="3600" b="0" strike="noStrike" spc="-1" dirty="0">
              <a:solidFill>
                <a:srgbClr val="000000"/>
              </a:solidFill>
              <a:uFill>
                <a:solidFill>
                  <a:srgbClr val="FFFFFF"/>
                </a:solidFill>
              </a:uFill>
              <a:latin typeface="Arial"/>
            </a:endParaRPr>
          </a:p>
          <a:p>
            <a:pPr algn="ctr">
              <a:lnSpc>
                <a:spcPct val="100000"/>
              </a:lnSpc>
            </a:pPr>
            <a:endParaRPr lang="tr-TR" sz="3600" b="0" strike="noStrike" spc="-1" dirty="0">
              <a:solidFill>
                <a:srgbClr val="000000"/>
              </a:solidFill>
              <a:uFill>
                <a:solidFill>
                  <a:srgbClr val="FFFFFF"/>
                </a:solidFill>
              </a:uFill>
              <a:latin typeface="Arial"/>
            </a:endParaRPr>
          </a:p>
          <a:p>
            <a:pPr algn="ctr">
              <a:lnSpc>
                <a:spcPct val="100000"/>
              </a:lnSpc>
            </a:pPr>
            <a:endParaRPr lang="tr-TR" sz="3600" b="0" strike="noStrike" spc="-1" dirty="0">
              <a:solidFill>
                <a:srgbClr val="000000"/>
              </a:solidFill>
              <a:uFill>
                <a:solidFill>
                  <a:srgbClr val="FFFFFF"/>
                </a:solidFill>
              </a:uFill>
              <a:latin typeface="Arial"/>
            </a:endParaRPr>
          </a:p>
          <a:p>
            <a:pPr algn="ctr">
              <a:lnSpc>
                <a:spcPct val="100000"/>
              </a:lnSpc>
            </a:pP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214200" y="1785960"/>
            <a:ext cx="8643240" cy="47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967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İcra ve İflas Kanununda 54. Maddede yazılı talikler yönünden ise borçlu 1 yıldan daha uzun süreli hürriyeti bağlayıcı bir cezaya mahkûm olup hapsedilmiş ise takip tayin edilen vasi üzerinden, borçlu 1 yıldan daha az süreli hapis cezasına çarptırılmış ya da tutuklu ise takip </a:t>
            </a:r>
            <a:r>
              <a:rPr lang="tr-TR" sz="2400" b="0" strike="noStrike" spc="-1" dirty="0" smtClean="0">
                <a:solidFill>
                  <a:srgbClr val="404040"/>
                </a:solidFill>
                <a:uFill>
                  <a:solidFill>
                    <a:srgbClr val="FFFFFF"/>
                  </a:solidFill>
                </a:uFill>
                <a:latin typeface="Trebuchet MS"/>
              </a:rPr>
              <a:t>temsilci (avukatı)  </a:t>
            </a:r>
            <a:r>
              <a:rPr lang="tr-TR" sz="2400" b="0" strike="noStrike" spc="-1" dirty="0">
                <a:solidFill>
                  <a:srgbClr val="404040"/>
                </a:solidFill>
                <a:uFill>
                  <a:solidFill>
                    <a:srgbClr val="FFFFFF"/>
                  </a:solidFill>
                </a:uFill>
                <a:latin typeface="Trebuchet MS"/>
              </a:rPr>
              <a:t>üzerinden devam ettirilir. </a:t>
            </a:r>
          </a:p>
          <a:p>
            <a:pPr marL="228600" indent="39672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3967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Süresi içerisinde temsilci atanmazsa takip borçluya karşı devam eder.</a:t>
            </a: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38"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39" name="CustomShape 3"/>
          <p:cNvSpPr/>
          <p:nvPr/>
        </p:nvSpPr>
        <p:spPr>
          <a:xfrm>
            <a:off x="1071360" y="482040"/>
            <a:ext cx="6920848" cy="143468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indent="27288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 TUTUKLU VE HÜKÜMLÜLERE TEBLİGAT</a:t>
            </a:r>
            <a:endParaRPr lang="tr-TR" sz="3600" spc="-1" dirty="0">
              <a:solidFill>
                <a:srgbClr val="000000"/>
              </a:solidFill>
              <a:uFill>
                <a:solidFill>
                  <a:srgbClr val="FFFFFF"/>
                </a:solidFill>
              </a:uFill>
            </a:endParaRPr>
          </a:p>
          <a:p>
            <a:pPr>
              <a:lnSpc>
                <a:spcPct val="100000"/>
              </a:lnSpc>
            </a:pPr>
            <a:endParaRPr lang="tr-TR" sz="3600" b="0" strike="noStrike" spc="-1" dirty="0">
              <a:solidFill>
                <a:srgbClr val="000000"/>
              </a:solidFill>
              <a:uFill>
                <a:solidFill>
                  <a:srgbClr val="FFFFFF"/>
                </a:solidFill>
              </a:uFill>
              <a:latin typeface="Arial"/>
            </a:endParaRPr>
          </a:p>
          <a:p>
            <a:pPr>
              <a:lnSpc>
                <a:spcPct val="100000"/>
              </a:lnSpc>
            </a:pPr>
            <a:endParaRPr lang="tr-TR" sz="3600" b="0" strike="noStrike" spc="-1" dirty="0">
              <a:solidFill>
                <a:srgbClr val="000000"/>
              </a:solidFill>
              <a:uFill>
                <a:solidFill>
                  <a:srgbClr val="FFFFFF"/>
                </a:solidFill>
              </a:uFill>
              <a:latin typeface="Arial"/>
            </a:endParaRPr>
          </a:p>
          <a:p>
            <a:pPr>
              <a:lnSpc>
                <a:spcPct val="100000"/>
              </a:lnSpc>
            </a:pP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Shape 1"/>
          <p:cNvSpPr txBox="1"/>
          <p:nvPr/>
        </p:nvSpPr>
        <p:spPr>
          <a:xfrm>
            <a:off x="2740293" y="106809"/>
            <a:ext cx="5028480" cy="741600"/>
          </a:xfrm>
          <a:prstGeom prst="rect">
            <a:avLst/>
          </a:prstGeom>
          <a:noFill/>
          <a:ln>
            <a:noFill/>
          </a:ln>
        </p:spPr>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41" name="TextShape 2"/>
          <p:cNvSpPr txBox="1"/>
          <p:nvPr/>
        </p:nvSpPr>
        <p:spPr>
          <a:xfrm>
            <a:off x="1726857" y="477609"/>
            <a:ext cx="5706485" cy="977400"/>
          </a:xfrm>
          <a:prstGeom prst="rect">
            <a:avLst/>
          </a:prstGeom>
          <a:noFill/>
          <a:ln>
            <a:noFill/>
          </a:ln>
        </p:spPr>
        <p:txBody>
          <a:bodyPr lIns="90000" tIns="45000" rIns="90000" bIns="45000"/>
          <a:lstStyle/>
          <a:p>
            <a:pPr marL="92160" indent="272880">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 ELEKTRONİK TEBLİGAT</a:t>
            </a:r>
            <a:endParaRPr lang="tr-TR" sz="3600" b="0" strike="noStrike" spc="-1" dirty="0">
              <a:solidFill>
                <a:srgbClr val="000000"/>
              </a:solidFill>
              <a:uFill>
                <a:solidFill>
                  <a:srgbClr val="FFFFFF"/>
                </a:solidFill>
              </a:uFill>
              <a:latin typeface="Arial"/>
            </a:endParaRPr>
          </a:p>
        </p:txBody>
      </p:sp>
      <p:sp>
        <p:nvSpPr>
          <p:cNvPr id="142" name="TextShape 3"/>
          <p:cNvSpPr txBox="1"/>
          <p:nvPr/>
        </p:nvSpPr>
        <p:spPr>
          <a:xfrm>
            <a:off x="656100" y="1378010"/>
            <a:ext cx="7848000" cy="4719240"/>
          </a:xfrm>
          <a:prstGeom prst="rect">
            <a:avLst/>
          </a:prstGeom>
          <a:noFill/>
          <a:ln>
            <a:noFill/>
          </a:ln>
        </p:spPr>
        <p:txBody>
          <a:bodyPr lIns="0" tIns="0" rIns="0" bIns="0" anchor="ctr"/>
          <a:lstStyle/>
          <a:p>
            <a:pPr marL="216000" indent="-216000" algn="just">
              <a:buClr>
                <a:srgbClr val="FF3333"/>
              </a:buClr>
              <a:buFont typeface="Wingdings" charset="2"/>
              <a:buChar char=""/>
            </a:pPr>
            <a:r>
              <a:rPr lang="tr-TR" sz="1800" b="0" strike="noStrike" spc="-1" dirty="0">
                <a:solidFill>
                  <a:srgbClr val="000000"/>
                </a:solidFill>
                <a:uFill>
                  <a:solidFill>
                    <a:srgbClr val="FFFFFF"/>
                  </a:solidFill>
                </a:uFill>
                <a:latin typeface=""/>
              </a:rPr>
              <a:t>19/01/2011 tarih 6099 Sayılı Tebligat Kanunu ve bazı kanunlarda Değişiklik Yapılmasına ilişkin Kanunun 2.Maddesi ile 7201 Sayılı Tebligat Kanunu’na 7/A maddesi eklenerek Elektronik Tebligat Kanunda yerini almıştır</a:t>
            </a:r>
            <a:endParaRPr lang="tr-TR" sz="1200" b="0" strike="noStrike" spc="-1" dirty="0">
              <a:solidFill>
                <a:srgbClr val="000000"/>
              </a:solidFill>
              <a:uFill>
                <a:solidFill>
                  <a:srgbClr val="FFFFFF"/>
                </a:solidFill>
              </a:uFill>
              <a:latin typeface=""/>
            </a:endParaRPr>
          </a:p>
          <a:p>
            <a:pPr marL="216000" indent="-216000" algn="just">
              <a:buClr>
                <a:srgbClr val="FF3333"/>
              </a:buClr>
              <a:buFont typeface="Wingdings" charset="2"/>
              <a:buChar char=""/>
            </a:pPr>
            <a:r>
              <a:rPr lang="tr-TR" sz="1800" b="0" strike="noStrike" spc="-1" dirty="0">
                <a:solidFill>
                  <a:srgbClr val="000000"/>
                </a:solidFill>
                <a:uFill>
                  <a:solidFill>
                    <a:srgbClr val="FFFFFF"/>
                  </a:solidFill>
                </a:uFill>
                <a:latin typeface=""/>
              </a:rPr>
              <a:t>Elektronik ortamda yapılacak tebligatlara ilişkin usul ve esasları düzenlemeyi amaçlayan Elektronik Tebligat Yönetmeliği, 19 Ocak 2013 tarihli 28533 sayılı Resmi </a:t>
            </a:r>
            <a:r>
              <a:rPr lang="tr-TR" sz="1800" b="0" strike="noStrike" spc="-1" dirty="0" err="1">
                <a:solidFill>
                  <a:srgbClr val="000000"/>
                </a:solidFill>
                <a:uFill>
                  <a:solidFill>
                    <a:srgbClr val="FFFFFF"/>
                  </a:solidFill>
                </a:uFill>
                <a:latin typeface=""/>
              </a:rPr>
              <a:t>Gazete’de</a:t>
            </a:r>
            <a:r>
              <a:rPr lang="tr-TR" sz="1800" b="0" strike="noStrike" spc="-1" dirty="0">
                <a:solidFill>
                  <a:srgbClr val="000000"/>
                </a:solidFill>
                <a:uFill>
                  <a:solidFill>
                    <a:srgbClr val="FFFFFF"/>
                  </a:solidFill>
                </a:uFill>
                <a:latin typeface=""/>
              </a:rPr>
              <a:t> yayımlanarak yürürlüğe girmiştir.</a:t>
            </a:r>
            <a:endParaRPr lang="tr-TR" sz="1200" b="0" strike="noStrike" spc="-1" dirty="0">
              <a:solidFill>
                <a:srgbClr val="000000"/>
              </a:solidFill>
              <a:uFill>
                <a:solidFill>
                  <a:srgbClr val="FFFFFF"/>
                </a:solidFill>
              </a:uFill>
              <a:latin typeface=""/>
            </a:endParaRPr>
          </a:p>
          <a:p>
            <a:pPr marL="216000" indent="-216000" algn="just">
              <a:buClr>
                <a:srgbClr val="FF3333"/>
              </a:buClr>
              <a:buFont typeface="Wingdings" charset="2"/>
              <a:buChar char=""/>
            </a:pPr>
            <a:r>
              <a:rPr lang="tr-TR" sz="1800" b="0" strike="noStrike" spc="-1" dirty="0">
                <a:solidFill>
                  <a:srgbClr val="000000"/>
                </a:solidFill>
                <a:uFill>
                  <a:solidFill>
                    <a:srgbClr val="FFFFFF"/>
                  </a:solidFill>
                </a:uFill>
                <a:latin typeface=""/>
              </a:rPr>
              <a:t>Zorunlu e-Tebligat uygulaması 1 Ocak 2016 tarihinden itibaren başlayacaktı, Ancak 29/12/2015 tarihli ve 29577 sayılı Resmi </a:t>
            </a:r>
            <a:r>
              <a:rPr lang="tr-TR" sz="1800" b="0" strike="noStrike" spc="-1" dirty="0" err="1">
                <a:solidFill>
                  <a:srgbClr val="000000"/>
                </a:solidFill>
                <a:uFill>
                  <a:solidFill>
                    <a:srgbClr val="FFFFFF"/>
                  </a:solidFill>
                </a:uFill>
                <a:latin typeface=""/>
              </a:rPr>
              <a:t>Gazete’de</a:t>
            </a:r>
            <a:r>
              <a:rPr lang="tr-TR" sz="1800" b="0" strike="noStrike" spc="-1" dirty="0">
                <a:solidFill>
                  <a:srgbClr val="000000"/>
                </a:solidFill>
                <a:uFill>
                  <a:solidFill>
                    <a:srgbClr val="FFFFFF"/>
                  </a:solidFill>
                </a:uFill>
                <a:latin typeface=""/>
              </a:rPr>
              <a:t> yayımlanarak yürürlüğe giren </a:t>
            </a:r>
            <a:r>
              <a:rPr lang="tr-TR" sz="1800" b="0" strike="noStrike" spc="-1" dirty="0">
                <a:solidFill>
                  <a:srgbClr val="000000"/>
                </a:solidFill>
                <a:uFill>
                  <a:solidFill>
                    <a:srgbClr val="FFFFFF"/>
                  </a:solidFill>
                </a:uFill>
                <a:latin typeface=""/>
                <a:hlinkClick r:id="rId2"/>
              </a:rPr>
              <a:t>467 Sıra No.lu Vergi Usul Kanunu Genel Tebliği</a:t>
            </a:r>
            <a:r>
              <a:rPr lang="tr-TR" sz="1800" b="0" strike="noStrike" spc="-1" dirty="0">
                <a:solidFill>
                  <a:srgbClr val="000000"/>
                </a:solidFill>
                <a:uFill>
                  <a:solidFill>
                    <a:srgbClr val="FFFFFF"/>
                  </a:solidFill>
                </a:uFill>
                <a:latin typeface=""/>
              </a:rPr>
              <a:t> ile söz konusu tarih 01/04/2016 olarak uzatılmıştır. Bu tarihten itibaren de uygulanmaya başlamıştır.</a:t>
            </a:r>
            <a:endParaRPr lang="tr-TR" sz="1200" b="0" strike="noStrike" spc="-1" dirty="0">
              <a:solidFill>
                <a:srgbClr val="000000"/>
              </a:solidFill>
              <a:uFill>
                <a:solidFill>
                  <a:srgbClr val="FFFFFF"/>
                </a:solidFill>
              </a:uFill>
              <a:latin typeface=""/>
            </a:endParaRPr>
          </a:p>
          <a:p>
            <a:pPr marL="216000" indent="-216000" algn="just">
              <a:buClr>
                <a:srgbClr val="FF3333"/>
              </a:buClr>
              <a:buFont typeface="Wingdings" charset="2"/>
              <a:buChar char=""/>
            </a:pPr>
            <a:r>
              <a:rPr lang="tr-TR" sz="1800" b="0" strike="noStrike" spc="-1" dirty="0">
                <a:solidFill>
                  <a:srgbClr val="000000"/>
                </a:solidFill>
                <a:uFill>
                  <a:solidFill>
                    <a:srgbClr val="FFFFFF"/>
                  </a:solidFill>
                </a:uFill>
                <a:latin typeface=""/>
              </a:rPr>
              <a:t>15.03.2018 gün ve 30361 sayılı Resmi Gazetede yayımlanan 7101 sayılı İcra ve İflas Kanunu ve Bazı Kanunlarda Değişiklik Yapılması Hakkında Kanun’un 48. maddesi ile değiştirilen 7201 sayılı Tebligat Kanunu’nun 7/a maddesi uyarınca Tebligat yapılacak kişiler ve kurumlar genişletilmiş olup 01/01/2019 tarihinden itibaren Elektronik tebligat zorunlu hale getirilmiştir.</a:t>
            </a:r>
            <a:endParaRPr lang="tr-TR" sz="1200" b="0" strike="noStrike" spc="-1" dirty="0">
              <a:solidFill>
                <a:srgbClr val="000000"/>
              </a:solidFill>
              <a:uFill>
                <a:solidFill>
                  <a:srgbClr val="FFFFFF"/>
                </a:solidFill>
              </a:uFill>
              <a:latin typeface=""/>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105507" y="1820949"/>
            <a:ext cx="8857440" cy="4500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547560" lvl="1" indent="26028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Kanunda yapılan son değişiklikle beraber kamu mali yönetimi ve kontrol kanununda ekli cetvelde yer alan idare ve kurumlar ile 5018 sayılı kanun dışında kalan özel bütçeli kuruluşlara,</a:t>
            </a:r>
          </a:p>
          <a:p>
            <a:pPr marL="547560" lvl="1" indent="26028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547560" lvl="1" indent="26028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Mahalli idareler ve bu idareler tarafından kurulan işletmelere ve köy tüzel kişilere,</a:t>
            </a:r>
          </a:p>
          <a:p>
            <a:pPr marL="547560" lvl="1" indent="26028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547560" lvl="1" indent="26028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Özel kanunlarla kurulmuş diğer kamu kurum ve kuruluşlara,</a:t>
            </a:r>
          </a:p>
          <a:p>
            <a:pPr marL="547560" lvl="1" indent="26028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547560" lvl="1" indent="26028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Kamu İktisadi Teşebbüsleri ve bağlı kuruluşlara,</a:t>
            </a:r>
          </a:p>
          <a:p>
            <a:pPr marL="547560" lvl="1" indent="26028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547560" lvl="1" indent="26028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Sermayesinin %50’sinden fazlası kamuya ait ortaklıklara,</a:t>
            </a:r>
            <a:endParaRPr lang="tr-TR" sz="1800" b="0" strike="noStrike" spc="-1" dirty="0">
              <a:solidFill>
                <a:srgbClr val="000000"/>
              </a:solidFill>
              <a:uFill>
                <a:solidFill>
                  <a:srgbClr val="FFFFFF"/>
                </a:solidFill>
              </a:uFill>
              <a:latin typeface="Arial"/>
            </a:endParaRPr>
          </a:p>
          <a:p>
            <a:pPr marL="547560" lvl="1" algn="just">
              <a:lnSpc>
                <a:spcPct val="100000"/>
              </a:lnSpc>
              <a:buClr>
                <a:srgbClr val="C3260C"/>
              </a:buClr>
              <a:buSzPct val="130000"/>
            </a:pP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47"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48" name="CustomShape 3"/>
          <p:cNvSpPr/>
          <p:nvPr/>
        </p:nvSpPr>
        <p:spPr>
          <a:xfrm>
            <a:off x="2178249" y="214200"/>
            <a:ext cx="6571440" cy="1796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indent="272880">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 ELEKTRONİK TEBLİGAT</a:t>
            </a:r>
            <a:endParaRPr lang="tr-TR" sz="3600" b="0" strike="noStrike" spc="-1" dirty="0">
              <a:solidFill>
                <a:srgbClr val="000000"/>
              </a:solidFill>
              <a:uFill>
                <a:solidFill>
                  <a:srgbClr val="FFFFFF"/>
                </a:solidFill>
              </a:uFill>
              <a:latin typeface="Arial"/>
            </a:endParaRPr>
          </a:p>
          <a:p>
            <a:pPr>
              <a:lnSpc>
                <a:spcPct val="100000"/>
              </a:lnSpc>
            </a:pPr>
            <a:endParaRPr lang="tr-TR" sz="3600" b="0" strike="noStrike" spc="-1" dirty="0">
              <a:solidFill>
                <a:srgbClr val="000000"/>
              </a:solidFill>
              <a:uFill>
                <a:solidFill>
                  <a:srgbClr val="FFFFFF"/>
                </a:solidFill>
              </a:uFill>
              <a:latin typeface="Arial"/>
            </a:endParaRPr>
          </a:p>
          <a:p>
            <a:pPr>
              <a:lnSpc>
                <a:spcPct val="100000"/>
              </a:lnSpc>
            </a:pPr>
            <a:endParaRPr lang="tr-TR" sz="3600" b="0" strike="noStrike" spc="-1" dirty="0">
              <a:solidFill>
                <a:srgbClr val="000000"/>
              </a:solidFill>
              <a:uFill>
                <a:solidFill>
                  <a:srgbClr val="FFFFFF"/>
                </a:solidFill>
              </a:uFill>
              <a:latin typeface="Arial"/>
            </a:endParaRPr>
          </a:p>
          <a:p>
            <a:pPr>
              <a:lnSpc>
                <a:spcPct val="100000"/>
              </a:lnSpc>
            </a:pP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extShape 1"/>
          <p:cNvSpPr txBox="1"/>
          <p:nvPr/>
        </p:nvSpPr>
        <p:spPr>
          <a:xfrm>
            <a:off x="683169" y="978009"/>
            <a:ext cx="7575120" cy="3902760"/>
          </a:xfrm>
          <a:prstGeom prst="rect">
            <a:avLst/>
          </a:prstGeom>
          <a:noFill/>
          <a:ln>
            <a:noFill/>
          </a:ln>
        </p:spPr>
        <p:txBody>
          <a:bodyPr lIns="90000" tIns="45000" rIns="90000" bIns="45000"/>
          <a:lstStyle/>
          <a:p>
            <a:pPr marL="216000" indent="-216000" algn="just">
              <a:lnSpc>
                <a:spcPct val="100000"/>
              </a:lnSpc>
              <a:buClr>
                <a:srgbClr val="DC2300"/>
              </a:buClr>
              <a:buSzPct val="147000"/>
              <a:buFont typeface="Wingdings" charset="2"/>
              <a:buChar char=""/>
            </a:pPr>
            <a:r>
              <a:rPr lang="tr-TR" sz="2400" b="0" strike="noStrike" spc="-1" dirty="0">
                <a:solidFill>
                  <a:srgbClr val="404040"/>
                </a:solidFill>
                <a:uFill>
                  <a:solidFill>
                    <a:srgbClr val="FFFFFF"/>
                  </a:solidFill>
                </a:uFill>
                <a:latin typeface="Trebuchet MS"/>
              </a:rPr>
              <a:t>Kamu kurum niteliğindeki meslek kuruluşlarına ve üst kuruluşlarına,</a:t>
            </a:r>
          </a:p>
          <a:p>
            <a:pPr marL="216000" indent="-216000" algn="just">
              <a:lnSpc>
                <a:spcPct val="100000"/>
              </a:lnSpc>
              <a:buClr>
                <a:srgbClr val="DC2300"/>
              </a:buClr>
              <a:buSzPct val="147000"/>
              <a:buFont typeface="Wingdings" charset="2"/>
              <a:buChar char=""/>
            </a:pPr>
            <a:endParaRPr lang="tr-TR" sz="1800" b="0" strike="noStrike" spc="-1" dirty="0">
              <a:solidFill>
                <a:srgbClr val="000000"/>
              </a:solidFill>
              <a:uFill>
                <a:solidFill>
                  <a:srgbClr val="FFFFFF"/>
                </a:solidFill>
              </a:uFill>
              <a:latin typeface="Arial"/>
            </a:endParaRPr>
          </a:p>
          <a:p>
            <a:pPr marL="216000" indent="-216000" algn="just">
              <a:lnSpc>
                <a:spcPct val="100000"/>
              </a:lnSpc>
              <a:buClr>
                <a:srgbClr val="DC2300"/>
              </a:buClr>
              <a:buSzPct val="147000"/>
              <a:buFont typeface="Wingdings" charset="2"/>
              <a:buChar char=""/>
            </a:pPr>
            <a:r>
              <a:rPr lang="tr-TR" sz="2400" b="0" strike="noStrike" spc="-1" dirty="0">
                <a:solidFill>
                  <a:srgbClr val="404040"/>
                </a:solidFill>
                <a:uFill>
                  <a:solidFill>
                    <a:srgbClr val="FFFFFF"/>
                  </a:solidFill>
                </a:uFill>
                <a:latin typeface="Trebuchet MS"/>
              </a:rPr>
              <a:t>Kanunla kurulan tüm özel hukuk tüzel kişilere,</a:t>
            </a:r>
          </a:p>
          <a:p>
            <a:pPr marL="216000" indent="-216000" algn="just">
              <a:lnSpc>
                <a:spcPct val="100000"/>
              </a:lnSpc>
              <a:buClr>
                <a:srgbClr val="DC2300"/>
              </a:buClr>
              <a:buSzPct val="147000"/>
              <a:buFont typeface="Wingdings" charset="2"/>
              <a:buChar char=""/>
            </a:pPr>
            <a:endParaRPr lang="tr-TR" sz="1800" b="0" strike="noStrike" spc="-1" dirty="0">
              <a:solidFill>
                <a:srgbClr val="000000"/>
              </a:solidFill>
              <a:uFill>
                <a:solidFill>
                  <a:srgbClr val="FFFFFF"/>
                </a:solidFill>
              </a:uFill>
              <a:latin typeface="Arial"/>
            </a:endParaRPr>
          </a:p>
          <a:p>
            <a:pPr marL="216000" indent="-216000" algn="just">
              <a:lnSpc>
                <a:spcPct val="100000"/>
              </a:lnSpc>
              <a:buClr>
                <a:srgbClr val="DC2300"/>
              </a:buClr>
              <a:buSzPct val="147000"/>
              <a:buFont typeface="Wingdings" charset="2"/>
              <a:buChar char=""/>
            </a:pPr>
            <a:r>
              <a:rPr lang="tr-TR" sz="2400" b="0" strike="noStrike" spc="-1" dirty="0">
                <a:solidFill>
                  <a:srgbClr val="404040"/>
                </a:solidFill>
                <a:uFill>
                  <a:solidFill>
                    <a:srgbClr val="FFFFFF"/>
                  </a:solidFill>
                </a:uFill>
                <a:latin typeface="Trebuchet MS"/>
              </a:rPr>
              <a:t>Noterlere,</a:t>
            </a:r>
          </a:p>
          <a:p>
            <a:pPr marL="216000" indent="-216000" algn="just">
              <a:lnSpc>
                <a:spcPct val="100000"/>
              </a:lnSpc>
              <a:buClr>
                <a:srgbClr val="DC2300"/>
              </a:buClr>
              <a:buSzPct val="147000"/>
              <a:buFont typeface="Wingdings" charset="2"/>
              <a:buChar char=""/>
            </a:pPr>
            <a:endParaRPr lang="tr-TR" sz="1800" b="0" strike="noStrike" spc="-1" dirty="0">
              <a:solidFill>
                <a:srgbClr val="000000"/>
              </a:solidFill>
              <a:uFill>
                <a:solidFill>
                  <a:srgbClr val="FFFFFF"/>
                </a:solidFill>
              </a:uFill>
              <a:latin typeface="Arial"/>
            </a:endParaRPr>
          </a:p>
          <a:p>
            <a:pPr marL="216000" indent="-216000" algn="just">
              <a:lnSpc>
                <a:spcPct val="100000"/>
              </a:lnSpc>
              <a:buClr>
                <a:srgbClr val="DC2300"/>
              </a:buClr>
              <a:buSzPct val="147000"/>
              <a:buFont typeface="Wingdings" charset="2"/>
              <a:buChar char=""/>
            </a:pPr>
            <a:r>
              <a:rPr lang="tr-TR" sz="2400" b="0" strike="noStrike" spc="-1" dirty="0">
                <a:solidFill>
                  <a:srgbClr val="404040"/>
                </a:solidFill>
                <a:uFill>
                  <a:solidFill>
                    <a:srgbClr val="FFFFFF"/>
                  </a:solidFill>
                </a:uFill>
                <a:latin typeface="Trebuchet MS"/>
              </a:rPr>
              <a:t>Baro levhasına yazılı avukatlara,</a:t>
            </a:r>
          </a:p>
          <a:p>
            <a:pPr marL="216000" indent="-216000" algn="just">
              <a:lnSpc>
                <a:spcPct val="100000"/>
              </a:lnSpc>
              <a:buClr>
                <a:srgbClr val="DC2300"/>
              </a:buClr>
              <a:buSzPct val="147000"/>
              <a:buFont typeface="Wingdings" charset="2"/>
              <a:buChar char=""/>
            </a:pPr>
            <a:endParaRPr lang="tr-TR" sz="1800" b="0" strike="noStrike" spc="-1" dirty="0">
              <a:solidFill>
                <a:srgbClr val="000000"/>
              </a:solidFill>
              <a:uFill>
                <a:solidFill>
                  <a:srgbClr val="FFFFFF"/>
                </a:solidFill>
              </a:uFill>
              <a:latin typeface="Arial"/>
            </a:endParaRPr>
          </a:p>
          <a:p>
            <a:pPr marL="216000" indent="-216000" algn="just">
              <a:lnSpc>
                <a:spcPct val="100000"/>
              </a:lnSpc>
              <a:buClr>
                <a:srgbClr val="DC2300"/>
              </a:buClr>
              <a:buSzPct val="147000"/>
              <a:buFont typeface="Wingdings" charset="2"/>
              <a:buChar char=""/>
            </a:pPr>
            <a:r>
              <a:rPr lang="tr-TR" sz="2400" b="0" strike="noStrike" spc="-1" dirty="0">
                <a:solidFill>
                  <a:srgbClr val="404040"/>
                </a:solidFill>
                <a:uFill>
                  <a:solidFill>
                    <a:srgbClr val="FFFFFF"/>
                  </a:solidFill>
                </a:uFill>
                <a:latin typeface="Trebuchet MS"/>
              </a:rPr>
              <a:t>Sicile kayıtlı arabuluculara ve bilirkişilere,</a:t>
            </a:r>
          </a:p>
          <a:p>
            <a:pPr marL="216000" indent="-216000" algn="just">
              <a:lnSpc>
                <a:spcPct val="100000"/>
              </a:lnSpc>
              <a:buClr>
                <a:srgbClr val="DC2300"/>
              </a:buClr>
              <a:buSzPct val="147000"/>
              <a:buFont typeface="Wingdings" charset="2"/>
              <a:buChar char=""/>
            </a:pPr>
            <a:endParaRPr lang="tr-TR" sz="1800" b="0" strike="noStrike" spc="-1" dirty="0">
              <a:solidFill>
                <a:srgbClr val="000000"/>
              </a:solidFill>
              <a:uFill>
                <a:solidFill>
                  <a:srgbClr val="FFFFFF"/>
                </a:solidFill>
              </a:uFill>
              <a:latin typeface="Arial"/>
            </a:endParaRPr>
          </a:p>
          <a:p>
            <a:pPr marL="216000" indent="-216000" algn="just">
              <a:lnSpc>
                <a:spcPct val="100000"/>
              </a:lnSpc>
              <a:buClr>
                <a:srgbClr val="DC2300"/>
              </a:buClr>
              <a:buSzPct val="147000"/>
              <a:buFont typeface="Wingdings" charset="2"/>
              <a:buChar char=""/>
            </a:pPr>
            <a:r>
              <a:rPr lang="tr-TR" sz="2400" b="0" strike="noStrike" spc="-1" dirty="0">
                <a:solidFill>
                  <a:srgbClr val="404040"/>
                </a:solidFill>
                <a:uFill>
                  <a:solidFill>
                    <a:srgbClr val="FFFFFF"/>
                  </a:solidFill>
                </a:uFill>
                <a:latin typeface="Trebuchet MS"/>
              </a:rPr>
              <a:t>Kamuya ait diğer ortaklıklara,</a:t>
            </a:r>
          </a:p>
          <a:p>
            <a:pPr marL="216000" indent="-216000" algn="just">
              <a:lnSpc>
                <a:spcPct val="100000"/>
              </a:lnSpc>
              <a:buClr>
                <a:srgbClr val="DC2300"/>
              </a:buClr>
              <a:buSzPct val="147000"/>
              <a:buFont typeface="Wingdings" charset="2"/>
              <a:buChar char=""/>
            </a:pPr>
            <a:endParaRPr lang="tr-TR" sz="1800" b="0" strike="noStrike" spc="-1" dirty="0">
              <a:solidFill>
                <a:srgbClr val="000000"/>
              </a:solidFill>
              <a:uFill>
                <a:solidFill>
                  <a:srgbClr val="FFFFFF"/>
                </a:solidFill>
              </a:uFill>
              <a:latin typeface="Arial"/>
            </a:endParaRPr>
          </a:p>
          <a:p>
            <a:pPr marL="216000" indent="-216000" algn="just">
              <a:lnSpc>
                <a:spcPct val="100000"/>
              </a:lnSpc>
              <a:buClr>
                <a:srgbClr val="DC2300"/>
              </a:buClr>
              <a:buSzPct val="147000"/>
              <a:buFont typeface="Wingdings" charset="2"/>
              <a:buChar char=""/>
            </a:pPr>
            <a:r>
              <a:rPr lang="tr-TR" sz="2400" b="0" strike="noStrike" spc="-1" dirty="0">
                <a:solidFill>
                  <a:srgbClr val="404040"/>
                </a:solidFill>
                <a:uFill>
                  <a:solidFill>
                    <a:srgbClr val="FFFFFF"/>
                  </a:solidFill>
                </a:uFill>
                <a:latin typeface="Trebuchet MS"/>
              </a:rPr>
              <a:t>Adli ve idari yargı birimlerine tebligatın elektronik yolla yapılması zorunludur.  </a:t>
            </a:r>
            <a:endParaRPr lang="tr-TR" sz="1800" b="0" strike="noStrike" spc="-1" dirty="0">
              <a:solidFill>
                <a:srgbClr val="000000"/>
              </a:solidFill>
              <a:uFill>
                <a:solidFill>
                  <a:srgbClr val="FFFFFF"/>
                </a:solidFill>
              </a:uFill>
              <a:latin typeface="Arial"/>
            </a:endParaRPr>
          </a:p>
        </p:txBody>
      </p:sp>
      <p:sp>
        <p:nvSpPr>
          <p:cNvPr id="150" name="TextShape 2"/>
          <p:cNvSpPr txBox="1"/>
          <p:nvPr/>
        </p:nvSpPr>
        <p:spPr>
          <a:xfrm>
            <a:off x="2592000" y="1121760"/>
            <a:ext cx="3408480" cy="534240"/>
          </a:xfrm>
          <a:prstGeom prst="rect">
            <a:avLst/>
          </a:prstGeom>
          <a:noFill/>
          <a:ln>
            <a:noFill/>
          </a:ln>
        </p:spPr>
        <p:txBody>
          <a:bodyPr lIns="90000" tIns="45000" rIns="90000" bIns="45000"/>
          <a:lstStyle/>
          <a:p>
            <a:pPr>
              <a:lnSpc>
                <a:spcPct val="100000"/>
              </a:lnSpc>
            </a:pPr>
            <a:r>
              <a:rPr lang="tr-TR" sz="2800" b="1" strike="noStrike" spc="-1" dirty="0">
                <a:solidFill>
                  <a:srgbClr val="FF0000"/>
                </a:solidFill>
                <a:uFill>
                  <a:solidFill>
                    <a:srgbClr val="FFFFFF"/>
                  </a:solidFill>
                </a:uFill>
                <a:latin typeface="Trebuchet MS"/>
                <a:ea typeface="DejaVu Sans"/>
              </a:rPr>
              <a:t> </a:t>
            </a:r>
            <a:endParaRPr lang="tr-TR" sz="1800" b="0" strike="noStrike" spc="-1" dirty="0">
              <a:solidFill>
                <a:srgbClr val="000000"/>
              </a:solidFill>
              <a:uFill>
                <a:solidFill>
                  <a:srgbClr val="FFFFFF"/>
                </a:solidFill>
              </a:uFill>
              <a:latin typeface="Arial"/>
            </a:endParaRPr>
          </a:p>
        </p:txBody>
      </p:sp>
      <p:sp>
        <p:nvSpPr>
          <p:cNvPr id="151" name="TextShape 3"/>
          <p:cNvSpPr txBox="1"/>
          <p:nvPr/>
        </p:nvSpPr>
        <p:spPr>
          <a:xfrm>
            <a:off x="1702868" y="315540"/>
            <a:ext cx="5893685" cy="741600"/>
          </a:xfrm>
          <a:prstGeom prst="rect">
            <a:avLst/>
          </a:prstGeom>
          <a:noFill/>
          <a:ln>
            <a:noFill/>
          </a:ln>
        </p:spPr>
        <p:txBody>
          <a:bodyPr lIns="90000" tIns="45000" rIns="90000" bIns="45000"/>
          <a:lstStyle/>
          <a:p>
            <a:pPr marL="92160" indent="272880">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 ELEKTRONİK TEBLİGAT</a:t>
            </a:r>
            <a:endParaRPr lang="tr-TR" sz="2400" spc="-1" dirty="0">
              <a:solidFill>
                <a:srgbClr val="000000"/>
              </a:solidFill>
              <a:uFill>
                <a:solidFill>
                  <a:srgbClr val="FFFFFF"/>
                </a:solidFill>
              </a:uFil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179031" y="1553054"/>
            <a:ext cx="8643240" cy="47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548640" lvl="1" indent="-182160" algn="just">
              <a:buClr>
                <a:srgbClr val="C3260C"/>
              </a:buClr>
              <a:buSzPct val="130000"/>
              <a:buFont typeface="Georgia"/>
              <a:buChar char="*"/>
            </a:pPr>
            <a:r>
              <a:rPr lang="tr-TR" sz="2400" dirty="0">
                <a:solidFill>
                  <a:schemeClr val="tx1">
                    <a:lumMod val="75000"/>
                    <a:lumOff val="25000"/>
                  </a:schemeClr>
                </a:solidFill>
                <a:latin typeface="Trebuchet MS" panose="020B0603020202020204" pitchFamily="34" charset="0"/>
              </a:rPr>
              <a:t>Ayrıca yukarıda belirtilmeyen gerçek kişiler yönünden ise Tebligat Kanunu’nun diğer ilgili hükümlerine göre tebligat yapılır. Bu kişiler kendilerine bir elektronik tebligat adresi temin ettikleri takdirde tebligat elektronik tebligat usullerine göre yapılır. </a:t>
            </a:r>
          </a:p>
          <a:p>
            <a:pPr marL="548640" indent="-182160" algn="just">
              <a:lnSpc>
                <a:spcPct val="100000"/>
              </a:lnSpc>
            </a:pPr>
            <a:endParaRPr lang="tr-TR" sz="1800" b="0" strike="noStrike" spc="-1" dirty="0">
              <a:solidFill>
                <a:srgbClr val="000000"/>
              </a:solidFill>
              <a:uFill>
                <a:solidFill>
                  <a:srgbClr val="FFFFFF"/>
                </a:solidFill>
              </a:uFill>
              <a:latin typeface="Arial"/>
            </a:endParaRPr>
          </a:p>
          <a:p>
            <a:pPr marL="548640" lvl="1" indent="-182160" algn="just">
              <a:lnSpc>
                <a:spcPct val="100000"/>
              </a:lnSpc>
              <a:buClr>
                <a:srgbClr val="C3260C"/>
              </a:buClr>
              <a:buSzPct val="130000"/>
              <a:buFont typeface="Georgia"/>
              <a:buChar char="*"/>
            </a:pPr>
            <a:r>
              <a:rPr lang="tr-TR" sz="2400" b="0" strike="noStrike" spc="-1" dirty="0">
                <a:solidFill>
                  <a:srgbClr val="404040"/>
                </a:solidFill>
                <a:uFill>
                  <a:solidFill>
                    <a:srgbClr val="FFFFFF"/>
                  </a:solidFill>
                </a:uFill>
                <a:latin typeface="Trebuchet MS"/>
              </a:rPr>
              <a:t>Elektronik yolla tebligatın zorunlu bir sebeple yapılamaması halinde diğer tebligat usulleri uygulanır.</a:t>
            </a:r>
            <a:endParaRPr lang="tr-TR" sz="1800" b="0" strike="noStrike" spc="-1" dirty="0">
              <a:solidFill>
                <a:srgbClr val="000000"/>
              </a:solidFill>
              <a:uFill>
                <a:solidFill>
                  <a:srgbClr val="FFFFFF"/>
                </a:solidFill>
              </a:uFill>
              <a:latin typeface="Arial"/>
            </a:endParaRPr>
          </a:p>
          <a:p>
            <a:pPr marL="548640" indent="-182160" algn="just">
              <a:lnSpc>
                <a:spcPct val="100000"/>
              </a:lnSpc>
            </a:pPr>
            <a:endParaRPr lang="tr-TR" sz="1800" b="0" strike="noStrike" spc="-1" dirty="0">
              <a:solidFill>
                <a:srgbClr val="000000"/>
              </a:solidFill>
              <a:uFill>
                <a:solidFill>
                  <a:srgbClr val="FFFFFF"/>
                </a:solidFill>
              </a:uFill>
              <a:latin typeface="Arial"/>
            </a:endParaRPr>
          </a:p>
          <a:p>
            <a:pPr marL="548640" lvl="1" indent="-182160" algn="just">
              <a:lnSpc>
                <a:spcPct val="100000"/>
              </a:lnSpc>
              <a:buClr>
                <a:srgbClr val="C3260C"/>
              </a:buClr>
              <a:buSzPct val="130000"/>
              <a:buFont typeface="Georgia"/>
              <a:buChar char="*"/>
            </a:pPr>
            <a:r>
              <a:rPr lang="tr-TR" sz="2400" b="0" strike="noStrike" spc="-1" dirty="0">
                <a:solidFill>
                  <a:srgbClr val="404040"/>
                </a:solidFill>
                <a:uFill>
                  <a:solidFill>
                    <a:srgbClr val="FFFFFF"/>
                  </a:solidFill>
                </a:uFill>
                <a:latin typeface="Trebuchet MS"/>
              </a:rPr>
              <a:t>Elektronik yolla gönderilen tebligat muhatabın elektronik adrese ulaştığı tarihi izleyen beşinci günün sonunda yapılmış sayılır.</a:t>
            </a: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44"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indent="272880">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 ELEKTRONİK TEBLİGAT</a:t>
            </a:r>
            <a:endParaRPr lang="tr-TR" sz="2400" spc="-1" dirty="0">
              <a:solidFill>
                <a:srgbClr val="000000"/>
              </a:solidFill>
              <a:uFill>
                <a:solidFill>
                  <a:srgbClr val="FFFFFF"/>
                </a:solidFill>
              </a:uFill>
            </a:endParaRPr>
          </a:p>
        </p:txBody>
      </p:sp>
      <p:sp>
        <p:nvSpPr>
          <p:cNvPr id="145" name="CustomShape 3"/>
          <p:cNvSpPr/>
          <p:nvPr/>
        </p:nvSpPr>
        <p:spPr>
          <a:xfrm>
            <a:off x="1000080" y="1214280"/>
            <a:ext cx="6571440" cy="1796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a:lnSpc>
                <a:spcPct val="100000"/>
              </a:lnSpc>
              <a:buClr>
                <a:srgbClr val="FF0000"/>
              </a:buClr>
            </a:pPr>
            <a:endParaRPr lang="tr-TR" sz="1800" b="0" strike="noStrike" spc="-1" dirty="0">
              <a:solidFill>
                <a:srgbClr val="000000"/>
              </a:solidFill>
              <a:uFill>
                <a:solidFill>
                  <a:srgbClr val="FFFFFF"/>
                </a:solidFill>
              </a:uFill>
              <a:latin typeface="Arial"/>
            </a:endParaRPr>
          </a:p>
          <a:p>
            <a:pPr>
              <a:lnSpc>
                <a:spcPct val="100000"/>
              </a:lnSpc>
            </a:pPr>
            <a:endParaRPr lang="tr-TR" sz="1800" b="0" strike="noStrike" spc="-1" dirty="0">
              <a:solidFill>
                <a:srgbClr val="000000"/>
              </a:solidFill>
              <a:uFill>
                <a:solidFill>
                  <a:srgbClr val="FFFFFF"/>
                </a:solidFill>
              </a:uFill>
              <a:latin typeface="Arial"/>
            </a:endParaRPr>
          </a:p>
          <a:p>
            <a:pPr>
              <a:lnSpc>
                <a:spcPct val="100000"/>
              </a:lnSpc>
            </a:pPr>
            <a:endParaRPr lang="tr-TR" sz="1800" b="0" strike="noStrike" spc="-1" dirty="0">
              <a:solidFill>
                <a:srgbClr val="000000"/>
              </a:solidFill>
              <a:uFill>
                <a:solidFill>
                  <a:srgbClr val="FFFFFF"/>
                </a:solidFill>
              </a:uFill>
              <a:latin typeface="Arial"/>
            </a:endParaRPr>
          </a:p>
          <a:p>
            <a:pPr>
              <a:lnSpc>
                <a:spcPct val="100000"/>
              </a:lnSpc>
            </a:pPr>
            <a:endParaRPr lang="tr-TR"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822553315"/>
      </p:ext>
    </p:extLst>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180" y="2532183"/>
            <a:ext cx="8857440" cy="367782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Yabancı ülkede kendisine tebliğ yapılacak kişi Türk vatandaşı olması halinde o yerdeki Resmi temsilcilik veya konsolosluk vasıtasıyla da yapılabilir.</a:t>
            </a:r>
            <a:endParaRPr lang="tr-TR" sz="2400" b="0" strike="noStrike" spc="-1" dirty="0">
              <a:solidFill>
                <a:srgbClr val="000000"/>
              </a:solidFill>
              <a:uFill>
                <a:solidFill>
                  <a:srgbClr val="FFFFFF"/>
                </a:solidFill>
              </a:uFill>
              <a:latin typeface="Arial"/>
            </a:endParaRPr>
          </a:p>
          <a:p>
            <a:pPr marL="228600" indent="487440" algn="just">
              <a:lnSpc>
                <a:spcPct val="100000"/>
              </a:lnSpc>
            </a:pPr>
            <a:endParaRPr lang="tr-TR" sz="2400" b="0" strike="noStrike" spc="-1" dirty="0">
              <a:solidFill>
                <a:srgbClr val="000000"/>
              </a:solidFill>
              <a:uFill>
                <a:solidFill>
                  <a:srgbClr val="FFFFFF"/>
                </a:solidFill>
              </a:uFill>
              <a:latin typeface="Arial"/>
            </a:endParaRPr>
          </a:p>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 evrakı o ülkenin mevzuatının izin verdiği yöntemle gönderilir. 30 gün içerisinde başvurulmadığı takdirde tebliğin yapılmış sayılacağı ihtar edilir. 30 gün içerisinde başvurmadığı takdirde tebliğ 30. Günün bitiminde yapılmış sayılır.</a:t>
            </a:r>
            <a:endParaRPr lang="tr-TR" sz="2400" b="0" strike="noStrike" spc="-1" dirty="0">
              <a:solidFill>
                <a:srgbClr val="000000"/>
              </a:solidFill>
              <a:uFill>
                <a:solidFill>
                  <a:srgbClr val="FFFFFF"/>
                </a:solidFill>
              </a:uFill>
              <a:latin typeface="Arial"/>
            </a:endParaRPr>
          </a:p>
          <a:p>
            <a:pPr algn="just">
              <a:lnSpc>
                <a:spcPct val="100000"/>
              </a:lnSpc>
            </a:pPr>
            <a:endParaRPr lang="tr-TR" sz="2400" b="0" strike="noStrike" spc="-1" dirty="0">
              <a:solidFill>
                <a:srgbClr val="000000"/>
              </a:solidFill>
              <a:uFill>
                <a:solidFill>
                  <a:srgbClr val="FFFFFF"/>
                </a:solidFill>
              </a:uFill>
              <a:latin typeface="Arial"/>
            </a:endParaRPr>
          </a:p>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Muhatap başvuru ile birlikte evrakı almaktan imtina ederse bu hususla ilgili tutanak düzenlenir ve tutanak tarihi tebliğ tarihi sayılır.</a:t>
            </a:r>
            <a:endParaRPr lang="tr-TR" sz="2400" b="0" strike="noStrike" spc="-1" dirty="0">
              <a:solidFill>
                <a:srgbClr val="000000"/>
              </a:solidFill>
              <a:uFill>
                <a:solidFill>
                  <a:srgbClr val="FFFFFF"/>
                </a:solidFill>
              </a:uFill>
              <a:latin typeface="Arial"/>
            </a:endParaRPr>
          </a:p>
        </p:txBody>
      </p:sp>
      <p:sp>
        <p:nvSpPr>
          <p:cNvPr id="156"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57" name="CustomShape 3"/>
          <p:cNvSpPr/>
          <p:nvPr/>
        </p:nvSpPr>
        <p:spPr>
          <a:xfrm>
            <a:off x="535500" y="695865"/>
            <a:ext cx="7786080" cy="88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lvl="2" indent="27288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 YURT DIŞINDA BULUNAN TÜRK VATANDAŞLARINA TEBLİGAT</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1"/>
          <p:cNvSpPr/>
          <p:nvPr/>
        </p:nvSpPr>
        <p:spPr>
          <a:xfrm>
            <a:off x="0" y="1729839"/>
            <a:ext cx="8857440" cy="4500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967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Daha önce yurtdışındaki adresine tebligat yapılmış Türk Vatandaşı yurt dışı adresini değiştirir ve bunu tebligat yapan </a:t>
            </a:r>
            <a:r>
              <a:rPr lang="tr-TR" sz="2400" b="0" strike="noStrike" spc="-1" dirty="0" err="1">
                <a:solidFill>
                  <a:srgbClr val="404040"/>
                </a:solidFill>
                <a:uFill>
                  <a:solidFill>
                    <a:srgbClr val="FFFFFF"/>
                  </a:solidFill>
                </a:uFill>
                <a:latin typeface="Trebuchet MS"/>
              </a:rPr>
              <a:t>merciye</a:t>
            </a:r>
            <a:r>
              <a:rPr lang="tr-TR" sz="2400" b="0" strike="noStrike" spc="-1" dirty="0">
                <a:solidFill>
                  <a:srgbClr val="404040"/>
                </a:solidFill>
                <a:uFill>
                  <a:solidFill>
                    <a:srgbClr val="FFFFFF"/>
                  </a:solidFill>
                </a:uFill>
                <a:latin typeface="Trebuchet MS"/>
              </a:rPr>
              <a:t> bildirmez, adres kayıt sisteminden de yerleşim yeri adresi tespit edilemezse bu kişinin yurtdışında daha önce tebligat yapılan adresine Türkiye Büyükelçiliği veya konsolosluğunca TK. 25/A maddesine göre gönderilen bildirimin adrese ulaştığının belgelendiği tarihten itibaren 30 gün sonra tebligat yapılmış sayılır.</a:t>
            </a: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59"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60" name="CustomShape 3"/>
          <p:cNvSpPr/>
          <p:nvPr/>
        </p:nvSpPr>
        <p:spPr>
          <a:xfrm>
            <a:off x="188494" y="361425"/>
            <a:ext cx="8480091" cy="122118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lvl="2" indent="27288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YURT DIŞINDA BULUNAN TÜRK VATANDAŞLARINA TEBLİGAT</a:t>
            </a:r>
            <a:endParaRPr lang="tr-TR" sz="3600" spc="-1" dirty="0">
              <a:solidFill>
                <a:srgbClr val="000000"/>
              </a:solidFill>
              <a:uFill>
                <a:solidFill>
                  <a:srgbClr val="FFFFFF"/>
                </a:solidFill>
              </a:uFil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0" y="4214880"/>
            <a:ext cx="8857440" cy="235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1096920" lvl="3" indent="519120" algn="just">
              <a:lnSpc>
                <a:spcPct val="100000"/>
              </a:lnSpc>
              <a:buClr>
                <a:srgbClr val="C3260C"/>
              </a:buClr>
              <a:buSzPct val="130000"/>
              <a:buFont typeface="Wingdings" charset="2"/>
              <a:buChar char=""/>
            </a:pPr>
            <a:r>
              <a:rPr lang="tr-TR" sz="2400" b="0" strike="noStrike" spc="-1">
                <a:solidFill>
                  <a:srgbClr val="404040"/>
                </a:solidFill>
                <a:uFill>
                  <a:solidFill>
                    <a:srgbClr val="FFFFFF"/>
                  </a:solidFill>
                </a:uFill>
                <a:latin typeface="Trebuchet MS"/>
              </a:rPr>
              <a:t>Yabancı bir memlekette resmi bir vazife için bulunan muhataba tebligat Dışişleri Bakanlığı vasıtasıyla, bu şekilde bulunan askeri şahıslara da bağlı bulundukları Kuvvet Komutanlıkları veya Jandarma Genel Komutanlığı vasıtasıyla yapılır.</a:t>
            </a:r>
            <a:endParaRPr lang="tr-TR" sz="1800" b="0" strike="noStrike" spc="-1">
              <a:solidFill>
                <a:srgbClr val="000000"/>
              </a:solidFill>
              <a:uFill>
                <a:solidFill>
                  <a:srgbClr val="FFFFFF"/>
                </a:solidFill>
              </a:uFill>
              <a:latin typeface="Arial"/>
            </a:endParaRPr>
          </a:p>
          <a:p>
            <a:pPr algn="just">
              <a:lnSpc>
                <a:spcPct val="150000"/>
              </a:lnSpc>
            </a:pPr>
            <a:endParaRPr lang="tr-TR" sz="1800" b="0" strike="noStrike" spc="-1">
              <a:solidFill>
                <a:srgbClr val="000000"/>
              </a:solidFill>
              <a:uFill>
                <a:solidFill>
                  <a:srgbClr val="FFFFFF"/>
                </a:solidFill>
              </a:uFill>
              <a:latin typeface="Arial"/>
            </a:endParaRPr>
          </a:p>
        </p:txBody>
      </p:sp>
      <p:sp>
        <p:nvSpPr>
          <p:cNvPr id="162" name="CustomShape 2"/>
          <p:cNvSpPr/>
          <p:nvPr/>
        </p:nvSpPr>
        <p:spPr>
          <a:xfrm>
            <a:off x="184638" y="214200"/>
            <a:ext cx="8672802"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lvl="2" indent="27288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YURT DIŞINDA BULUNAN TÜRK KAMU GÖREVLİLERİNE VE ASKERİ ŞAHISLARA TEBLİGAT</a:t>
            </a:r>
            <a:endParaRPr lang="tr-TR" sz="3600" spc="-1" dirty="0">
              <a:solidFill>
                <a:srgbClr val="000000"/>
              </a:solidFill>
              <a:uFill>
                <a:solidFill>
                  <a:srgbClr val="FFFFFF"/>
                </a:solidFill>
              </a:uFill>
            </a:endParaRPr>
          </a:p>
        </p:txBody>
      </p:sp>
      <p:sp>
        <p:nvSpPr>
          <p:cNvPr id="163" name="CustomShape 3"/>
          <p:cNvSpPr/>
          <p:nvPr/>
        </p:nvSpPr>
        <p:spPr>
          <a:xfrm>
            <a:off x="285840" y="1214280"/>
            <a:ext cx="8643240"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lvl="2" indent="349200">
              <a:lnSpc>
                <a:spcPct val="100000"/>
              </a:lnSpc>
              <a:buClr>
                <a:srgbClr val="FF0000"/>
              </a:buClr>
              <a:buFont typeface="Wingdings" charset="2"/>
              <a:buChar char=""/>
            </a:pPr>
            <a:endParaRPr lang="tr-TR" sz="1800" b="0" strike="noStrike" spc="-1" dirty="0">
              <a:solidFill>
                <a:srgbClr val="000000"/>
              </a:solidFill>
              <a:uFill>
                <a:solidFill>
                  <a:srgbClr val="FFFFFF"/>
                </a:solidFill>
              </a:uFill>
              <a:latin typeface="Arial"/>
            </a:endParaRPr>
          </a:p>
        </p:txBody>
      </p:sp>
      <p:pic>
        <p:nvPicPr>
          <p:cNvPr id="164" name="5 Resim"/>
          <p:cNvPicPr/>
          <p:nvPr/>
        </p:nvPicPr>
        <p:blipFill>
          <a:blip r:embed="rId2"/>
          <a:stretch/>
        </p:blipFill>
        <p:spPr>
          <a:xfrm>
            <a:off x="2643120" y="2071800"/>
            <a:ext cx="3491640" cy="1670760"/>
          </a:xfrm>
          <a:prstGeom prst="rect">
            <a:avLst/>
          </a:prstGeom>
          <a:ln>
            <a:noFill/>
          </a:ln>
        </p:spPr>
      </p:pic>
    </p:spTree>
  </p:cSld>
  <p:clrMapOvr>
    <a:masterClrMapping/>
  </p:clrMapOvr>
  <p:transition spd="med">
    <p:pull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1"/>
          <p:cNvSpPr/>
          <p:nvPr/>
        </p:nvSpPr>
        <p:spPr>
          <a:xfrm>
            <a:off x="357120" y="2000160"/>
            <a:ext cx="8471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82520"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imes New Roman"/>
              </a:rPr>
              <a:t> </a:t>
            </a:r>
            <a:r>
              <a:rPr lang="tr-TR" sz="2400" b="0" strike="noStrike" spc="-1" dirty="0">
                <a:solidFill>
                  <a:srgbClr val="404040"/>
                </a:solidFill>
                <a:uFill>
                  <a:solidFill>
                    <a:srgbClr val="FFFFFF"/>
                  </a:solidFill>
                </a:uFill>
                <a:latin typeface="Trebuchet MS"/>
              </a:rPr>
              <a:t>Tebligat hukuku ile ilgili mevzuatı</a:t>
            </a:r>
            <a:endParaRPr lang="tr-TR" sz="1800" b="0" strike="noStrike" spc="-1" dirty="0">
              <a:solidFill>
                <a:srgbClr val="000000"/>
              </a:solidFill>
              <a:uFill>
                <a:solidFill>
                  <a:srgbClr val="FFFFFF"/>
                </a:solidFill>
              </a:uFill>
              <a:latin typeface="Arial"/>
            </a:endParaRPr>
          </a:p>
          <a:p>
            <a:pPr marL="182520"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Tebligatın şekil şartlarını ve unsurlarını</a:t>
            </a:r>
            <a:endParaRPr lang="tr-TR" sz="1800" b="0" strike="noStrike" spc="-1" dirty="0">
              <a:solidFill>
                <a:srgbClr val="000000"/>
              </a:solidFill>
              <a:uFill>
                <a:solidFill>
                  <a:srgbClr val="FFFFFF"/>
                </a:solidFill>
              </a:uFill>
              <a:latin typeface="Arial"/>
            </a:endParaRPr>
          </a:p>
          <a:p>
            <a:pPr marL="182520"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İcra hukukunda tebligat iş ve işlemlerin önemini ve doğabilecek sorumluluğu</a:t>
            </a:r>
            <a:endParaRPr lang="tr-TR" sz="1800" b="0" strike="noStrike" spc="-1" dirty="0">
              <a:solidFill>
                <a:srgbClr val="000000"/>
              </a:solidFill>
              <a:uFill>
                <a:solidFill>
                  <a:srgbClr val="FFFFFF"/>
                </a:solidFill>
              </a:uFill>
              <a:latin typeface="Arial"/>
            </a:endParaRPr>
          </a:p>
          <a:p>
            <a:pPr marL="182520"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Muhataba Tebligatı </a:t>
            </a:r>
            <a:endParaRPr lang="tr-TR" sz="1800" b="0" strike="noStrike" spc="-1" dirty="0">
              <a:solidFill>
                <a:srgbClr val="000000"/>
              </a:solidFill>
              <a:uFill>
                <a:solidFill>
                  <a:srgbClr val="FFFFFF"/>
                </a:solidFill>
              </a:uFill>
              <a:latin typeface="Arial"/>
            </a:endParaRPr>
          </a:p>
          <a:p>
            <a:pPr marL="182520"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Vekile tebligatı</a:t>
            </a:r>
            <a:endParaRPr lang="tr-TR" sz="1800" b="0" strike="noStrike" spc="-1" dirty="0">
              <a:solidFill>
                <a:srgbClr val="000000"/>
              </a:solidFill>
              <a:uFill>
                <a:solidFill>
                  <a:srgbClr val="FFFFFF"/>
                </a:solidFill>
              </a:uFill>
              <a:latin typeface="Arial"/>
            </a:endParaRPr>
          </a:p>
          <a:p>
            <a:pPr marL="182520"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Usulsüz tebligat ve sonuçları</a:t>
            </a:r>
            <a:endParaRPr lang="tr-TR" sz="1800" b="0" strike="noStrike" spc="-1" dirty="0">
              <a:solidFill>
                <a:srgbClr val="000000"/>
              </a:solidFill>
              <a:uFill>
                <a:solidFill>
                  <a:srgbClr val="FFFFFF"/>
                </a:solidFill>
              </a:uFill>
              <a:latin typeface="Arial"/>
            </a:endParaRPr>
          </a:p>
          <a:p>
            <a:pPr marL="182520"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Memur eliyle tebligat</a:t>
            </a:r>
            <a:endParaRPr lang="tr-TR" sz="1800" b="0" strike="noStrike" spc="-1" dirty="0">
              <a:solidFill>
                <a:srgbClr val="000000"/>
              </a:solidFill>
              <a:uFill>
                <a:solidFill>
                  <a:srgbClr val="FFFFFF"/>
                </a:solidFill>
              </a:uFill>
              <a:latin typeface="Arial"/>
            </a:endParaRPr>
          </a:p>
        </p:txBody>
      </p:sp>
      <p:sp>
        <p:nvSpPr>
          <p:cNvPr id="88" name="CustomShape 2"/>
          <p:cNvSpPr/>
          <p:nvPr/>
        </p:nvSpPr>
        <p:spPr>
          <a:xfrm>
            <a:off x="874745" y="544181"/>
            <a:ext cx="7214400" cy="63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EĞİTİMİN KAZANIMLARI</a:t>
            </a: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7">
                                            <p:txEl>
                                              <p:pRg st="0" end="37"/>
                                            </p:txEl>
                                          </p:spTgt>
                                        </p:tgtEl>
                                        <p:attrNameLst>
                                          <p:attrName>style.visibility</p:attrName>
                                        </p:attrNameLst>
                                      </p:cBhvr>
                                      <p:to>
                                        <p:strVal val="visible"/>
                                      </p:to>
                                    </p:set>
                                    <p:animEffect transition="in" filter="checkerboard(across)">
                                      <p:cBhvr additive="repl">
                                        <p:cTn id="7" dur="500"/>
                                        <p:tgtEl>
                                          <p:spTgt spid="87">
                                            <p:txEl>
                                              <p:pRg st="0" end="37"/>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7">
                                            <p:txEl>
                                              <p:pRg st="245" end="245"/>
                                            </p:txEl>
                                          </p:spTgt>
                                        </p:tgtEl>
                                        <p:attrNameLst>
                                          <p:attrName>style.visibility</p:attrName>
                                        </p:attrNameLst>
                                      </p:cBhvr>
                                      <p:to>
                                        <p:strVal val="visible"/>
                                      </p:to>
                                    </p:set>
                                    <p:animEffect transition="in" filter="checkerboard(across)">
                                      <p:cBhvr additive="repl">
                                        <p:cTn id="12" dur="500"/>
                                        <p:tgtEl>
                                          <p:spTgt spid="87">
                                            <p:txEl>
                                              <p:pRg st="245" end="24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7">
                                            <p:txEl>
                                              <p:pRg st="245" end="245"/>
                                            </p:txEl>
                                          </p:spTgt>
                                        </p:tgtEl>
                                        <p:attrNameLst>
                                          <p:attrName>style.visibility</p:attrName>
                                        </p:attrNameLst>
                                      </p:cBhvr>
                                      <p:to>
                                        <p:strVal val="visible"/>
                                      </p:to>
                                    </p:set>
                                    <p:animEffect transition="in" filter="checkerboard(across)">
                                      <p:cBhvr additive="repl">
                                        <p:cTn id="17" dur="500"/>
                                        <p:tgtEl>
                                          <p:spTgt spid="87">
                                            <p:txEl>
                                              <p:pRg st="245" end="24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87">
                                            <p:txEl>
                                              <p:pRg st="245" end="245"/>
                                            </p:txEl>
                                          </p:spTgt>
                                        </p:tgtEl>
                                        <p:attrNameLst>
                                          <p:attrName>style.visibility</p:attrName>
                                        </p:attrNameLst>
                                      </p:cBhvr>
                                      <p:to>
                                        <p:strVal val="visible"/>
                                      </p:to>
                                    </p:set>
                                    <p:animEffect transition="in" filter="checkerboard(across)">
                                      <p:cBhvr additive="repl">
                                        <p:cTn id="22" dur="500"/>
                                        <p:tgtEl>
                                          <p:spTgt spid="87">
                                            <p:txEl>
                                              <p:pRg st="245" end="24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87">
                                            <p:txEl>
                                              <p:pRg st="245" end="245"/>
                                            </p:txEl>
                                          </p:spTgt>
                                        </p:tgtEl>
                                        <p:attrNameLst>
                                          <p:attrName>style.visibility</p:attrName>
                                        </p:attrNameLst>
                                      </p:cBhvr>
                                      <p:to>
                                        <p:strVal val="visible"/>
                                      </p:to>
                                    </p:set>
                                    <p:animEffect transition="in" filter="checkerboard(across)">
                                      <p:cBhvr additive="repl">
                                        <p:cTn id="27" dur="500"/>
                                        <p:tgtEl>
                                          <p:spTgt spid="87">
                                            <p:txEl>
                                              <p:pRg st="245" end="24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87">
                                            <p:txEl>
                                              <p:pRg st="245" end="245"/>
                                            </p:txEl>
                                          </p:spTgt>
                                        </p:tgtEl>
                                        <p:attrNameLst>
                                          <p:attrName>style.visibility</p:attrName>
                                        </p:attrNameLst>
                                      </p:cBhvr>
                                      <p:to>
                                        <p:strVal val="visible"/>
                                      </p:to>
                                    </p:set>
                                    <p:animEffect transition="in" filter="checkerboard(across)">
                                      <p:cBhvr additive="repl">
                                        <p:cTn id="32" dur="500"/>
                                        <p:tgtEl>
                                          <p:spTgt spid="87">
                                            <p:txEl>
                                              <p:pRg st="245" end="24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87">
                                            <p:txEl>
                                              <p:pRg st="245" end="245"/>
                                            </p:txEl>
                                          </p:spTgt>
                                        </p:tgtEl>
                                        <p:attrNameLst>
                                          <p:attrName>style.visibility</p:attrName>
                                        </p:attrNameLst>
                                      </p:cBhvr>
                                      <p:to>
                                        <p:strVal val="visible"/>
                                      </p:to>
                                    </p:set>
                                    <p:animEffect transition="in" filter="checkerboard(across)">
                                      <p:cBhvr additive="repl">
                                        <p:cTn id="37" dur="500"/>
                                        <p:tgtEl>
                                          <p:spTgt spid="87">
                                            <p:txEl>
                                              <p:pRg st="245" end="24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89225" y="1764387"/>
            <a:ext cx="8857440" cy="39418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92160" lvl="3" indent="44136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Yabancı ülkede kendisine tebligat yapılacak kişi Türk vatandaşı değil ise, tebligat o ülkenin yetkili makamı veya vasıtasıyla yapılır. Bunun için o ülkenin anlaşma veya o ülke kanunları müsait ise o yerdeki Türk temsilciliği veya konsolosluğu tebligat yapılmasını yetkili makamdan ister.</a:t>
            </a:r>
          </a:p>
          <a:p>
            <a:pPr marL="92160" lvl="3" indent="44136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92160" lvl="3" indent="44136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Yabancı ülkelerde bulunanlara tebliğ olunacak evrak, tebligatı çıkaran merciin bağlı bulunduğu bakanlık aracılığıyla Dışişleri Bakanlığına, oradan da o yerdeki Türkiye Büyükelçiliğine veya </a:t>
            </a:r>
            <a:r>
              <a:rPr lang="tr-TR" sz="2400" spc="-1" dirty="0">
                <a:solidFill>
                  <a:srgbClr val="404040"/>
                </a:solidFill>
                <a:uFill>
                  <a:solidFill>
                    <a:srgbClr val="FFFFFF"/>
                  </a:solidFill>
                </a:uFill>
                <a:latin typeface="Trebuchet MS"/>
              </a:rPr>
              <a:t>B</a:t>
            </a:r>
            <a:r>
              <a:rPr lang="tr-TR" sz="2400" b="0" strike="noStrike" spc="-1" dirty="0">
                <a:solidFill>
                  <a:srgbClr val="404040"/>
                </a:solidFill>
                <a:uFill>
                  <a:solidFill>
                    <a:srgbClr val="FFFFFF"/>
                  </a:solidFill>
                </a:uFill>
                <a:latin typeface="Trebuchet MS"/>
              </a:rPr>
              <a:t>aşkonsolosluğuna gönderilir.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66"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4000" b="0" strike="noStrike" spc="-1" dirty="0">
              <a:solidFill>
                <a:srgbClr val="000000"/>
              </a:solidFill>
              <a:uFill>
                <a:solidFill>
                  <a:srgbClr val="FFFFFF"/>
                </a:solidFill>
              </a:uFill>
              <a:latin typeface="Arial"/>
            </a:endParaRPr>
          </a:p>
        </p:txBody>
      </p:sp>
      <p:sp>
        <p:nvSpPr>
          <p:cNvPr id="167" name="CustomShape 3"/>
          <p:cNvSpPr/>
          <p:nvPr/>
        </p:nvSpPr>
        <p:spPr>
          <a:xfrm>
            <a:off x="303425" y="295421"/>
            <a:ext cx="864324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lvl="2" indent="27288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YURT DIŞINDA BULUNAN YABANCI KİŞİLERE TEBLİGAT</a:t>
            </a:r>
          </a:p>
          <a:p>
            <a:pPr marL="92160" lvl="2" indent="272880" algn="ctr">
              <a:lnSpc>
                <a:spcPct val="100000"/>
              </a:lnSpc>
              <a:buClr>
                <a:srgbClr val="FF0000"/>
              </a:buClr>
              <a:buFont typeface="Wingdings" charset="2"/>
              <a:buChar char=""/>
            </a:pPr>
            <a:endParaRPr lang="tr-TR" sz="3600" b="1" spc="-1" dirty="0">
              <a:solidFill>
                <a:srgbClr val="FF0000"/>
              </a:solidFill>
              <a:uFill>
                <a:solidFill>
                  <a:srgbClr val="FFFFFF"/>
                </a:solidFill>
              </a:uFill>
              <a:latin typeface="Trebuchet MS"/>
            </a:endParaRPr>
          </a:p>
          <a:p>
            <a:pPr marL="92160" lvl="2" indent="272880" algn="ctr">
              <a:lnSpc>
                <a:spcPct val="100000"/>
              </a:lnSpc>
              <a:buClr>
                <a:srgbClr val="FF0000"/>
              </a:buClr>
              <a:buFont typeface="Wingdings" charset="2"/>
              <a:buChar char=""/>
            </a:pPr>
            <a:endParaRPr lang="tr-TR" sz="3600" spc="-1" dirty="0">
              <a:solidFill>
                <a:srgbClr val="000000"/>
              </a:solidFill>
              <a:uFill>
                <a:solidFill>
                  <a:srgbClr val="FFFFFF"/>
                </a:solidFill>
              </a:uFill>
            </a:endParaRPr>
          </a:p>
        </p:txBody>
      </p:sp>
    </p:spTree>
  </p:cSld>
  <p:clrMapOvr>
    <a:masterClrMapping/>
  </p:clrMapOvr>
  <p:transition spd="med">
    <p:pull dir="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0" y="2286000"/>
            <a:ext cx="8857440" cy="3999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182520" lvl="3" indent="3510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Dışişleri Bakanlığının aracılığına gerek görülmeyen hallerde, tebligat evrakı bakanlıklarca doğrudan o yerdeki Türkiye Büyükelçiliğine veya başkonsolosluğuna gönderilebilir.</a:t>
            </a:r>
            <a:endParaRPr lang="tr-TR" sz="1800" b="0" strike="noStrike" spc="-1" dirty="0">
              <a:solidFill>
                <a:srgbClr val="000000"/>
              </a:solidFill>
              <a:uFill>
                <a:solidFill>
                  <a:srgbClr val="FFFFFF"/>
                </a:solidFill>
              </a:uFill>
              <a:latin typeface="Arial"/>
            </a:endParaRPr>
          </a:p>
          <a:p>
            <a:pPr>
              <a:lnSpc>
                <a:spcPct val="100000"/>
              </a:lnSpc>
            </a:pPr>
            <a:endParaRPr lang="tr-TR" sz="1800" b="0" strike="noStrike" spc="-1" dirty="0">
              <a:solidFill>
                <a:srgbClr val="000000"/>
              </a:solidFill>
              <a:uFill>
                <a:solidFill>
                  <a:srgbClr val="FFFFFF"/>
                </a:solidFill>
              </a:uFill>
              <a:latin typeface="Arial"/>
            </a:endParaRPr>
          </a:p>
          <a:p>
            <a:pPr marL="182520" lvl="3" indent="3510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Yabancı ülkelere gönderilecek tebliğ evrakı, anlaşma hükümleri ve mütekabiliyet esaslarına göre düzenlenir.</a:t>
            </a:r>
            <a:endParaRPr lang="tr-TR" sz="1800" b="0" strike="noStrike" spc="-1" dirty="0">
              <a:solidFill>
                <a:srgbClr val="000000"/>
              </a:solidFill>
              <a:uFill>
                <a:solidFill>
                  <a:srgbClr val="FFFFFF"/>
                </a:solidFill>
              </a:uFill>
              <a:latin typeface="Arial"/>
            </a:endParaRPr>
          </a:p>
          <a:p>
            <a:pPr>
              <a:lnSpc>
                <a:spcPct val="100000"/>
              </a:lnSpc>
            </a:pPr>
            <a:endParaRPr lang="tr-TR" sz="1800" b="0" strike="noStrike" spc="-1" dirty="0">
              <a:solidFill>
                <a:srgbClr val="000000"/>
              </a:solidFill>
              <a:uFill>
                <a:solidFill>
                  <a:srgbClr val="FFFFFF"/>
                </a:solidFill>
              </a:uFill>
              <a:latin typeface="Arial"/>
            </a:endParaRPr>
          </a:p>
          <a:p>
            <a:pPr marL="182520" lvl="3" indent="3510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 evrakı ve tebliğ mazbatalı kapalı zarf, muhatabın bulunduğu ülke diline veya anlaşmalarla belirlenen dile tercüme ettirilir.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69"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92160" lvl="2" indent="27288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YURT DIŞINDA BULUNAN YABANCI KİŞİLERE TEBLİGAT</a:t>
            </a:r>
          </a:p>
        </p:txBody>
      </p:sp>
      <p:sp>
        <p:nvSpPr>
          <p:cNvPr id="170" name="CustomShape 3"/>
          <p:cNvSpPr/>
          <p:nvPr/>
        </p:nvSpPr>
        <p:spPr>
          <a:xfrm>
            <a:off x="285840" y="1214280"/>
            <a:ext cx="864324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82520" lvl="2" indent="442800">
              <a:lnSpc>
                <a:spcPct val="100000"/>
              </a:lnSpc>
              <a:buClr>
                <a:srgbClr val="FF0000"/>
              </a:buClr>
              <a:buFont typeface="Wingdings" charset="2"/>
              <a:buChar char=""/>
            </a:pP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0" y="2286000"/>
            <a:ext cx="8857440" cy="3999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182520" lvl="3" indent="351000" algn="just">
              <a:buClr>
                <a:srgbClr val="C3260C"/>
              </a:buClr>
              <a:buSzPct val="130000"/>
              <a:buFont typeface="Wingdings" charset="2"/>
              <a:buChar char=""/>
            </a:pPr>
            <a:endParaRPr lang="tr-TR" sz="2400" dirty="0">
              <a:solidFill>
                <a:schemeClr val="tx1">
                  <a:lumMod val="75000"/>
                  <a:lumOff val="25000"/>
                </a:schemeClr>
              </a:solidFill>
              <a:latin typeface="Trebuchet MS" panose="020B0603020202020204" pitchFamily="34" charset="0"/>
            </a:endParaRPr>
          </a:p>
          <a:p>
            <a:pPr marL="182520" lvl="3" indent="351000" algn="just">
              <a:buClr>
                <a:srgbClr val="C3260C"/>
              </a:buClr>
              <a:buSzPct val="130000"/>
              <a:buFont typeface="Wingdings" charset="2"/>
              <a:buChar char=""/>
            </a:pPr>
            <a:endParaRPr lang="tr-TR" sz="2400" dirty="0">
              <a:solidFill>
                <a:schemeClr val="tx1">
                  <a:lumMod val="75000"/>
                  <a:lumOff val="25000"/>
                </a:schemeClr>
              </a:solidFill>
              <a:latin typeface="Trebuchet MS" panose="020B0603020202020204" pitchFamily="34" charset="0"/>
            </a:endParaRPr>
          </a:p>
          <a:p>
            <a:pPr marL="182520" lvl="3" indent="351000" algn="just">
              <a:buClr>
                <a:srgbClr val="C3260C"/>
              </a:buClr>
              <a:buSzPct val="130000"/>
              <a:buFont typeface="Wingdings" charset="2"/>
              <a:buChar char=""/>
            </a:pPr>
            <a:r>
              <a:rPr lang="tr-TR" sz="2400" dirty="0">
                <a:solidFill>
                  <a:schemeClr val="tx1">
                    <a:lumMod val="75000"/>
                    <a:lumOff val="25000"/>
                  </a:schemeClr>
                </a:solidFill>
                <a:latin typeface="Trebuchet MS" panose="020B0603020202020204" pitchFamily="34" charset="0"/>
              </a:rPr>
              <a:t>Türkiye’de bulunan diplomatik misyon ve kişilere  Dışişleri Bakanlığı kanalıyla tebliğ yapılır.</a:t>
            </a:r>
          </a:p>
          <a:p>
            <a:pPr marL="182520" lvl="3" indent="351000" algn="just">
              <a:buClr>
                <a:srgbClr val="C3260C"/>
              </a:buClr>
              <a:buSzPct val="130000"/>
              <a:buFont typeface="Wingdings" charset="2"/>
              <a:buChar char=""/>
            </a:pPr>
            <a:endParaRPr lang="tr-TR" sz="2400" dirty="0">
              <a:solidFill>
                <a:schemeClr val="tx1">
                  <a:lumMod val="75000"/>
                  <a:lumOff val="25000"/>
                </a:schemeClr>
              </a:solidFill>
              <a:latin typeface="Trebuchet MS" panose="020B0603020202020204" pitchFamily="34" charset="0"/>
            </a:endParaRPr>
          </a:p>
          <a:p>
            <a:pPr marL="182520" lvl="3" indent="351000" algn="just">
              <a:buClr>
                <a:srgbClr val="C3260C"/>
              </a:buClr>
              <a:buSzPct val="130000"/>
              <a:buFont typeface="Wingdings" charset="2"/>
              <a:buChar char=""/>
            </a:pPr>
            <a:r>
              <a:rPr lang="tr-TR" sz="2400" dirty="0">
                <a:solidFill>
                  <a:schemeClr val="tx1">
                    <a:lumMod val="75000"/>
                    <a:lumOff val="25000"/>
                  </a:schemeClr>
                </a:solidFill>
                <a:latin typeface="Trebuchet MS" panose="020B0603020202020204" pitchFamily="34" charset="0"/>
              </a:rPr>
              <a:t>Muhatabın diplomatik misyon ya da kişi olup olmadığı konusunda tereddüt hasıl olması halinde Adalet Bakanlığı’ndan bilgi sorulur. Gelen cevaba göre ilgili hükümler uygulanır.</a:t>
            </a:r>
          </a:p>
          <a:p>
            <a:pPr marL="182520" lvl="3" indent="351000" algn="just">
              <a:buClr>
                <a:srgbClr val="C3260C"/>
              </a:buClr>
              <a:buSzPct val="130000"/>
              <a:buFont typeface="Wingdings" charset="2"/>
              <a:buChar char=""/>
            </a:pPr>
            <a:endParaRPr lang="tr-TR" sz="2400" dirty="0">
              <a:solidFill>
                <a:schemeClr val="tx1">
                  <a:lumMod val="75000"/>
                  <a:lumOff val="25000"/>
                </a:schemeClr>
              </a:solidFill>
              <a:latin typeface="Trebuchet MS" panose="020B0603020202020204" pitchFamily="34" charset="0"/>
            </a:endParaRPr>
          </a:p>
          <a:p>
            <a:pPr marL="182520" lvl="3" indent="351000" algn="just">
              <a:buClr>
                <a:srgbClr val="C3260C"/>
              </a:buClr>
              <a:buSzPct val="130000"/>
              <a:buFont typeface="Wingdings" charset="2"/>
              <a:buChar char=""/>
            </a:pPr>
            <a:r>
              <a:rPr lang="tr-TR" sz="2400" dirty="0">
                <a:solidFill>
                  <a:schemeClr val="tx1">
                    <a:lumMod val="75000"/>
                    <a:lumOff val="25000"/>
                  </a:schemeClr>
                </a:solidFill>
                <a:latin typeface="Trebuchet MS" panose="020B0603020202020204" pitchFamily="34" charset="0"/>
              </a:rPr>
              <a:t>Ülkemizde bulunan, diplomatik misyon ve siyasi dokunulmazlığı bulunmayan yabancı kişilere yapılacak tebligat, Tebligat Kanunu usullerine göre yapılır. </a:t>
            </a:r>
          </a:p>
          <a:p>
            <a:pPr marL="182520" lvl="3" indent="351000" algn="just">
              <a:buClr>
                <a:srgbClr val="C3260C"/>
              </a:buClr>
              <a:buSzPct val="130000"/>
              <a:buFont typeface="Wingdings" charset="2"/>
              <a:buChar char=""/>
            </a:pPr>
            <a:endParaRPr lang="tr-TR" sz="2400" dirty="0">
              <a:solidFill>
                <a:schemeClr val="tx1">
                  <a:lumMod val="75000"/>
                  <a:lumOff val="25000"/>
                </a:schemeClr>
              </a:solidFill>
              <a:latin typeface="Trebuchet MS" panose="020B0603020202020204" pitchFamily="34" charset="0"/>
            </a:endParaRPr>
          </a:p>
          <a:p>
            <a:pPr marL="182520" lvl="3" indent="351000" algn="just">
              <a:lnSpc>
                <a:spcPct val="100000"/>
              </a:lnSpc>
              <a:buClr>
                <a:srgbClr val="C3260C"/>
              </a:buClr>
              <a:buSzPct val="130000"/>
              <a:buFont typeface="Wingdings" charset="2"/>
              <a:buChar char=""/>
            </a:pPr>
            <a:endParaRPr lang="tr-TR" sz="2400" b="0" strike="noStrike" spc="-1" dirty="0">
              <a:solidFill>
                <a:schemeClr val="tx1">
                  <a:lumMod val="75000"/>
                  <a:lumOff val="25000"/>
                </a:schemeClr>
              </a:solidFill>
              <a:uFill>
                <a:solidFill>
                  <a:srgbClr val="FFFFFF"/>
                </a:solidFill>
              </a:uFill>
              <a:latin typeface="Trebuchet MS"/>
            </a:endParaRPr>
          </a:p>
          <a:p>
            <a:pPr algn="just">
              <a:lnSpc>
                <a:spcPct val="150000"/>
              </a:lnSpc>
            </a:pPr>
            <a:endParaRPr lang="tr-TR" sz="1800" b="0" strike="noStrike" spc="-1" dirty="0">
              <a:solidFill>
                <a:schemeClr val="tx1">
                  <a:lumMod val="75000"/>
                  <a:lumOff val="25000"/>
                </a:schemeClr>
              </a:solidFill>
              <a:uFill>
                <a:solidFill>
                  <a:srgbClr val="FFFFFF"/>
                </a:solidFill>
              </a:uFill>
              <a:latin typeface="Arial"/>
            </a:endParaRPr>
          </a:p>
        </p:txBody>
      </p:sp>
      <p:sp>
        <p:nvSpPr>
          <p:cNvPr id="169"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70" name="CustomShape 3"/>
          <p:cNvSpPr/>
          <p:nvPr/>
        </p:nvSpPr>
        <p:spPr>
          <a:xfrm>
            <a:off x="214200" y="138600"/>
            <a:ext cx="864324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82520" lvl="2" indent="44280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ea typeface="DejaVu Sans"/>
              </a:rPr>
              <a:t>TÜRKİYE’DE DİPLOMATİK MUAFİYETİ BULUNAN YABANCI    KİŞİLERE TEBLİGAT</a:t>
            </a:r>
            <a:endParaRPr lang="tr-TR" sz="3600" b="1" strike="noStrike" spc="-1" dirty="0">
              <a:solidFill>
                <a:srgbClr val="FF0000"/>
              </a:solidFill>
              <a:uFill>
                <a:solidFill>
                  <a:srgbClr val="FFFFFF"/>
                </a:solidFill>
              </a:uFill>
              <a:latin typeface="Trebuchet MS"/>
              <a:ea typeface="DejaVu Sans"/>
            </a:endParaRPr>
          </a:p>
          <a:p>
            <a:pPr marL="182520" lvl="2" indent="442800">
              <a:lnSpc>
                <a:spcPct val="100000"/>
              </a:lnSpc>
              <a:buClr>
                <a:srgbClr val="FF0000"/>
              </a:buClr>
              <a:buFont typeface="Wingdings" charset="2"/>
              <a:buChar char=""/>
            </a:pPr>
            <a:endParaRPr lang="tr-TR" sz="3600" b="1" spc="-1" dirty="0">
              <a:solidFill>
                <a:srgbClr val="FF0000"/>
              </a:solidFill>
              <a:uFill>
                <a:solidFill>
                  <a:srgbClr val="FFFFFF"/>
                </a:solidFill>
              </a:uFill>
              <a:latin typeface="Trebuchet MS"/>
              <a:ea typeface="DejaVu Sans"/>
            </a:endParaRPr>
          </a:p>
          <a:p>
            <a:pPr marL="182520" lvl="2" indent="442800">
              <a:lnSpc>
                <a:spcPct val="100000"/>
              </a:lnSpc>
              <a:buClr>
                <a:srgbClr val="FF0000"/>
              </a:buClr>
              <a:buFont typeface="Wingdings" charset="2"/>
              <a:buChar char=""/>
            </a:pPr>
            <a:endParaRPr lang="tr-TR" sz="36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303294521"/>
      </p:ext>
    </p:extLst>
  </p:cSld>
  <p:clrMapOvr>
    <a:masterClrMapping/>
  </p:clrMapOvr>
  <p:transition spd="med">
    <p:pull dir="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180" y="1357943"/>
            <a:ext cx="8857440" cy="4500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547560" lvl="1" indent="260280" algn="just">
              <a:lnSpc>
                <a:spcPct val="100000"/>
              </a:lnSpc>
              <a:buClr>
                <a:srgbClr val="C3260C"/>
              </a:buClr>
              <a:buSzPct val="130000"/>
              <a:buFont typeface="Wingdings" charset="2"/>
              <a:buChar char=""/>
            </a:pPr>
            <a:endParaRPr lang="tr-TR" sz="2400" b="0" strike="noStrike" spc="-1" dirty="0">
              <a:solidFill>
                <a:srgbClr val="404040"/>
              </a:solidFill>
              <a:uFill>
                <a:solidFill>
                  <a:srgbClr val="FFFFFF"/>
                </a:solidFill>
              </a:uFill>
              <a:latin typeface="Trebuchet MS"/>
            </a:endParaRPr>
          </a:p>
          <a:p>
            <a:pPr marL="547560" lvl="1" indent="260280" algn="just">
              <a:lnSpc>
                <a:spcPct val="100000"/>
              </a:lnSpc>
              <a:buClr>
                <a:srgbClr val="C3260C"/>
              </a:buClr>
              <a:buSzPct val="130000"/>
              <a:buFont typeface="Wingdings" charset="2"/>
              <a:buChar char=""/>
            </a:pPr>
            <a:endParaRPr lang="tr-TR" sz="2400" spc="-1" dirty="0">
              <a:solidFill>
                <a:srgbClr val="404040"/>
              </a:solidFill>
              <a:uFill>
                <a:solidFill>
                  <a:srgbClr val="FFFFFF"/>
                </a:solidFill>
              </a:uFill>
              <a:latin typeface="Trebuchet MS"/>
            </a:endParaRPr>
          </a:p>
          <a:p>
            <a:pPr marL="547560" lvl="1" indent="260280" algn="just">
              <a:lnSpc>
                <a:spcPct val="100000"/>
              </a:lnSpc>
              <a:buClr>
                <a:srgbClr val="C3260C"/>
              </a:buClr>
              <a:buSzPct val="130000"/>
              <a:buFont typeface="Wingdings" charset="2"/>
              <a:buChar char=""/>
            </a:pPr>
            <a:endParaRPr lang="tr-TR" sz="2400" b="0" strike="noStrike" spc="-1" dirty="0">
              <a:solidFill>
                <a:srgbClr val="404040"/>
              </a:solidFill>
              <a:uFill>
                <a:solidFill>
                  <a:srgbClr val="FFFFFF"/>
                </a:solidFill>
              </a:uFill>
              <a:latin typeface="Trebuchet MS"/>
            </a:endParaRPr>
          </a:p>
          <a:p>
            <a:pPr marL="547560" lvl="1" indent="26028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Adli, idare ve askeri kurumlar ile diğer adliye birimlerinde resen veya talep halinde işin mahiyetine göre dairelerde çalışan memurlar vasıtasıyla tebliğ yapılır.</a:t>
            </a:r>
          </a:p>
          <a:p>
            <a:pPr marL="547560" lvl="1" algn="just">
              <a:lnSpc>
                <a:spcPct val="100000"/>
              </a:lnSpc>
              <a:buClr>
                <a:srgbClr val="C3260C"/>
              </a:buClr>
              <a:buSzPct val="130000"/>
            </a:pPr>
            <a:endParaRPr lang="tr-TR" sz="2400" b="0" strike="noStrike" spc="-1" dirty="0">
              <a:solidFill>
                <a:srgbClr val="404040"/>
              </a:solidFill>
              <a:uFill>
                <a:solidFill>
                  <a:srgbClr val="FFFFFF"/>
                </a:solidFill>
              </a:uFill>
              <a:latin typeface="Trebuchet MS"/>
            </a:endParaRPr>
          </a:p>
          <a:p>
            <a:pPr marL="547560" lvl="1" indent="260280" algn="just">
              <a:buClr>
                <a:srgbClr val="C3260C"/>
              </a:buClr>
              <a:buSzPct val="130000"/>
              <a:buFont typeface="Wingdings" charset="2"/>
              <a:buChar char=""/>
            </a:pPr>
            <a:r>
              <a:rPr lang="tr-TR" sz="2400" dirty="0">
                <a:latin typeface="Trebuchet MS" panose="020B0603020202020204" pitchFamily="34" charset="0"/>
              </a:rPr>
              <a:t>Ayrıca </a:t>
            </a:r>
            <a:r>
              <a:rPr lang="tr-TR" sz="2400" dirty="0" err="1">
                <a:latin typeface="Trebuchet MS" panose="020B0603020202020204" pitchFamily="34" charset="0"/>
              </a:rPr>
              <a:t>İİK’nın</a:t>
            </a:r>
            <a:r>
              <a:rPr lang="tr-TR" sz="2400" dirty="0">
                <a:latin typeface="Trebuchet MS" panose="020B0603020202020204" pitchFamily="34" charset="0"/>
              </a:rPr>
              <a:t> 61.maddesi </a:t>
            </a:r>
            <a:r>
              <a:rPr lang="tr-TR" sz="2400" b="1" i="1" dirty="0">
                <a:latin typeface="Trebuchet MS" panose="020B0603020202020204" pitchFamily="34" charset="0"/>
              </a:rPr>
              <a:t>“…borçlu hakkında aynı günde birden ziyade takip talebi varsa, ödeme emirlerinin aynı zamanda tebliğe çıkartılmasının ve ayrı ayrı günlerde birden çok ödeme emri düzenlenmiş ise daha eski olan ödeme emri tebliğe çıkarılmadan, bir sonraki ödeme emrinin tebliğe gönderilemeyeceği …”</a:t>
            </a:r>
            <a:r>
              <a:rPr lang="tr-TR" sz="2400" dirty="0">
                <a:latin typeface="Trebuchet MS" panose="020B0603020202020204" pitchFamily="34" charset="0"/>
              </a:rPr>
              <a:t> yönünde amir bir düzenleme bulunmakta olup memur eliyle tebligat yapılması esnasında bu maddede yazılı hususlara da dikkat edilmesi gerekmektedir. </a:t>
            </a:r>
          </a:p>
          <a:p>
            <a:pPr marL="547560" lvl="1" indent="26028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53"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MEMUR ELİYLE TEBLİGAT</a:t>
            </a:r>
            <a:endParaRPr lang="tr-TR" sz="3600" b="0" strike="noStrike" spc="-1" dirty="0">
              <a:solidFill>
                <a:srgbClr val="000000"/>
              </a:solidFill>
              <a:uFill>
                <a:solidFill>
                  <a:srgbClr val="FFFFFF"/>
                </a:solidFill>
              </a:uFill>
              <a:latin typeface="Arial"/>
            </a:endParaRPr>
          </a:p>
        </p:txBody>
      </p:sp>
      <p:sp>
        <p:nvSpPr>
          <p:cNvPr id="154" name="CustomShape 3"/>
          <p:cNvSpPr/>
          <p:nvPr/>
        </p:nvSpPr>
        <p:spPr>
          <a:xfrm>
            <a:off x="2011196" y="974520"/>
            <a:ext cx="6571440" cy="1796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tr-TR" sz="1800" b="0" strike="noStrike" spc="-1" dirty="0">
              <a:solidFill>
                <a:srgbClr val="000000"/>
              </a:solidFill>
              <a:uFill>
                <a:solidFill>
                  <a:srgbClr val="FFFFFF"/>
                </a:solidFill>
              </a:uFill>
              <a:latin typeface="Arial"/>
            </a:endParaRPr>
          </a:p>
          <a:p>
            <a:pPr>
              <a:lnSpc>
                <a:spcPct val="100000"/>
              </a:lnSpc>
            </a:pPr>
            <a:endParaRPr lang="tr-TR" sz="1800" b="0" strike="noStrike" spc="-1" dirty="0">
              <a:solidFill>
                <a:srgbClr val="000000"/>
              </a:solidFill>
              <a:uFill>
                <a:solidFill>
                  <a:srgbClr val="FFFFFF"/>
                </a:solidFill>
              </a:uFill>
              <a:latin typeface="Arial"/>
            </a:endParaRPr>
          </a:p>
          <a:p>
            <a:pPr>
              <a:lnSpc>
                <a:spcPct val="100000"/>
              </a:lnSpc>
            </a:pPr>
            <a:endParaRPr lang="tr-TR"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2789916559"/>
      </p:ext>
    </p:extLst>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p:nvPr>
        </p:nvSpPr>
        <p:spPr>
          <a:xfrm>
            <a:off x="457200" y="216976"/>
            <a:ext cx="8229240" cy="5364824"/>
          </a:xfrm>
        </p:spPr>
        <p:txBody>
          <a:bodyPr/>
          <a:lstStyle/>
          <a:p>
            <a:pPr>
              <a:lnSpc>
                <a:spcPct val="115000"/>
              </a:lnSpc>
              <a:spcAft>
                <a:spcPts val="1001"/>
              </a:spcAft>
            </a:pPr>
            <a:r>
              <a:rPr lang="tr-TR" sz="2000" spc="-1" dirty="0">
                <a:solidFill>
                  <a:srgbClr val="000000"/>
                </a:solidFill>
                <a:latin typeface="Calibri"/>
                <a:ea typeface="Calibri"/>
              </a:rPr>
              <a:t>Memur vasıtasıyla tebligat yaptırılmasını gerektiren sebebin tebligat evrakında gösterileceği belirtilmiştir.</a:t>
            </a:r>
            <a:endParaRPr lang="tr-TR" sz="2000" spc="-1" dirty="0"/>
          </a:p>
          <a:p>
            <a:pPr>
              <a:lnSpc>
                <a:spcPct val="100000"/>
              </a:lnSpc>
            </a:pPr>
            <a:r>
              <a:rPr lang="tr-TR" sz="2000" spc="-1" dirty="0">
                <a:solidFill>
                  <a:srgbClr val="000000"/>
                </a:solidFill>
                <a:latin typeface="Calibri"/>
                <a:ea typeface="Calibri"/>
              </a:rPr>
              <a:t>Borçlunun mal kaçırma olasılığının bulunması, gecikmesi halinde zarar doğabilecek iş olarak kabul edilip tebligatın </a:t>
            </a:r>
            <a:r>
              <a:rPr lang="tr-TR" sz="2000" spc="-1" dirty="0" err="1">
                <a:solidFill>
                  <a:srgbClr val="000000"/>
                </a:solidFill>
                <a:latin typeface="Calibri"/>
                <a:ea typeface="Calibri"/>
              </a:rPr>
              <a:t>TK'nun</a:t>
            </a:r>
            <a:r>
              <a:rPr lang="tr-TR" sz="2000" spc="-1" dirty="0">
                <a:solidFill>
                  <a:srgbClr val="000000"/>
                </a:solidFill>
                <a:latin typeface="Calibri"/>
                <a:ea typeface="Calibri"/>
              </a:rPr>
              <a:t> 2. maddesi uyarınca memur vasıtasıyla yapılmasına karar verilmesinde usule aykırılık bulunmasa da, </a:t>
            </a:r>
            <a:endParaRPr lang="tr-TR" sz="2000" spc="-1" dirty="0"/>
          </a:p>
          <a:p>
            <a:pPr>
              <a:lnSpc>
                <a:spcPct val="100000"/>
              </a:lnSpc>
            </a:pPr>
            <a:r>
              <a:rPr lang="tr-TR" sz="2000" spc="-1" dirty="0">
                <a:solidFill>
                  <a:srgbClr val="000000"/>
                </a:solidFill>
                <a:latin typeface="Calibri"/>
                <a:ea typeface="Calibri"/>
              </a:rPr>
              <a:t>Tebligat Kanunun Uygulanmasına Dair Yönetmelik'in 5. maddesinin 2. fıkrası gereğince</a:t>
            </a:r>
            <a:endParaRPr lang="tr-TR" sz="2000" spc="-1" dirty="0"/>
          </a:p>
          <a:p>
            <a:pPr>
              <a:lnSpc>
                <a:spcPct val="100000"/>
              </a:lnSpc>
            </a:pPr>
            <a:r>
              <a:rPr lang="tr-TR" sz="2000" b="1" spc="-1" dirty="0">
                <a:solidFill>
                  <a:srgbClr val="C00000"/>
                </a:solidFill>
                <a:latin typeface="Calibri"/>
                <a:ea typeface="Calibri"/>
              </a:rPr>
              <a:t>memur vasıtasıyla tebligat yaptırılmasını gerektiren sebep tebligat evrakında gösterilmemiştir</a:t>
            </a:r>
            <a:r>
              <a:rPr lang="tr-TR" sz="2000" spc="-1" dirty="0">
                <a:solidFill>
                  <a:srgbClr val="000000"/>
                </a:solidFill>
                <a:latin typeface="Calibri"/>
                <a:ea typeface="Calibri"/>
              </a:rPr>
              <a:t>. Bu sebeple yapılan </a:t>
            </a:r>
            <a:r>
              <a:rPr lang="tr-TR" sz="2000" spc="-1" dirty="0">
                <a:solidFill>
                  <a:srgbClr val="C00000"/>
                </a:solidFill>
                <a:latin typeface="Calibri"/>
                <a:ea typeface="Calibri"/>
              </a:rPr>
              <a:t>tebligat usulsüzdür</a:t>
            </a:r>
            <a:r>
              <a:rPr lang="tr-TR" sz="2000" spc="-1" dirty="0" smtClean="0">
                <a:solidFill>
                  <a:srgbClr val="C00000"/>
                </a:solidFill>
                <a:latin typeface="Calibri"/>
                <a:ea typeface="Calibri"/>
              </a:rPr>
              <a:t>.</a:t>
            </a:r>
            <a:endParaRPr lang="tr-TR" sz="2000" spc="-1" dirty="0"/>
          </a:p>
          <a:p>
            <a:pPr>
              <a:lnSpc>
                <a:spcPct val="100000"/>
              </a:lnSpc>
            </a:pPr>
            <a:r>
              <a:rPr lang="tr-TR" sz="2000" spc="-1" dirty="0">
                <a:solidFill>
                  <a:srgbClr val="000000"/>
                </a:solidFill>
                <a:latin typeface="Calibri"/>
              </a:rPr>
              <a:t>Yargıtay  12. Hukuk Dairesi </a:t>
            </a:r>
            <a:endParaRPr lang="tr-TR" sz="2000" spc="-1" dirty="0"/>
          </a:p>
          <a:p>
            <a:pPr>
              <a:lnSpc>
                <a:spcPct val="100000"/>
              </a:lnSpc>
            </a:pPr>
            <a:r>
              <a:rPr lang="tr-TR" sz="2000" spc="-1" dirty="0">
                <a:solidFill>
                  <a:srgbClr val="000000"/>
                </a:solidFill>
              </a:rPr>
              <a:t>ESAS NO	: 2013/20628 </a:t>
            </a:r>
            <a:endParaRPr lang="tr-TR" sz="2000" spc="-1" dirty="0"/>
          </a:p>
          <a:p>
            <a:pPr>
              <a:lnSpc>
                <a:spcPct val="100000"/>
              </a:lnSpc>
            </a:pPr>
            <a:r>
              <a:rPr lang="tr-TR" sz="2000" spc="-1" dirty="0">
                <a:solidFill>
                  <a:srgbClr val="000000"/>
                </a:solidFill>
              </a:rPr>
              <a:t>KARAR NO	: 2013/29485</a:t>
            </a:r>
            <a:endParaRPr lang="tr-TR" sz="2000" dirty="0"/>
          </a:p>
        </p:txBody>
      </p:sp>
    </p:spTree>
    <p:extLst>
      <p:ext uri="{BB962C8B-B14F-4D97-AF65-F5344CB8AC3E}">
        <p14:creationId xmlns:p14="http://schemas.microsoft.com/office/powerpoint/2010/main" val="20624649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0" y="1928880"/>
            <a:ext cx="8857440" cy="1642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96720" algn="just">
              <a:lnSpc>
                <a:spcPct val="100000"/>
              </a:lnSpc>
              <a:buClr>
                <a:srgbClr val="C3260C"/>
              </a:buClr>
              <a:buSzPct val="130000"/>
              <a:buFont typeface="Wingdings" charset="2"/>
              <a:buChar char=""/>
            </a:pPr>
            <a:r>
              <a:rPr lang="tr-TR" sz="2400" b="0" strike="noStrike" spc="-1">
                <a:solidFill>
                  <a:srgbClr val="404040"/>
                </a:solidFill>
                <a:uFill>
                  <a:solidFill>
                    <a:srgbClr val="FFFFFF"/>
                  </a:solidFill>
                </a:uFill>
                <a:latin typeface="Trebuchet MS"/>
              </a:rPr>
              <a:t>Gece vakti tebligat yapılabileceği gibi resmi ve adli tatil günlerinde de tebligat yapılabilir.</a:t>
            </a:r>
            <a:endParaRPr lang="tr-TR" sz="1800" b="0" strike="noStrike" spc="-1">
              <a:solidFill>
                <a:srgbClr val="000000"/>
              </a:solidFill>
              <a:uFill>
                <a:solidFill>
                  <a:srgbClr val="FFFFFF"/>
                </a:solidFill>
              </a:uFill>
              <a:latin typeface="Arial"/>
            </a:endParaRPr>
          </a:p>
        </p:txBody>
      </p:sp>
      <p:sp>
        <p:nvSpPr>
          <p:cNvPr id="172"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73" name="CustomShape 3"/>
          <p:cNvSpPr/>
          <p:nvPr/>
        </p:nvSpPr>
        <p:spPr>
          <a:xfrm>
            <a:off x="302940" y="336060"/>
            <a:ext cx="8643240" cy="51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2400" b="1" strike="noStrike" spc="-1" dirty="0">
                <a:solidFill>
                  <a:srgbClr val="FF0000"/>
                </a:solidFill>
                <a:uFill>
                  <a:solidFill>
                    <a:srgbClr val="FFFFFF"/>
                  </a:solidFill>
                </a:uFill>
                <a:latin typeface="Trebuchet MS"/>
                <a:ea typeface="DejaVu Sans"/>
              </a:rPr>
              <a:t> </a:t>
            </a:r>
            <a:r>
              <a:rPr lang="tr-TR" sz="3600" b="1" strike="noStrike" spc="-1" dirty="0">
                <a:solidFill>
                  <a:srgbClr val="FF0000"/>
                </a:solidFill>
                <a:uFill>
                  <a:solidFill>
                    <a:srgbClr val="FFFFFF"/>
                  </a:solidFill>
                </a:uFill>
                <a:latin typeface="Trebuchet MS"/>
                <a:ea typeface="DejaVu Sans"/>
              </a:rPr>
              <a:t>RESMİ VE ADLİ TATİL GÜNLERİNDE TEBLİGAT</a:t>
            </a:r>
            <a:endParaRPr lang="tr-TR" sz="3600" b="0" strike="noStrike" spc="-1" dirty="0">
              <a:solidFill>
                <a:srgbClr val="000000"/>
              </a:solidFill>
              <a:uFill>
                <a:solidFill>
                  <a:srgbClr val="FFFFFF"/>
                </a:solidFill>
              </a:uFill>
              <a:latin typeface="Arial"/>
            </a:endParaRPr>
          </a:p>
        </p:txBody>
      </p:sp>
      <p:pic>
        <p:nvPicPr>
          <p:cNvPr id="174" name="5 Resim"/>
          <p:cNvPicPr/>
          <p:nvPr/>
        </p:nvPicPr>
        <p:blipFill>
          <a:blip r:embed="rId2"/>
          <a:stretch/>
        </p:blipFill>
        <p:spPr>
          <a:xfrm>
            <a:off x="3500280" y="3143160"/>
            <a:ext cx="2248560" cy="3214080"/>
          </a:xfrm>
          <a:prstGeom prst="rect">
            <a:avLst/>
          </a:prstGeom>
          <a:ln>
            <a:noFill/>
          </a:ln>
        </p:spPr>
      </p:pic>
    </p:spTree>
  </p:cSld>
  <p:clrMapOvr>
    <a:masterClrMapping/>
  </p:clrMapOvr>
  <p:transition spd="med">
    <p:pull dir="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CustomShape 1"/>
          <p:cNvSpPr/>
          <p:nvPr/>
        </p:nvSpPr>
        <p:spPr>
          <a:xfrm>
            <a:off x="0" y="2286000"/>
            <a:ext cx="8857440" cy="3999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579600" algn="just">
              <a:lnSpc>
                <a:spcPct val="100000"/>
              </a:lnSpc>
              <a:buClr>
                <a:srgbClr val="C3260C"/>
              </a:buClr>
              <a:buSzPct val="130000"/>
              <a:buFont typeface="Wingdings" charset="2"/>
              <a:buChar char=""/>
            </a:pPr>
            <a:endParaRPr lang="tr-TR" sz="2400" b="0" strike="noStrike" spc="-1" dirty="0">
              <a:solidFill>
                <a:srgbClr val="404040"/>
              </a:solidFill>
              <a:uFill>
                <a:solidFill>
                  <a:srgbClr val="FFFFFF"/>
                </a:solidFill>
              </a:uFill>
              <a:latin typeface="Trebuchet MS"/>
            </a:endParaRPr>
          </a:p>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Tebligat kanunu hükümlerine göre kendilerine tebliğ yapılması uygun olan kimselerin o takipte hasım olarak alakaları var ise muhatap namına kendilerine tebliğ yapılamaz.</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76"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77" name="CustomShape 3"/>
          <p:cNvSpPr/>
          <p:nvPr/>
        </p:nvSpPr>
        <p:spPr>
          <a:xfrm>
            <a:off x="312217" y="214200"/>
            <a:ext cx="864324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36504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TEBLİGATI ALACAK KİŞİNİN HASIM OLMASI</a:t>
            </a:r>
          </a:p>
          <a:p>
            <a:pPr marL="216000" indent="365040" algn="ctr">
              <a:lnSpc>
                <a:spcPct val="100000"/>
              </a:lnSpc>
              <a:buClr>
                <a:srgbClr val="FF0000"/>
              </a:buClr>
              <a:buFont typeface="Wingdings" charset="2"/>
              <a:buChar char=""/>
            </a:pPr>
            <a:endParaRPr lang="tr-TR" sz="3600" b="0" strike="noStrike" spc="-1" dirty="0">
              <a:solidFill>
                <a:srgbClr val="000000"/>
              </a:solidFill>
              <a:uFill>
                <a:solidFill>
                  <a:srgbClr val="FFFFFF"/>
                </a:solidFill>
              </a:uFill>
              <a:latin typeface="Arial"/>
            </a:endParaRPr>
          </a:p>
        </p:txBody>
      </p:sp>
      <p:pic>
        <p:nvPicPr>
          <p:cNvPr id="178" name="5 Resim"/>
          <p:cNvPicPr/>
          <p:nvPr/>
        </p:nvPicPr>
        <p:blipFill>
          <a:blip r:embed="rId2"/>
          <a:stretch/>
        </p:blipFill>
        <p:spPr>
          <a:xfrm>
            <a:off x="2500200" y="1785960"/>
            <a:ext cx="3214080" cy="1441800"/>
          </a:xfrm>
          <a:prstGeom prst="rect">
            <a:avLst/>
          </a:prstGeom>
          <a:ln>
            <a:noFill/>
          </a:ln>
        </p:spPr>
      </p:pic>
    </p:spTree>
  </p:cSld>
  <p:clrMapOvr>
    <a:masterClrMapping/>
  </p:clrMapOvr>
  <p:transition spd="med">
    <p:pull dir="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ustomShape 1"/>
          <p:cNvSpPr/>
          <p:nvPr/>
        </p:nvSpPr>
        <p:spPr>
          <a:xfrm>
            <a:off x="0" y="1426780"/>
            <a:ext cx="8857440" cy="407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96720" algn="just">
              <a:lnSpc>
                <a:spcPct val="100000"/>
              </a:lnSpc>
              <a:buClr>
                <a:srgbClr val="C3260C"/>
              </a:buClr>
              <a:buSzPct val="130000"/>
              <a:buFont typeface="Wingdings" charset="2"/>
              <a:buChar char=""/>
            </a:pPr>
            <a:r>
              <a:rPr lang="tr-TR" sz="2300" b="0" strike="noStrike" spc="-1" dirty="0">
                <a:solidFill>
                  <a:srgbClr val="404040"/>
                </a:solidFill>
                <a:uFill>
                  <a:solidFill>
                    <a:srgbClr val="FFFFFF"/>
                  </a:solidFill>
                </a:uFill>
                <a:latin typeface="Trebuchet MS"/>
              </a:rPr>
              <a:t>Kendisine tebliğ yapılacak ilgili kişinin geçici olarak başka bir yere gittiği beyan edilirse bu durum ve beyanda bulunanın adı ve soyadı tebliğ evrakına yazılarak altı beyan veren tarafından imzalanır ve tebliğ memuru tebliğ evrakını bu kişilere verir.</a:t>
            </a: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marL="228600" indent="396720" algn="just">
              <a:lnSpc>
                <a:spcPct val="100000"/>
              </a:lnSpc>
              <a:buClr>
                <a:srgbClr val="C3260C"/>
              </a:buClr>
              <a:buSzPct val="130000"/>
              <a:buFont typeface="Wingdings" charset="2"/>
              <a:buChar char=""/>
            </a:pPr>
            <a:r>
              <a:rPr lang="tr-TR" sz="2300" b="0" strike="noStrike" spc="-1" dirty="0">
                <a:solidFill>
                  <a:srgbClr val="404040"/>
                </a:solidFill>
                <a:uFill>
                  <a:solidFill>
                    <a:srgbClr val="FFFFFF"/>
                  </a:solidFill>
                </a:uFill>
                <a:latin typeface="Trebuchet MS"/>
              </a:rPr>
              <a:t>Bu kişiler tebliğ evrakını kabule mecburdurlar. </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80"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81" name="CustomShape 3"/>
          <p:cNvSpPr/>
          <p:nvPr/>
        </p:nvSpPr>
        <p:spPr>
          <a:xfrm>
            <a:off x="214200" y="214200"/>
            <a:ext cx="8643240"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36504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MUVAKKATEN BAŞKA YERE GİDİLMESİ HALİNDE TEBLİGAT</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CustomShape 1"/>
          <p:cNvSpPr/>
          <p:nvPr/>
        </p:nvSpPr>
        <p:spPr>
          <a:xfrm>
            <a:off x="0" y="1731143"/>
            <a:ext cx="8857440" cy="407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487440" algn="just">
              <a:lnSpc>
                <a:spcPct val="100000"/>
              </a:lnSpc>
              <a:buClr>
                <a:srgbClr val="C3260C"/>
              </a:buClr>
              <a:buSzPct val="130000"/>
              <a:buFont typeface="Wingdings" charset="2"/>
              <a:buChar char=""/>
            </a:pPr>
            <a:r>
              <a:rPr lang="tr-TR" sz="2300" b="0" strike="noStrike" spc="-1" dirty="0">
                <a:solidFill>
                  <a:srgbClr val="404040"/>
                </a:solidFill>
                <a:uFill>
                  <a:solidFill>
                    <a:srgbClr val="FFFFFF"/>
                  </a:solidFill>
                </a:uFill>
                <a:latin typeface="Trebuchet MS"/>
              </a:rPr>
              <a:t>Kendisine tebliğ yapılacak olan kimsenin geçici olarak başka bir yere gittiğini belirten kimse imzadan imtina ederse ve tebliğ evrakını kabulden çekinilmesi halinde tebligat o yerin muhtarına teslim edilir. Ayrıca ihbarname adresteki binanın kapısına yapıştırılır. En yakın komşusuna, yöneticiye veya kapıcıya haber verilir. Bu şekilde yapılan tebligatlarda  Tebligat, kanunun 13, 14, 16, 17 ve 18. Maddelerde yazılı kişilere verildiği tarihte veya 21. Maddeye göre yapılmış ise bu tarihten itibaren 15 gün sonra yapılmış sayılır.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83"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36504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MUVAKKATEN BAŞKA YERE GİDİLMESİ HALİNDE TEBLİGAT</a:t>
            </a:r>
            <a:endParaRPr lang="tr-TR" sz="2800" spc="-1" dirty="0">
              <a:solidFill>
                <a:srgbClr val="000000"/>
              </a:solidFill>
              <a:uFill>
                <a:solidFill>
                  <a:srgbClr val="FFFFFF"/>
                </a:solidFill>
              </a:uFill>
            </a:endParaRPr>
          </a:p>
        </p:txBody>
      </p:sp>
      <p:sp>
        <p:nvSpPr>
          <p:cNvPr id="184" name="CustomShape 3"/>
          <p:cNvSpPr/>
          <p:nvPr/>
        </p:nvSpPr>
        <p:spPr>
          <a:xfrm>
            <a:off x="285840" y="1214280"/>
            <a:ext cx="8643240"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365040">
              <a:lnSpc>
                <a:spcPct val="100000"/>
              </a:lnSpc>
              <a:buClr>
                <a:srgbClr val="FF0000"/>
              </a:buClr>
              <a:buFont typeface="Wingdings" charset="2"/>
              <a:buChar char=""/>
            </a:pP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CustomShape 1"/>
          <p:cNvSpPr/>
          <p:nvPr/>
        </p:nvSpPr>
        <p:spPr>
          <a:xfrm>
            <a:off x="-96715" y="2179551"/>
            <a:ext cx="8857440" cy="407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648000" lvl="2" indent="533520" algn="just">
              <a:lnSpc>
                <a:spcPct val="100000"/>
              </a:lnSpc>
              <a:buClr>
                <a:srgbClr val="C3260C"/>
              </a:buClr>
              <a:buSzPct val="130000"/>
              <a:buFont typeface="Georgia"/>
              <a:buChar char="*"/>
            </a:pPr>
            <a:r>
              <a:rPr lang="tr-TR" sz="2200" b="0" strike="noStrike" spc="-1" dirty="0">
                <a:solidFill>
                  <a:srgbClr val="404040"/>
                </a:solidFill>
                <a:uFill>
                  <a:solidFill>
                    <a:srgbClr val="FFFFFF"/>
                  </a:solidFill>
                </a:uFill>
                <a:latin typeface="Trebuchet MS"/>
              </a:rPr>
              <a:t>Kendisine tebligat yapılacak olan kimse veya diğer maddelerde yazılı tebliğ yapılabilecek kimselerden hiçbiri gösterilen adreste bulunmaz veya evrakı almaktan imtina ederse tebliğ memuru tebliğ olunacak evrakı o yerin muhtar, aza veya ihtiyar heyetinden/meclis üyesinden birine veyahut kolluk amir ve memurlarından birine imza karşılığı teslim edilir. Ayrıca ihbarname adresteki binanın kapısına yapıştırılır. En yakın komşusuna, yöneticiye veya kapıcıya haber verilir. İhbarnamenin kapıya yapıştırıldığı tarih tebliğ tarihi sayılır. İlgili kamu görevlileri kendilerine teslim edilen evrakı kabulü mecburdur.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86"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87" name="CustomShape 3"/>
          <p:cNvSpPr/>
          <p:nvPr/>
        </p:nvSpPr>
        <p:spPr>
          <a:xfrm>
            <a:off x="214200" y="0"/>
            <a:ext cx="8643240"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 TEBLİĞ İMKANSIZLIĞI VE TEBELLÜĞDEN İMTİNA HALLERİ      (TK. 21. Madde)</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357120" y="2000160"/>
            <a:ext cx="8471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imes New Roman"/>
              </a:rPr>
              <a:t> </a:t>
            </a:r>
            <a:r>
              <a:rPr lang="tr-TR" sz="2400" b="0" strike="noStrike" spc="-1" dirty="0">
                <a:solidFill>
                  <a:srgbClr val="404040"/>
                </a:solidFill>
                <a:uFill>
                  <a:solidFill>
                    <a:srgbClr val="FFFFFF"/>
                  </a:solidFill>
                </a:uFill>
                <a:latin typeface="Trebuchet MS"/>
              </a:rPr>
              <a:t>Elektronik tebligat</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Yurtdışı tebligatına ilişkin usul ve kuralları</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 imkânsızlığı, tebellüğden imtina ve </a:t>
            </a:r>
            <a:r>
              <a:rPr lang="tr-TR" sz="2400" b="0" strike="noStrike" spc="-1" dirty="0" err="1">
                <a:solidFill>
                  <a:srgbClr val="404040"/>
                </a:solidFill>
                <a:uFill>
                  <a:solidFill>
                    <a:srgbClr val="FFFFFF"/>
                  </a:solidFill>
                </a:uFill>
                <a:latin typeface="Trebuchet MS"/>
              </a:rPr>
              <a:t>muvafakaten</a:t>
            </a:r>
            <a:r>
              <a:rPr lang="tr-TR" sz="2400" b="0" strike="noStrike" spc="-1" dirty="0">
                <a:solidFill>
                  <a:srgbClr val="404040"/>
                </a:solidFill>
                <a:uFill>
                  <a:solidFill>
                    <a:srgbClr val="FFFFFF"/>
                  </a:solidFill>
                </a:uFill>
                <a:latin typeface="Trebuchet MS"/>
              </a:rPr>
              <a:t> başka yere gitmesi hallerinde uygulanacak usulü</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TK. 21. Maddesinin uygulanması hüküm ve şartlarını</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TK. 35. Maddesinin uygulanması hüküm ve şartlarını</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Tebligat hukukunda yaş ve ehliyet şartını</a:t>
            </a:r>
            <a:endParaRPr lang="tr-TR" sz="1800" b="0" strike="noStrike" spc="-1" dirty="0">
              <a:solidFill>
                <a:srgbClr val="000000"/>
              </a:solidFill>
              <a:uFill>
                <a:solidFill>
                  <a:srgbClr val="FFFFFF"/>
                </a:solidFill>
              </a:uFill>
              <a:latin typeface="Arial"/>
            </a:endParaRPr>
          </a:p>
        </p:txBody>
      </p:sp>
      <p:sp>
        <p:nvSpPr>
          <p:cNvPr id="90" name="CustomShape 2"/>
          <p:cNvSpPr/>
          <p:nvPr/>
        </p:nvSpPr>
        <p:spPr>
          <a:xfrm>
            <a:off x="892330" y="605728"/>
            <a:ext cx="7214400" cy="63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EĞİTİMİN KAZANIMLARI</a:t>
            </a: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9">
                                            <p:txEl>
                                              <p:pRg st="0" end="21"/>
                                            </p:txEl>
                                          </p:spTgt>
                                        </p:tgtEl>
                                        <p:attrNameLst>
                                          <p:attrName>style.visibility</p:attrName>
                                        </p:attrNameLst>
                                      </p:cBhvr>
                                      <p:to>
                                        <p:strVal val="visible"/>
                                      </p:to>
                                    </p:set>
                                    <p:animEffect transition="in" filter="checkerboard(across)">
                                      <p:cBhvr additive="repl">
                                        <p:cTn id="7" dur="500"/>
                                        <p:tgtEl>
                                          <p:spTgt spid="89">
                                            <p:txEl>
                                              <p:pRg st="0"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CustomShape 1"/>
          <p:cNvSpPr/>
          <p:nvPr/>
        </p:nvSpPr>
        <p:spPr>
          <a:xfrm>
            <a:off x="0" y="2357280"/>
            <a:ext cx="8857440" cy="407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92160" lvl="2" indent="3492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Gösterilen adres muhatabın adres kayıt sistemindeki (</a:t>
            </a:r>
            <a:r>
              <a:rPr lang="tr-TR" sz="2400" b="0" strike="noStrike" spc="-1" dirty="0" err="1">
                <a:solidFill>
                  <a:srgbClr val="404040"/>
                </a:solidFill>
                <a:uFill>
                  <a:solidFill>
                    <a:srgbClr val="FFFFFF"/>
                  </a:solidFill>
                </a:uFill>
                <a:latin typeface="Trebuchet MS"/>
              </a:rPr>
              <a:t>Mernis</a:t>
            </a:r>
            <a:r>
              <a:rPr lang="tr-TR" sz="2400" b="0" strike="noStrike" spc="-1" dirty="0">
                <a:solidFill>
                  <a:srgbClr val="404040"/>
                </a:solidFill>
                <a:uFill>
                  <a:solidFill>
                    <a:srgbClr val="FFFFFF"/>
                  </a:solidFill>
                </a:uFill>
                <a:latin typeface="Trebuchet MS"/>
              </a:rPr>
              <a:t>) adresi olup muhatap o adreste hiç oturmamış veya o adresten sürekli olarak ayrılmış olsa dahi tebliğ memuru tebliğ olunacak evrakı o yerin muhtar, ihtiyar heyeti, belediye meclis üyesinden birine veyahut kolluk amir ve memurlarına imza karşılığında teslim eder. </a:t>
            </a:r>
          </a:p>
          <a:p>
            <a:pPr marL="92160" lvl="2" indent="34920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92160" lvl="2" indent="3492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İhbarnameyi gösterilen adresteki binanın kapısına yapıştırır. İhbarnamenin kapıya yapıştırıldığı tarih tebliğ tarihi sayılır. Kanunun bu maddesine göre yapılan tebligatlarda komşusu yönetici ya da kapıcıya haber verme zorunluluğu yoktur.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89" name="CustomShape 2"/>
          <p:cNvSpPr/>
          <p:nvPr/>
        </p:nvSpPr>
        <p:spPr>
          <a:xfrm>
            <a:off x="580293" y="214200"/>
            <a:ext cx="7913076"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 TEBLİĞ İMKANSIZLIĞI VE TEBELLÜĞDEN İMTİNA HALLERİ (TK. 21. Madde)</a:t>
            </a:r>
            <a:endParaRPr lang="tr-TR" sz="3600" spc="-1" dirty="0">
              <a:solidFill>
                <a:srgbClr val="000000"/>
              </a:solidFill>
              <a:uFill>
                <a:solidFill>
                  <a:srgbClr val="FFFFFF"/>
                </a:solidFill>
              </a:uFill>
            </a:endParaRPr>
          </a:p>
        </p:txBody>
      </p:sp>
      <p:sp>
        <p:nvSpPr>
          <p:cNvPr id="190" name="CustomShape 3"/>
          <p:cNvSpPr/>
          <p:nvPr/>
        </p:nvSpPr>
        <p:spPr>
          <a:xfrm>
            <a:off x="285840" y="1214280"/>
            <a:ext cx="8643240"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nSpc>
                <a:spcPct val="100000"/>
              </a:lnSpc>
              <a:buClr>
                <a:srgbClr val="FF0000"/>
              </a:buClr>
              <a:buFont typeface="Wingdings" charset="2"/>
              <a:buChar char=""/>
            </a:pP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106920" y="2031965"/>
            <a:ext cx="8857440" cy="407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74680" lvl="2" indent="7160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Bilinen en son adrese çıkartılan tebligatın iade gelmesi halinde, bilinen adres ile MERNİS adresi farlılık gösterse dahi </a:t>
            </a:r>
            <a:r>
              <a:rPr lang="tr-TR" sz="2400" b="0" strike="noStrike" spc="-1" dirty="0" smtClean="0">
                <a:solidFill>
                  <a:srgbClr val="404040"/>
                </a:solidFill>
                <a:uFill>
                  <a:solidFill>
                    <a:srgbClr val="FFFFFF"/>
                  </a:solidFill>
                </a:uFill>
                <a:latin typeface="Trebuchet MS"/>
              </a:rPr>
              <a:t>bilinen en son adres  adrese kayıt sistemindeki adresi ise MERNİS </a:t>
            </a:r>
            <a:r>
              <a:rPr lang="tr-TR" sz="2400" b="0" strike="noStrike" spc="-1" dirty="0">
                <a:solidFill>
                  <a:srgbClr val="404040"/>
                </a:solidFill>
                <a:uFill>
                  <a:solidFill>
                    <a:srgbClr val="FFFFFF"/>
                  </a:solidFill>
                </a:uFill>
                <a:latin typeface="Trebuchet MS"/>
              </a:rPr>
              <a:t>adresine Tebligat Kanunun 21/2. Maddesi uygulanır</a:t>
            </a:r>
            <a:r>
              <a:rPr lang="tr-TR" sz="2400" b="0" strike="noStrike" spc="-1" dirty="0" smtClean="0">
                <a:solidFill>
                  <a:srgbClr val="404040"/>
                </a:solidFill>
                <a:uFill>
                  <a:solidFill>
                    <a:srgbClr val="FFFFFF"/>
                  </a:solidFill>
                </a:uFill>
                <a:latin typeface="Trebuchet MS"/>
              </a:rPr>
              <a:t>. (Yargıtay İçtihadı Birleştirme Kararı 2019/2 esas, 2020/3 karar) </a:t>
            </a:r>
            <a:endParaRPr lang="tr-TR" sz="1800" b="0" strike="noStrike" spc="-1" dirty="0">
              <a:solidFill>
                <a:srgbClr val="000000"/>
              </a:solidFill>
              <a:uFill>
                <a:solidFill>
                  <a:srgbClr val="FFFFFF"/>
                </a:solidFill>
              </a:uFill>
              <a:latin typeface="Arial"/>
            </a:endParaRPr>
          </a:p>
          <a:p>
            <a:pPr marL="274680" indent="716040" algn="just">
              <a:lnSpc>
                <a:spcPct val="100000"/>
              </a:lnSpc>
            </a:pPr>
            <a:endParaRPr lang="tr-TR" sz="1800" b="0" strike="noStrike" spc="-1" dirty="0">
              <a:solidFill>
                <a:srgbClr val="000000"/>
              </a:solidFill>
              <a:uFill>
                <a:solidFill>
                  <a:srgbClr val="FFFFFF"/>
                </a:solidFill>
              </a:uFill>
              <a:latin typeface="Arial"/>
            </a:endParaRPr>
          </a:p>
          <a:p>
            <a:pPr marL="274680" lvl="2" indent="7160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Düzenlenecek tebligat evrakı yönetmelikte belirtildiği şekilde açık mavi renkte olmalı, üzerinde meşruhatlı şerh bulunmalıdır. </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92"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93" name="CustomShape 3"/>
          <p:cNvSpPr/>
          <p:nvPr/>
        </p:nvSpPr>
        <p:spPr>
          <a:xfrm>
            <a:off x="106920" y="214200"/>
            <a:ext cx="8643240"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2400" b="1" strike="noStrike" spc="-1" dirty="0">
                <a:solidFill>
                  <a:srgbClr val="FF0000"/>
                </a:solidFill>
                <a:uFill>
                  <a:solidFill>
                    <a:srgbClr val="FFFFFF"/>
                  </a:solidFill>
                </a:uFill>
                <a:latin typeface="Trebuchet MS"/>
                <a:ea typeface="DejaVu Sans"/>
              </a:rPr>
              <a:t> </a:t>
            </a:r>
            <a:r>
              <a:rPr lang="tr-TR" sz="2400" b="1" spc="-1" dirty="0">
                <a:solidFill>
                  <a:srgbClr val="FF0000"/>
                </a:solidFill>
                <a:uFill>
                  <a:solidFill>
                    <a:srgbClr val="FFFFFF"/>
                  </a:solidFill>
                </a:uFill>
                <a:latin typeface="Trebuchet MS"/>
              </a:rPr>
              <a:t> </a:t>
            </a:r>
            <a:r>
              <a:rPr lang="tr-TR" sz="3600" b="1" spc="-1" dirty="0">
                <a:solidFill>
                  <a:srgbClr val="FF0000"/>
                </a:solidFill>
                <a:uFill>
                  <a:solidFill>
                    <a:srgbClr val="FFFFFF"/>
                  </a:solidFill>
                </a:uFill>
                <a:latin typeface="Trebuchet MS"/>
              </a:rPr>
              <a:t>TEBLİĞ İMKANSIZLIĞI VE TEBELLÜĞDEN İMTİNA HALLERİ      (TK. 21. Madde)</a:t>
            </a:r>
            <a:endParaRPr lang="tr-TR" sz="3600" spc="-1" dirty="0">
              <a:solidFill>
                <a:srgbClr val="000000"/>
              </a:solidFill>
              <a:uFill>
                <a:solidFill>
                  <a:srgbClr val="FFFFFF"/>
                </a:solidFill>
              </a:uFill>
            </a:endParaRPr>
          </a:p>
        </p:txBody>
      </p:sp>
    </p:spTree>
  </p:cSld>
  <p:clrMapOvr>
    <a:masterClrMapping/>
  </p:clrMapOvr>
  <p:transition spd="med">
    <p:pull dir="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1"/>
          <p:cNvSpPr/>
          <p:nvPr/>
        </p:nvSpPr>
        <p:spPr>
          <a:xfrm>
            <a:off x="0" y="2357280"/>
            <a:ext cx="8857440" cy="407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365040" lvl="2" indent="26028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Kendisine veya adresine kanunun gösterdiği usullere göre tebliğ yapılmış olan kimse adresini değiştirirse, yenisini hemen tebliği yaptırmış olan resmi merciine bildirmeye mecburdur. Bu takvimde bundan sonraki tebliğler bildirilen yeni adrese yapılır. </a:t>
            </a:r>
          </a:p>
          <a:p>
            <a:pPr marL="365040" lvl="2" indent="26028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365040" lvl="2" indent="26028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Adresini değiştiren kimse yenisini bildirmediği ve adres kayıt sisteminde (MERNİS) adresi tespit edilemediği takdirde tebliğ olunacak evrakın bir nüshası eski adrese ait binanın kapısına asılır. Asılma tarihi tebliğ tarihi sayılır. Bundan sonra eski adrese çıkartılan tebligatlar muhataba yapılmış sayılır. </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95"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96" name="CustomShape 3"/>
          <p:cNvSpPr/>
          <p:nvPr/>
        </p:nvSpPr>
        <p:spPr>
          <a:xfrm>
            <a:off x="131884" y="149469"/>
            <a:ext cx="9012115" cy="11829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TK’NIN 35.MADDESİNİN UYGULANMA </a:t>
            </a:r>
            <a:r>
              <a:rPr lang="tr-TR" sz="3600" b="1" spc="-1" dirty="0">
                <a:solidFill>
                  <a:srgbClr val="FF0000"/>
                </a:solidFill>
                <a:uFill>
                  <a:solidFill>
                    <a:srgbClr val="FFFFFF"/>
                  </a:solidFill>
                </a:uFill>
                <a:latin typeface="Trebuchet MS"/>
                <a:ea typeface="DejaVu Sans"/>
              </a:rPr>
              <a:t>                  </a:t>
            </a:r>
            <a:r>
              <a:rPr lang="tr-TR" sz="3600" b="1" strike="noStrike" spc="-1" dirty="0">
                <a:solidFill>
                  <a:srgbClr val="FF0000"/>
                </a:solidFill>
                <a:uFill>
                  <a:solidFill>
                    <a:srgbClr val="FFFFFF"/>
                  </a:solidFill>
                </a:uFill>
                <a:latin typeface="Trebuchet MS"/>
                <a:ea typeface="DejaVu Sans"/>
              </a:rPr>
              <a:t>HALLERİ</a:t>
            </a:r>
            <a:endParaRPr lang="tr-TR" sz="3600" b="0" strike="noStrike" spc="-1" dirty="0">
              <a:solidFill>
                <a:srgbClr val="000000"/>
              </a:solidFill>
              <a:uFill>
                <a:solidFill>
                  <a:srgbClr val="FFFFFF"/>
                </a:solidFill>
              </a:uFill>
              <a:latin typeface="Arial"/>
            </a:endParaRPr>
          </a:p>
          <a:p>
            <a:pPr algn="ctr">
              <a:lnSpc>
                <a:spcPct val="100000"/>
              </a:lnSpc>
            </a:pP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CustomShape 1"/>
          <p:cNvSpPr/>
          <p:nvPr/>
        </p:nvSpPr>
        <p:spPr>
          <a:xfrm>
            <a:off x="0" y="2357280"/>
            <a:ext cx="8857440" cy="407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74680" lvl="2"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Bundan önce tebligat yapılmamış olsa bile tüzel kişiler bakımından Ticaret sicil kayıtları esas alınır ve yukarıdaki madde hükümleri uygulanır.</a:t>
            </a:r>
          </a:p>
          <a:p>
            <a:pPr marL="274680" lvl="2" indent="53352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74680" lvl="2"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Şirketlere ve tüzel kişilere daha önce kanunun hangi maddesine göre tebliğe çıkartılmasına bakılmaksızın tebligat iade gelmiş ise, Ticaret sicil adresine öncelikle tebligat kanunu 10. Maddesi gereği tebligat çıkartılır, iade gelmesi halinde TK. 35. Maddesi uygulanır.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98"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3600" b="0" strike="noStrike" spc="-1" dirty="0">
              <a:solidFill>
                <a:srgbClr val="000000"/>
              </a:solidFill>
              <a:uFill>
                <a:solidFill>
                  <a:srgbClr val="FFFFFF"/>
                </a:solidFill>
              </a:uFill>
              <a:latin typeface="Arial"/>
            </a:endParaRPr>
          </a:p>
        </p:txBody>
      </p:sp>
      <p:sp>
        <p:nvSpPr>
          <p:cNvPr id="199" name="CustomShape 3"/>
          <p:cNvSpPr/>
          <p:nvPr/>
        </p:nvSpPr>
        <p:spPr>
          <a:xfrm>
            <a:off x="1" y="433620"/>
            <a:ext cx="9047284"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TK’NIN 35.MADDESİNİN UYGULANMA HALLERİ</a:t>
            </a:r>
            <a:endParaRPr lang="tr-TR" sz="3600" spc="-1" dirty="0">
              <a:solidFill>
                <a:srgbClr val="000000"/>
              </a:solidFill>
              <a:uFill>
                <a:solidFill>
                  <a:srgbClr val="FFFFFF"/>
                </a:solidFill>
              </a:uFill>
            </a:endParaRPr>
          </a:p>
          <a:p>
            <a:pPr>
              <a:lnSpc>
                <a:spcPct val="100000"/>
              </a:lnSpc>
            </a:pP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CustomShape 1"/>
          <p:cNvSpPr/>
          <p:nvPr/>
        </p:nvSpPr>
        <p:spPr>
          <a:xfrm>
            <a:off x="0" y="1857240"/>
            <a:ext cx="8857440" cy="457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74680" lvl="2" indent="441360" algn="just">
              <a:buClr>
                <a:srgbClr val="C3260C"/>
              </a:buClr>
              <a:buSzPct val="130000"/>
              <a:buFont typeface="Wingdings" charset="2"/>
              <a:buChar char=""/>
            </a:pPr>
            <a:r>
              <a:rPr lang="tr-TR" sz="2400" spc="-1" dirty="0">
                <a:solidFill>
                  <a:srgbClr val="404040"/>
                </a:solidFill>
                <a:uFill>
                  <a:solidFill>
                    <a:srgbClr val="FFFFFF"/>
                  </a:solidFill>
                </a:uFill>
                <a:latin typeface="Trebuchet MS"/>
              </a:rPr>
              <a:t>Tebliğ yapılması istenilen adresin, k</a:t>
            </a:r>
            <a:r>
              <a:rPr lang="tr-TR" sz="2400" b="0" strike="noStrike" spc="-1" dirty="0">
                <a:solidFill>
                  <a:srgbClr val="404040"/>
                </a:solidFill>
                <a:uFill>
                  <a:solidFill>
                    <a:srgbClr val="FFFFFF"/>
                  </a:solidFill>
                </a:uFill>
                <a:latin typeface="Trebuchet MS"/>
              </a:rPr>
              <a:t>amulaştırma, deprem, yangın vb. nedenlerle yıkılmış veya bina özelliğini tamamen kaybetmiş </a:t>
            </a:r>
            <a:r>
              <a:rPr lang="tr-TR" sz="2400" spc="-1" dirty="0">
                <a:solidFill>
                  <a:srgbClr val="404040"/>
                </a:solidFill>
                <a:uFill>
                  <a:solidFill>
                    <a:srgbClr val="FFFFFF"/>
                  </a:solidFill>
                </a:uFill>
                <a:latin typeface="Trebuchet MS"/>
              </a:rPr>
              <a:t>olması durumunda, tebliğ evrakını kapıya asma imkanı kalmadığından, kanunun 35.madde hükmüne göre tebligat yapılması mümkün olmayıp yine aynı kanunun 28.maddesi gereğince ilanen tebliğ yapma usulleri izlenmelidir. (Yargıtay 4.Hukuk Dairesi’nin 2016/1300 E, 2016/5500 K).</a:t>
            </a:r>
          </a:p>
        </p:txBody>
      </p:sp>
      <p:sp>
        <p:nvSpPr>
          <p:cNvPr id="201"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4400" b="1" strike="noStrike" spc="-1" dirty="0">
                <a:solidFill>
                  <a:srgbClr val="FF0000"/>
                </a:solidFill>
                <a:uFill>
                  <a:solidFill>
                    <a:srgbClr val="FFFFFF"/>
                  </a:solidFill>
                </a:uFill>
                <a:latin typeface="Trebuchet MS"/>
                <a:ea typeface="DejaVu Sans"/>
              </a:rPr>
              <a:t> </a:t>
            </a:r>
            <a:endParaRPr lang="tr-TR" sz="1800" b="0" strike="noStrike" spc="-1" dirty="0">
              <a:solidFill>
                <a:srgbClr val="000000"/>
              </a:solidFill>
              <a:uFill>
                <a:solidFill>
                  <a:srgbClr val="FFFFFF"/>
                </a:solidFill>
              </a:uFill>
              <a:latin typeface="Arial"/>
            </a:endParaRPr>
          </a:p>
        </p:txBody>
      </p:sp>
      <p:sp>
        <p:nvSpPr>
          <p:cNvPr id="202" name="CustomShape 3"/>
          <p:cNvSpPr/>
          <p:nvPr/>
        </p:nvSpPr>
        <p:spPr>
          <a:xfrm>
            <a:off x="500760" y="880172"/>
            <a:ext cx="8643240"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gn="ctr">
              <a:lnSpc>
                <a:spcPct val="100000"/>
              </a:lnSpc>
              <a:buClr>
                <a:srgbClr val="FF0000"/>
              </a:buClr>
              <a:buFont typeface="Wingdings" charset="2"/>
              <a:buChar char=""/>
            </a:pPr>
            <a:r>
              <a:rPr lang="tr-TR" sz="2400" b="1" strike="noStrike" spc="-1" dirty="0">
                <a:solidFill>
                  <a:srgbClr val="FF0000"/>
                </a:solidFill>
                <a:uFill>
                  <a:solidFill>
                    <a:srgbClr val="FFFFFF"/>
                  </a:solidFill>
                </a:uFill>
                <a:latin typeface="Trebuchet MS"/>
                <a:ea typeface="DejaVu Sans"/>
              </a:rPr>
              <a:t> </a:t>
            </a:r>
            <a:r>
              <a:rPr lang="tr-TR" sz="3600" b="1" strike="noStrike" spc="-1" dirty="0">
                <a:solidFill>
                  <a:srgbClr val="FF0000"/>
                </a:solidFill>
                <a:uFill>
                  <a:solidFill>
                    <a:srgbClr val="FFFFFF"/>
                  </a:solidFill>
                </a:uFill>
                <a:latin typeface="Trebuchet MS"/>
                <a:ea typeface="DejaVu Sans"/>
              </a:rPr>
              <a:t>TK’NIN 35.MADDESİNİN UYGULANMA HALLERİ</a:t>
            </a:r>
            <a:endParaRPr lang="tr-TR" sz="3600" b="0" strike="noStrike" spc="-1" dirty="0">
              <a:solidFill>
                <a:srgbClr val="000000"/>
              </a:solidFill>
              <a:uFill>
                <a:solidFill>
                  <a:srgbClr val="FFFFFF"/>
                </a:solidFill>
              </a:uFill>
              <a:latin typeface="Arial"/>
            </a:endParaRPr>
          </a:p>
          <a:p>
            <a:pPr algn="ctr">
              <a:lnSpc>
                <a:spcPct val="100000"/>
              </a:lnSpc>
            </a:pP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p:nvPr>
        </p:nvSpPr>
        <p:spPr>
          <a:xfrm>
            <a:off x="457200" y="666427"/>
            <a:ext cx="8229240" cy="5556142"/>
          </a:xfrm>
        </p:spPr>
        <p:txBody>
          <a:bodyPr/>
          <a:lstStyle/>
          <a:p>
            <a:pPr>
              <a:lnSpc>
                <a:spcPct val="115000"/>
              </a:lnSpc>
              <a:spcAft>
                <a:spcPts val="1001"/>
              </a:spcAft>
            </a:pPr>
            <a:r>
              <a:rPr lang="tr-TR" u="sng" spc="-1" dirty="0">
                <a:solidFill>
                  <a:srgbClr val="000000"/>
                </a:solidFill>
                <a:latin typeface="Calibri"/>
                <a:ea typeface="Calibri"/>
              </a:rPr>
              <a:t>GERÇEK KİŞİLER YÖNÜNDEN </a:t>
            </a:r>
            <a:endParaRPr lang="tr-TR" spc="-1" dirty="0"/>
          </a:p>
          <a:p>
            <a:pPr>
              <a:lnSpc>
                <a:spcPct val="115000"/>
              </a:lnSpc>
              <a:spcAft>
                <a:spcPts val="1001"/>
              </a:spcAft>
            </a:pPr>
            <a:r>
              <a:rPr lang="tr-TR" sz="3200" b="1" spc="-1" dirty="0">
                <a:solidFill>
                  <a:srgbClr val="FF0000"/>
                </a:solidFill>
                <a:latin typeface="Calibri"/>
                <a:ea typeface="Calibri"/>
              </a:rPr>
              <a:t>35. MADDEYE  </a:t>
            </a:r>
            <a:r>
              <a:rPr lang="tr-TR" sz="3200" spc="-1" dirty="0">
                <a:solidFill>
                  <a:srgbClr val="000000"/>
                </a:solidFill>
                <a:latin typeface="Calibri"/>
                <a:ea typeface="Calibri"/>
              </a:rPr>
              <a:t>GÖRE TEBLİGAT YAPILABİLMESİ </a:t>
            </a:r>
            <a:r>
              <a:rPr lang="tr-TR" sz="3200" spc="-1" dirty="0" smtClean="0">
                <a:solidFill>
                  <a:srgbClr val="000000"/>
                </a:solidFill>
                <a:latin typeface="Calibri"/>
                <a:ea typeface="Calibri"/>
              </a:rPr>
              <a:t>İÇİN, BORÇLUNUN </a:t>
            </a:r>
            <a:r>
              <a:rPr lang="tr-TR" sz="3200" spc="-1" dirty="0">
                <a:solidFill>
                  <a:srgbClr val="000000"/>
                </a:solidFill>
                <a:latin typeface="Calibri"/>
                <a:ea typeface="Calibri"/>
              </a:rPr>
              <a:t>ADRES KAYIT SİSTEMİNDE BİR ADRESİNİN BULUNMAMASI </a:t>
            </a:r>
            <a:r>
              <a:rPr lang="tr-TR" sz="3200" spc="-1" dirty="0" smtClean="0">
                <a:solidFill>
                  <a:srgbClr val="000000"/>
                </a:solidFill>
                <a:latin typeface="Calibri"/>
                <a:ea typeface="Calibri"/>
              </a:rPr>
              <a:t>VE </a:t>
            </a:r>
            <a:r>
              <a:rPr lang="tr-TR" sz="3200" spc="-1" dirty="0">
                <a:solidFill>
                  <a:srgbClr val="000000"/>
                </a:solidFill>
                <a:latin typeface="Calibri"/>
                <a:ea typeface="Calibri"/>
              </a:rPr>
              <a:t>AYRICA DAHA ÖNCE KENDİSİNE VEYA ADRESİNE KANUNUN GÖSTERDİĞİ </a:t>
            </a:r>
            <a:r>
              <a:rPr lang="tr-TR" sz="3200" spc="-1" dirty="0" smtClean="0">
                <a:solidFill>
                  <a:srgbClr val="000000"/>
                </a:solidFill>
                <a:latin typeface="Calibri"/>
                <a:ea typeface="Calibri"/>
              </a:rPr>
              <a:t>USULLERE </a:t>
            </a:r>
            <a:r>
              <a:rPr lang="tr-TR" sz="3200" spc="-1" dirty="0">
                <a:solidFill>
                  <a:srgbClr val="000000"/>
                </a:solidFill>
                <a:latin typeface="Calibri"/>
                <a:ea typeface="Calibri"/>
              </a:rPr>
              <a:t>GÖRE TEBLİĞ YAPILMIŞ OLMASI </a:t>
            </a:r>
            <a:r>
              <a:rPr lang="tr-TR" sz="3200" spc="-1" dirty="0" smtClean="0">
                <a:solidFill>
                  <a:srgbClr val="000000"/>
                </a:solidFill>
                <a:latin typeface="Calibri"/>
                <a:ea typeface="Calibri"/>
              </a:rPr>
              <a:t>ZORUNLUDUR.</a:t>
            </a:r>
          </a:p>
          <a:p>
            <a:pPr>
              <a:lnSpc>
                <a:spcPct val="115000"/>
              </a:lnSpc>
              <a:spcAft>
                <a:spcPts val="1001"/>
              </a:spcAft>
            </a:pPr>
            <a:r>
              <a:rPr lang="tr-TR" sz="2000" spc="-1" dirty="0" smtClean="0">
                <a:solidFill>
                  <a:srgbClr val="000000"/>
                </a:solidFill>
                <a:latin typeface="Calibri"/>
                <a:ea typeface="Calibri"/>
              </a:rPr>
              <a:t>Yargıtay </a:t>
            </a:r>
            <a:r>
              <a:rPr lang="tr-TR" sz="2000" spc="-1" dirty="0">
                <a:solidFill>
                  <a:srgbClr val="000000"/>
                </a:solidFill>
                <a:latin typeface="Calibri"/>
                <a:ea typeface="Calibri"/>
              </a:rPr>
              <a:t>12. Hukuk Dairesi </a:t>
            </a:r>
            <a:endParaRPr lang="tr-TR" sz="2000" spc="-1" dirty="0"/>
          </a:p>
          <a:p>
            <a:pPr>
              <a:lnSpc>
                <a:spcPct val="100000"/>
              </a:lnSpc>
            </a:pPr>
            <a:r>
              <a:rPr lang="tr-TR" sz="2000" spc="-1" dirty="0">
                <a:solidFill>
                  <a:srgbClr val="000000"/>
                </a:solidFill>
                <a:latin typeface="Calibri"/>
              </a:rPr>
              <a:t>ESAS NO	: 2016/1335 </a:t>
            </a:r>
            <a:endParaRPr lang="tr-TR" sz="2000" spc="-1" dirty="0"/>
          </a:p>
          <a:p>
            <a:pPr>
              <a:lnSpc>
                <a:spcPct val="100000"/>
              </a:lnSpc>
            </a:pPr>
            <a:r>
              <a:rPr lang="tr-TR" sz="2000" spc="-1" dirty="0">
                <a:solidFill>
                  <a:srgbClr val="000000"/>
                </a:solidFill>
                <a:latin typeface="Calibri"/>
              </a:rPr>
              <a:t>KARAR </a:t>
            </a:r>
            <a:r>
              <a:rPr lang="tr-TR" sz="2000" spc="-1" dirty="0" smtClean="0">
                <a:solidFill>
                  <a:srgbClr val="000000"/>
                </a:solidFill>
                <a:latin typeface="Calibri"/>
              </a:rPr>
              <a:t>NO: </a:t>
            </a:r>
            <a:r>
              <a:rPr lang="tr-TR" sz="2000" spc="-1" dirty="0">
                <a:solidFill>
                  <a:srgbClr val="000000"/>
                </a:solidFill>
                <a:latin typeface="Calibri"/>
              </a:rPr>
              <a:t>2016/11911</a:t>
            </a:r>
            <a:endParaRPr lang="tr-TR" sz="2000" spc="-1" dirty="0"/>
          </a:p>
          <a:p>
            <a:endParaRPr lang="tr-TR" sz="1800" dirty="0"/>
          </a:p>
        </p:txBody>
      </p:sp>
    </p:spTree>
    <p:extLst>
      <p:ext uri="{BB962C8B-B14F-4D97-AF65-F5344CB8AC3E}">
        <p14:creationId xmlns:p14="http://schemas.microsoft.com/office/powerpoint/2010/main" val="40051492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CustomShape 1"/>
          <p:cNvSpPr/>
          <p:nvPr/>
        </p:nvSpPr>
        <p:spPr>
          <a:xfrm>
            <a:off x="0" y="1643040"/>
            <a:ext cx="8857440" cy="47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967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Kat mülkiyeti kanunun uygulandığı hallerde ortak taşınmazda oturmayan her bağımsız bölüm sahibi apartman yönetimi ve ortak giderler ile ilgili tebligat yönünden geçerli olmak üzere, Türkiye’de bir adresinin yöneticiye yazılı olarak bildirmek zorundadır. Apartman yönetimi ortak giderlerine yönelik tebligatlar bildirilen adrese yapılır. </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204"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4400" b="1" strike="noStrike" spc="-1" dirty="0">
                <a:solidFill>
                  <a:srgbClr val="FF0000"/>
                </a:solidFill>
                <a:uFill>
                  <a:solidFill>
                    <a:srgbClr val="FFFFFF"/>
                  </a:solidFill>
                </a:uFill>
                <a:latin typeface="Trebuchet MS"/>
                <a:ea typeface="DejaVu Sans"/>
              </a:rPr>
              <a:t> </a:t>
            </a:r>
            <a:endParaRPr lang="tr-TR" sz="1800" b="0" strike="noStrike" spc="-1" dirty="0">
              <a:solidFill>
                <a:srgbClr val="000000"/>
              </a:solidFill>
              <a:uFill>
                <a:solidFill>
                  <a:srgbClr val="FFFFFF"/>
                </a:solidFill>
              </a:uFill>
              <a:latin typeface="Arial"/>
            </a:endParaRPr>
          </a:p>
        </p:txBody>
      </p:sp>
      <p:sp>
        <p:nvSpPr>
          <p:cNvPr id="205" name="CustomShape 3"/>
          <p:cNvSpPr/>
          <p:nvPr/>
        </p:nvSpPr>
        <p:spPr>
          <a:xfrm>
            <a:off x="237392" y="338414"/>
            <a:ext cx="8985019"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44136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BAĞIMSIZ BÖLÜM SAHİPLERİNE TEBLİGAT</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CustomShape 1"/>
          <p:cNvSpPr/>
          <p:nvPr/>
        </p:nvSpPr>
        <p:spPr>
          <a:xfrm>
            <a:off x="0" y="1643040"/>
            <a:ext cx="8857440" cy="47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967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Adres bildirmemesi ya da bildirdiği adrese tebliğ yapılamaması halinde bundan sonraki tüm tebligatlar o kişiye ait bağımsız bölümde fiilen oturana yapılır. </a:t>
            </a:r>
          </a:p>
          <a:p>
            <a:pPr marL="228600" indent="39672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3967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Tebligatın bir örneği apartman girişine asılır. Bu şekilde fiilen oturana yapılacak tebligat bağımsız bölüm malikine de yapılmış sayılır.</a:t>
            </a:r>
          </a:p>
          <a:p>
            <a:pPr marL="228600" indent="396720" algn="just">
              <a:lnSpc>
                <a:spcPct val="100000"/>
              </a:lnSpc>
              <a:buClr>
                <a:srgbClr val="C3260C"/>
              </a:buClr>
              <a:buSzPct val="130000"/>
              <a:buFont typeface="Wingdings" charset="2"/>
              <a:buChar char=""/>
            </a:pPr>
            <a:endParaRPr lang="tr-TR" sz="2400" b="0" strike="noStrike" spc="-1" dirty="0">
              <a:solidFill>
                <a:srgbClr val="404040"/>
              </a:solidFill>
              <a:uFill>
                <a:solidFill>
                  <a:srgbClr val="FFFFFF"/>
                </a:solidFill>
              </a:uFill>
              <a:latin typeface="Trebuchet MS"/>
            </a:endParaRPr>
          </a:p>
          <a:p>
            <a:pPr marL="228600" indent="3967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 Şayet bağımsız bölümde fiilen oturan yoksa ilan tahtasına asılan tebligat örneği bağımsız bölüm malikine yapılmış sayılır.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204"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4400" b="1" strike="noStrike" spc="-1" dirty="0">
                <a:solidFill>
                  <a:srgbClr val="FF0000"/>
                </a:solidFill>
                <a:uFill>
                  <a:solidFill>
                    <a:srgbClr val="FFFFFF"/>
                  </a:solidFill>
                </a:uFill>
                <a:latin typeface="Trebuchet MS"/>
                <a:ea typeface="DejaVu Sans"/>
              </a:rPr>
              <a:t> </a:t>
            </a:r>
            <a:endParaRPr lang="tr-TR" sz="1800" b="0" strike="noStrike" spc="-1" dirty="0">
              <a:solidFill>
                <a:srgbClr val="000000"/>
              </a:solidFill>
              <a:uFill>
                <a:solidFill>
                  <a:srgbClr val="FFFFFF"/>
                </a:solidFill>
              </a:uFill>
              <a:latin typeface="Arial"/>
            </a:endParaRPr>
          </a:p>
        </p:txBody>
      </p:sp>
      <p:sp>
        <p:nvSpPr>
          <p:cNvPr id="205" name="CustomShape 3"/>
          <p:cNvSpPr/>
          <p:nvPr/>
        </p:nvSpPr>
        <p:spPr>
          <a:xfrm>
            <a:off x="237392" y="338414"/>
            <a:ext cx="8985019" cy="82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44136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BAĞIMSIZ BÖLÜM SAHİPLERİNE TEBLİGAT</a:t>
            </a:r>
            <a:endParaRPr lang="tr-TR" sz="36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913281267"/>
      </p:ext>
    </p:extLst>
  </p:cSld>
  <p:clrMapOvr>
    <a:masterClrMapping/>
  </p:clrMapOvr>
  <p:transition spd="med">
    <p:pull dir="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p:nvPr>
        </p:nvSpPr>
        <p:spPr>
          <a:xfrm>
            <a:off x="457200" y="193729"/>
            <a:ext cx="8229240" cy="5773117"/>
          </a:xfrm>
        </p:spPr>
        <p:txBody>
          <a:bodyPr/>
          <a:lstStyle/>
          <a:p>
            <a:pPr>
              <a:lnSpc>
                <a:spcPct val="115000"/>
              </a:lnSpc>
              <a:spcAft>
                <a:spcPts val="1001"/>
              </a:spcAft>
            </a:pPr>
            <a:r>
              <a:rPr lang="tr-TR" spc="-1" dirty="0">
                <a:solidFill>
                  <a:srgbClr val="000000"/>
                </a:solidFill>
                <a:latin typeface="Calibri"/>
                <a:ea typeface="Calibri"/>
              </a:rPr>
              <a:t>7201 Sayılı Tebligat Yasası'nın Ek 1. maddesinde sadece apartman yönetimi ve ortak giderler ile ilgili tebligatların yapılmasına dair usul düzenlemiş olup, bu madde hükümleri icra takiplerinde yapılacak tebligatları ve yargılamaya ilişkin tebligatları kapsamaz. </a:t>
            </a:r>
            <a:endParaRPr lang="tr-TR" spc="-1" dirty="0"/>
          </a:p>
          <a:p>
            <a:pPr>
              <a:lnSpc>
                <a:spcPct val="115000"/>
              </a:lnSpc>
              <a:spcAft>
                <a:spcPts val="1001"/>
              </a:spcAft>
            </a:pPr>
            <a:r>
              <a:rPr lang="tr-TR" sz="1400" spc="-1" dirty="0">
                <a:solidFill>
                  <a:srgbClr val="000000"/>
                </a:solidFill>
                <a:latin typeface="Calibri"/>
                <a:ea typeface="Calibri"/>
              </a:rPr>
              <a:t>Yargıtay 12. Hukuk Dairesi </a:t>
            </a:r>
            <a:endParaRPr lang="tr-TR" sz="1400" spc="-1" dirty="0"/>
          </a:p>
          <a:p>
            <a:pPr>
              <a:lnSpc>
                <a:spcPct val="115000"/>
              </a:lnSpc>
              <a:spcAft>
                <a:spcPts val="1001"/>
              </a:spcAft>
            </a:pPr>
            <a:r>
              <a:rPr lang="tr-TR" sz="1400" spc="-1" dirty="0">
                <a:solidFill>
                  <a:srgbClr val="000000"/>
                </a:solidFill>
                <a:latin typeface="Calibri"/>
                <a:ea typeface="Calibri"/>
              </a:rPr>
              <a:t>ESAS NO	                : 2014/33933 </a:t>
            </a:r>
            <a:endParaRPr lang="tr-TR" sz="1400" spc="-1" dirty="0"/>
          </a:p>
          <a:p>
            <a:pPr>
              <a:lnSpc>
                <a:spcPct val="115000"/>
              </a:lnSpc>
              <a:spcAft>
                <a:spcPts val="1001"/>
              </a:spcAft>
            </a:pPr>
            <a:r>
              <a:rPr lang="tr-TR" sz="1400" spc="-1" dirty="0">
                <a:solidFill>
                  <a:srgbClr val="000000"/>
                </a:solidFill>
                <a:latin typeface="Calibri"/>
                <a:ea typeface="Calibri"/>
              </a:rPr>
              <a:t>KARAR NO	: 2015/7712</a:t>
            </a:r>
            <a:endParaRPr lang="tr-TR" dirty="0"/>
          </a:p>
        </p:txBody>
      </p:sp>
    </p:spTree>
    <p:extLst>
      <p:ext uri="{BB962C8B-B14F-4D97-AF65-F5344CB8AC3E}">
        <p14:creationId xmlns:p14="http://schemas.microsoft.com/office/powerpoint/2010/main" val="29046245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CustomShape 1"/>
          <p:cNvSpPr/>
          <p:nvPr/>
        </p:nvSpPr>
        <p:spPr>
          <a:xfrm>
            <a:off x="0" y="3143160"/>
            <a:ext cx="8857440" cy="3285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96720">
              <a:lnSpc>
                <a:spcPct val="100000"/>
              </a:lnSpc>
              <a:buClr>
                <a:srgbClr val="C3260C"/>
              </a:buClr>
              <a:buSzPct val="130000"/>
              <a:buFont typeface="Wingdings" charset="2"/>
              <a:buChar char=""/>
            </a:pPr>
            <a:r>
              <a:rPr lang="tr-TR" sz="2400" b="0" strike="noStrike" spc="-1">
                <a:solidFill>
                  <a:srgbClr val="404040"/>
                </a:solidFill>
                <a:uFill>
                  <a:solidFill>
                    <a:srgbClr val="FFFFFF"/>
                  </a:solidFill>
                </a:uFill>
                <a:latin typeface="Trebuchet MS"/>
              </a:rPr>
              <a:t>Adresi belli olmayanlara tebligat ilanen yapılır. Adresi belli olmayandan kasıt kanunun diğer maddeleri uyarınca tebligat yapılamayan ve ikametgâhı, meskeni veya işyeri de bulunamayan kimselerdir. </a:t>
            </a:r>
            <a:endParaRPr lang="tr-TR" sz="1800" b="0" strike="noStrike" spc="-1">
              <a:solidFill>
                <a:srgbClr val="000000"/>
              </a:solidFill>
              <a:uFill>
                <a:solidFill>
                  <a:srgbClr val="FFFFFF"/>
                </a:solidFill>
              </a:uFill>
              <a:latin typeface="Arial"/>
            </a:endParaRPr>
          </a:p>
          <a:p>
            <a:pPr algn="just">
              <a:lnSpc>
                <a:spcPct val="150000"/>
              </a:lnSpc>
            </a:pPr>
            <a:endParaRPr lang="tr-TR" sz="1800" b="0" strike="noStrike" spc="-1">
              <a:solidFill>
                <a:srgbClr val="000000"/>
              </a:solidFill>
              <a:uFill>
                <a:solidFill>
                  <a:srgbClr val="FFFFFF"/>
                </a:solidFill>
              </a:uFill>
              <a:latin typeface="Arial"/>
            </a:endParaRPr>
          </a:p>
        </p:txBody>
      </p:sp>
      <p:sp>
        <p:nvSpPr>
          <p:cNvPr id="207"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1800" b="0" strike="noStrike" spc="-1" dirty="0">
              <a:solidFill>
                <a:srgbClr val="000000"/>
              </a:solidFill>
              <a:uFill>
                <a:solidFill>
                  <a:srgbClr val="FFFFFF"/>
                </a:solidFill>
              </a:uFill>
              <a:latin typeface="Arial"/>
            </a:endParaRPr>
          </a:p>
        </p:txBody>
      </p:sp>
      <p:sp>
        <p:nvSpPr>
          <p:cNvPr id="208" name="CustomShape 3"/>
          <p:cNvSpPr/>
          <p:nvPr/>
        </p:nvSpPr>
        <p:spPr>
          <a:xfrm>
            <a:off x="-1820007" y="1467360"/>
            <a:ext cx="8643240" cy="882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44136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İLANEN TEBLİGAT</a:t>
            </a:r>
            <a:endParaRPr lang="tr-TR" sz="3600" b="0" strike="noStrike" spc="-1" dirty="0">
              <a:solidFill>
                <a:srgbClr val="000000"/>
              </a:solidFill>
              <a:uFill>
                <a:solidFill>
                  <a:srgbClr val="FFFFFF"/>
                </a:solidFill>
              </a:uFill>
              <a:latin typeface="Arial"/>
            </a:endParaRPr>
          </a:p>
          <a:p>
            <a:pPr algn="ctr">
              <a:lnSpc>
                <a:spcPct val="100000"/>
              </a:lnSpc>
            </a:pPr>
            <a:endParaRPr lang="tr-TR" sz="3600" b="0" strike="noStrike" spc="-1" dirty="0">
              <a:solidFill>
                <a:srgbClr val="000000"/>
              </a:solidFill>
              <a:uFill>
                <a:solidFill>
                  <a:srgbClr val="FFFFFF"/>
                </a:solidFill>
              </a:uFill>
              <a:latin typeface="Arial"/>
            </a:endParaRPr>
          </a:p>
        </p:txBody>
      </p:sp>
      <p:pic>
        <p:nvPicPr>
          <p:cNvPr id="209" name="5 Resim"/>
          <p:cNvPicPr/>
          <p:nvPr/>
        </p:nvPicPr>
        <p:blipFill>
          <a:blip r:embed="rId2"/>
          <a:stretch/>
        </p:blipFill>
        <p:spPr>
          <a:xfrm>
            <a:off x="5572080" y="1000080"/>
            <a:ext cx="1928160" cy="1816920"/>
          </a:xfrm>
          <a:prstGeom prst="rect">
            <a:avLst/>
          </a:prstGeom>
          <a:ln>
            <a:noFill/>
          </a:ln>
        </p:spPr>
      </p:pic>
    </p:spTree>
  </p:cSld>
  <p:clrMapOvr>
    <a:masterClrMapping/>
  </p:clrMapOvr>
  <p:transition spd="med">
    <p:pull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357120" y="1428660"/>
            <a:ext cx="8471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imes New Roman"/>
              </a:rPr>
              <a:t> </a:t>
            </a:r>
            <a:r>
              <a:rPr lang="tr-TR" sz="2400" b="0" strike="noStrike" spc="-1" dirty="0">
                <a:solidFill>
                  <a:srgbClr val="404040"/>
                </a:solidFill>
                <a:uFill>
                  <a:solidFill>
                    <a:srgbClr val="FFFFFF"/>
                  </a:solidFill>
                </a:uFill>
                <a:latin typeface="Trebuchet MS"/>
              </a:rPr>
              <a:t>Tutuklu ve hükümlülerde tebligat yapılmasına yönelik usul ve esasları</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Şirket ve mümessillerine tebligat yapılmasına yönelik uygulanması hüküm ve şartlarını</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Otel, hastane, askeri birlik, fabrika ve okul gibi yerlerde tebligat yapılmasına yönelik usul ve esasları</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İlanen tebligat yapılmasına yönelik usul ve esasları </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Diplomatik muafiyeti bulunan bir kimseye tebligatın nasıl yapılacağını bilir.</a:t>
            </a:r>
          </a:p>
          <a:p>
            <a:pPr marL="228600" indent="304920" algn="just">
              <a:buClr>
                <a:srgbClr val="C3260C"/>
              </a:buClr>
              <a:buSzPct val="130000"/>
              <a:buFont typeface="Wingdings" charset="2"/>
              <a:buChar char=""/>
            </a:pPr>
            <a:r>
              <a:rPr lang="tr-TR" sz="2400" dirty="0">
                <a:latin typeface="Trebuchet MS" panose="020B0603020202020204" pitchFamily="34" charset="0"/>
              </a:rPr>
              <a:t>Yurt dışı tebligat ve Türkiye’de bulunan yabancılara tebligat usullerini bilir. </a:t>
            </a:r>
          </a:p>
          <a:p>
            <a:pPr marL="228600" indent="30492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182520" indent="533520" algn="just">
              <a:lnSpc>
                <a:spcPct val="100000"/>
              </a:lnSpc>
            </a:pPr>
            <a:endParaRPr lang="tr-TR" sz="1800" b="0" strike="noStrike" spc="-1" dirty="0">
              <a:solidFill>
                <a:srgbClr val="000000"/>
              </a:solidFill>
              <a:uFill>
                <a:solidFill>
                  <a:srgbClr val="FFFFFF"/>
                </a:solidFill>
              </a:uFill>
              <a:latin typeface="Arial"/>
            </a:endParaRPr>
          </a:p>
        </p:txBody>
      </p:sp>
      <p:sp>
        <p:nvSpPr>
          <p:cNvPr id="92" name="CustomShape 2"/>
          <p:cNvSpPr/>
          <p:nvPr/>
        </p:nvSpPr>
        <p:spPr>
          <a:xfrm>
            <a:off x="892329" y="403504"/>
            <a:ext cx="7214400" cy="63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EĞİTİMİN KAZANIMLARI</a:t>
            </a: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1">
                                            <p:txEl>
                                              <p:pRg st="0" end="71"/>
                                            </p:txEl>
                                          </p:spTgt>
                                        </p:tgtEl>
                                        <p:attrNameLst>
                                          <p:attrName>style.visibility</p:attrName>
                                        </p:attrNameLst>
                                      </p:cBhvr>
                                      <p:to>
                                        <p:strVal val="visible"/>
                                      </p:to>
                                    </p:set>
                                    <p:animEffect transition="in" filter="checkerboard(across)">
                                      <p:cBhvr additive="repl">
                                        <p:cTn id="7" dur="500"/>
                                        <p:tgtEl>
                                          <p:spTgt spid="91">
                                            <p:txEl>
                                              <p:pRg st="0" end="7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CustomShape 1"/>
          <p:cNvSpPr/>
          <p:nvPr/>
        </p:nvSpPr>
        <p:spPr>
          <a:xfrm>
            <a:off x="0" y="1143000"/>
            <a:ext cx="8857440" cy="4857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 memuru tarafından adresi tespit edilememesi durumunda ve yapılan araştırmalara rağmen muhatabın adresinin tespit edilememesi halinde adres meçhul sayılır. </a:t>
            </a:r>
          </a:p>
          <a:p>
            <a:pPr marL="228600" indent="48744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İlânen tebligat, bu maddedeki usuller izlendikten sonra uygulanır.</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211"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44136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İLANEN TEBLİGAT</a:t>
            </a:r>
            <a:endParaRPr lang="tr-TR" sz="3600" spc="-1" dirty="0">
              <a:solidFill>
                <a:srgbClr val="000000"/>
              </a:solidFill>
              <a:uFill>
                <a:solidFill>
                  <a:srgbClr val="FFFFFF"/>
                </a:solidFill>
              </a:uFill>
            </a:endParaRPr>
          </a:p>
        </p:txBody>
      </p:sp>
      <p:sp>
        <p:nvSpPr>
          <p:cNvPr id="212" name="CustomShape 3"/>
          <p:cNvSpPr/>
          <p:nvPr/>
        </p:nvSpPr>
        <p:spPr>
          <a:xfrm>
            <a:off x="500040" y="1143000"/>
            <a:ext cx="8643240" cy="882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CustomShape 1"/>
          <p:cNvSpPr/>
          <p:nvPr/>
        </p:nvSpPr>
        <p:spPr>
          <a:xfrm>
            <a:off x="0" y="1571760"/>
            <a:ext cx="8857440" cy="4857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669960" algn="just">
              <a:lnSpc>
                <a:spcPct val="100000"/>
              </a:lnSpc>
              <a:buClr>
                <a:srgbClr val="C3260C"/>
              </a:buClr>
              <a:buSzPct val="130000"/>
              <a:buFont typeface="Wingdings" charset="2"/>
              <a:buChar char=""/>
            </a:pPr>
            <a:r>
              <a:rPr lang="tr-TR" sz="2400" b="0" strike="noStrike" spc="-1">
                <a:solidFill>
                  <a:srgbClr val="404040"/>
                </a:solidFill>
                <a:uFill>
                  <a:solidFill>
                    <a:srgbClr val="FFFFFF"/>
                  </a:solidFill>
                </a:uFill>
                <a:latin typeface="Trebuchet MS"/>
              </a:rPr>
              <a:t>İlan, varsa tebliği çıkartacak merciin bulunduğu yerde yayın yapan bir gazetede ve elektronik ortamda Basın İlan Kurumu vasıtasıyla yayınlanır. Tebliğ çıkartan merciinin bulunduğu yerde herkesin kolayca görebileceği bir şekilde bir ay süre ile askıda tutulur.</a:t>
            </a:r>
            <a:endParaRPr lang="tr-TR" sz="1800" b="0" strike="noStrike" spc="-1">
              <a:solidFill>
                <a:srgbClr val="000000"/>
              </a:solidFill>
              <a:uFill>
                <a:solidFill>
                  <a:srgbClr val="FFFFFF"/>
                </a:solidFill>
              </a:uFill>
              <a:latin typeface="Arial"/>
            </a:endParaRPr>
          </a:p>
          <a:p>
            <a:pPr marL="228600" indent="669960" algn="just">
              <a:lnSpc>
                <a:spcPct val="100000"/>
              </a:lnSpc>
            </a:pPr>
            <a:endParaRPr lang="tr-TR" sz="1800" b="0" strike="noStrike" spc="-1">
              <a:solidFill>
                <a:srgbClr val="000000"/>
              </a:solidFill>
              <a:uFill>
                <a:solidFill>
                  <a:srgbClr val="FFFFFF"/>
                </a:solidFill>
              </a:uFill>
              <a:latin typeface="Arial"/>
            </a:endParaRPr>
          </a:p>
          <a:p>
            <a:pPr marL="228600" indent="669960" algn="just">
              <a:lnSpc>
                <a:spcPct val="100000"/>
              </a:lnSpc>
              <a:buClr>
                <a:srgbClr val="C3260C"/>
              </a:buClr>
              <a:buSzPct val="130000"/>
              <a:buFont typeface="Wingdings" charset="2"/>
              <a:buChar char=""/>
            </a:pPr>
            <a:r>
              <a:rPr lang="tr-TR" sz="2400" b="0" strike="noStrike" spc="-1">
                <a:solidFill>
                  <a:srgbClr val="404040"/>
                </a:solidFill>
                <a:uFill>
                  <a:solidFill>
                    <a:srgbClr val="FFFFFF"/>
                  </a:solidFill>
                </a:uFill>
                <a:latin typeface="Trebuchet MS"/>
              </a:rPr>
              <a:t>İlanen tebligat son ilan tarihinden itibaren 7 gün sonunda yapılmış sayılır. Karar veren mercii bu süreyi uzatabilir ancak süre 15 günü geçemez.</a:t>
            </a:r>
            <a:endParaRPr lang="tr-TR" sz="1800" b="0" strike="noStrike" spc="-1">
              <a:solidFill>
                <a:srgbClr val="000000"/>
              </a:solidFill>
              <a:uFill>
                <a:solidFill>
                  <a:srgbClr val="FFFFFF"/>
                </a:solidFill>
              </a:uFill>
              <a:latin typeface="Arial"/>
            </a:endParaRPr>
          </a:p>
          <a:p>
            <a:pPr algn="just">
              <a:lnSpc>
                <a:spcPct val="150000"/>
              </a:lnSpc>
            </a:pPr>
            <a:endParaRPr lang="tr-TR" sz="1800" b="0" strike="noStrike" spc="-1">
              <a:solidFill>
                <a:srgbClr val="000000"/>
              </a:solidFill>
              <a:uFill>
                <a:solidFill>
                  <a:srgbClr val="FFFFFF"/>
                </a:solidFill>
              </a:uFill>
              <a:latin typeface="Arial"/>
            </a:endParaRPr>
          </a:p>
        </p:txBody>
      </p:sp>
      <p:sp>
        <p:nvSpPr>
          <p:cNvPr id="214"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441360" algn="ctr">
              <a:lnSpc>
                <a:spcPct val="100000"/>
              </a:lnSpc>
              <a:buClr>
                <a:srgbClr val="FF0000"/>
              </a:buClr>
              <a:buFont typeface="Wingdings" charset="2"/>
              <a:buChar char=""/>
            </a:pPr>
            <a:r>
              <a:rPr lang="tr-TR" sz="3600" b="1" spc="-1" dirty="0">
                <a:solidFill>
                  <a:srgbClr val="FF0000"/>
                </a:solidFill>
                <a:uFill>
                  <a:solidFill>
                    <a:srgbClr val="FFFFFF"/>
                  </a:solidFill>
                </a:uFill>
                <a:latin typeface="Trebuchet MS"/>
              </a:rPr>
              <a:t>İLANEN TEBLİGAT</a:t>
            </a:r>
            <a:endParaRPr lang="tr-TR" sz="3600" spc="-1" dirty="0">
              <a:solidFill>
                <a:srgbClr val="000000"/>
              </a:solidFill>
              <a:uFill>
                <a:solidFill>
                  <a:srgbClr val="FFFFFF"/>
                </a:solidFill>
              </a:uFill>
            </a:endParaRPr>
          </a:p>
        </p:txBody>
      </p:sp>
      <p:sp>
        <p:nvSpPr>
          <p:cNvPr id="215" name="CustomShape 3"/>
          <p:cNvSpPr/>
          <p:nvPr/>
        </p:nvSpPr>
        <p:spPr>
          <a:xfrm>
            <a:off x="500040" y="1143000"/>
            <a:ext cx="8643240" cy="882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CustomShape 1"/>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441360" algn="ctr">
              <a:lnSpc>
                <a:spcPct val="100000"/>
              </a:lnSpc>
              <a:buClr>
                <a:srgbClr val="FF0000"/>
              </a:buClr>
              <a:buFont typeface="Wingdings" charset="2"/>
              <a:buChar char=""/>
            </a:pPr>
            <a:r>
              <a:rPr lang="tr-TR" sz="4400" b="1" spc="-1" dirty="0">
                <a:solidFill>
                  <a:srgbClr val="FF0000"/>
                </a:solidFill>
                <a:uFill>
                  <a:solidFill>
                    <a:srgbClr val="FFFFFF"/>
                  </a:solidFill>
                </a:uFill>
                <a:latin typeface="Trebuchet MS"/>
              </a:rPr>
              <a:t>İLANEN TEBLİGAT</a:t>
            </a:r>
            <a:endParaRPr lang="tr-TR" sz="4400" spc="-1" dirty="0">
              <a:solidFill>
                <a:srgbClr val="000000"/>
              </a:solidFill>
              <a:uFill>
                <a:solidFill>
                  <a:srgbClr val="FFFFFF"/>
                </a:solidFill>
              </a:uFill>
            </a:endParaRPr>
          </a:p>
        </p:txBody>
      </p:sp>
      <p:sp>
        <p:nvSpPr>
          <p:cNvPr id="217" name="CustomShape 2"/>
          <p:cNvSpPr/>
          <p:nvPr/>
        </p:nvSpPr>
        <p:spPr>
          <a:xfrm>
            <a:off x="500040" y="1143000"/>
            <a:ext cx="8643240" cy="882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tr-TR" sz="1800" b="0" strike="noStrike" spc="-1" dirty="0">
              <a:solidFill>
                <a:srgbClr val="000000"/>
              </a:solidFill>
              <a:uFill>
                <a:solidFill>
                  <a:srgbClr val="FFFFFF"/>
                </a:solidFill>
              </a:uFill>
              <a:latin typeface="Arial"/>
            </a:endParaRPr>
          </a:p>
        </p:txBody>
      </p:sp>
      <p:sp>
        <p:nvSpPr>
          <p:cNvPr id="218" name="CustomShape 3"/>
          <p:cNvSpPr/>
          <p:nvPr/>
        </p:nvSpPr>
        <p:spPr>
          <a:xfrm>
            <a:off x="339535" y="1854055"/>
            <a:ext cx="8500320" cy="2284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365040" algn="just">
              <a:lnSpc>
                <a:spcPct val="100000"/>
              </a:lnSpc>
              <a:buClr>
                <a:srgbClr val="262626"/>
              </a:buClr>
              <a:buFont typeface="Wingdings" charset="2"/>
              <a:buChar char=""/>
            </a:pPr>
            <a:r>
              <a:rPr lang="tr-TR" sz="2400" b="1" strike="noStrike" spc="-1" dirty="0">
                <a:solidFill>
                  <a:schemeClr val="tx1">
                    <a:lumMod val="65000"/>
                    <a:lumOff val="35000"/>
                  </a:schemeClr>
                </a:solidFill>
                <a:uFill>
                  <a:solidFill>
                    <a:srgbClr val="FFFFFF"/>
                  </a:solidFill>
                </a:uFill>
                <a:latin typeface="Trebuchet MS" panose="020B0603020202020204" pitchFamily="34" charset="0"/>
                <a:ea typeface="DejaVu Sans"/>
              </a:rPr>
              <a:t>Tebligat kanunun belirttiği ve aradığı şartlar oluşmaksızın yapılan tebliğ işlemine genel olarak usulsüz tebligat denilmektedir. </a:t>
            </a:r>
            <a:endParaRPr lang="tr-TR" sz="2400" b="0" strike="noStrike" spc="-1" dirty="0">
              <a:solidFill>
                <a:schemeClr val="tx1">
                  <a:lumMod val="65000"/>
                  <a:lumOff val="35000"/>
                </a:schemeClr>
              </a:solidFill>
              <a:uFill>
                <a:solidFill>
                  <a:srgbClr val="FFFFFF"/>
                </a:solidFill>
              </a:uFill>
              <a:latin typeface="Trebuchet MS" panose="020B0603020202020204" pitchFamily="34" charset="0"/>
            </a:endParaRPr>
          </a:p>
          <a:p>
            <a:pPr>
              <a:lnSpc>
                <a:spcPct val="100000"/>
              </a:lnSpc>
            </a:pPr>
            <a:endParaRPr lang="tr-TR" sz="2400" b="0" strike="noStrike" spc="-1" dirty="0">
              <a:solidFill>
                <a:schemeClr val="tx1">
                  <a:lumMod val="65000"/>
                  <a:lumOff val="35000"/>
                </a:schemeClr>
              </a:solidFill>
              <a:uFill>
                <a:solidFill>
                  <a:srgbClr val="FFFFFF"/>
                </a:solidFill>
              </a:uFill>
              <a:latin typeface="Trebuchet MS" panose="020B0603020202020204" pitchFamily="34" charset="0"/>
            </a:endParaRPr>
          </a:p>
          <a:p>
            <a:pPr marL="216000" indent="365040">
              <a:lnSpc>
                <a:spcPct val="100000"/>
              </a:lnSpc>
              <a:buClr>
                <a:srgbClr val="262626"/>
              </a:buClr>
              <a:buFont typeface="Wingdings" charset="2"/>
              <a:buChar char=""/>
            </a:pPr>
            <a:r>
              <a:rPr lang="tr-TR" sz="2400" b="1" strike="noStrike" spc="-1" dirty="0">
                <a:solidFill>
                  <a:schemeClr val="tx1">
                    <a:lumMod val="65000"/>
                    <a:lumOff val="35000"/>
                  </a:schemeClr>
                </a:solidFill>
                <a:uFill>
                  <a:solidFill>
                    <a:srgbClr val="FFFFFF"/>
                  </a:solidFill>
                </a:uFill>
                <a:latin typeface="Trebuchet MS" panose="020B0603020202020204" pitchFamily="34" charset="0"/>
                <a:ea typeface="DejaVu Sans"/>
              </a:rPr>
              <a:t>İcra takiplerinde de sık karşılaşılan bir durumdur.</a:t>
            </a:r>
            <a:endParaRPr lang="tr-TR" sz="2400" b="0" strike="noStrike" spc="-1" dirty="0">
              <a:solidFill>
                <a:schemeClr val="tx1">
                  <a:lumMod val="65000"/>
                  <a:lumOff val="35000"/>
                </a:schemeClr>
              </a:solidFill>
              <a:uFill>
                <a:solidFill>
                  <a:srgbClr val="FFFFFF"/>
                </a:solidFill>
              </a:uFill>
              <a:latin typeface="Trebuchet MS" panose="020B0603020202020204" pitchFamily="34" charset="0"/>
            </a:endParaRPr>
          </a:p>
          <a:p>
            <a:pPr>
              <a:lnSpc>
                <a:spcPct val="100000"/>
              </a:lnSpc>
            </a:pP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180" y="1559423"/>
            <a:ext cx="8857440" cy="2928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182520" lvl="2" indent="976320" algn="just">
              <a:lnSpc>
                <a:spcPct val="100000"/>
              </a:lnSpc>
              <a:buClr>
                <a:srgbClr val="C3260C"/>
              </a:buClr>
              <a:buSzPct val="130000"/>
              <a:buFont typeface="Wingdings" charset="2"/>
              <a:buChar char=""/>
            </a:pPr>
            <a:r>
              <a:rPr lang="tr-TR" sz="2800" b="0" strike="noStrike" spc="-1" dirty="0">
                <a:solidFill>
                  <a:srgbClr val="404040"/>
                </a:solidFill>
                <a:uFill>
                  <a:solidFill>
                    <a:srgbClr val="FFFFFF"/>
                  </a:solidFill>
                </a:uFill>
                <a:latin typeface="Trebuchet MS"/>
              </a:rPr>
              <a:t>Tebligat Kanunun 10. Maddesi uygulanmaksızın TK.21/2 hükmü uygulanarak tebligat yapılması</a:t>
            </a:r>
            <a:endParaRPr lang="tr-TR" sz="1800" b="0" strike="noStrike" spc="-1" dirty="0">
              <a:solidFill>
                <a:srgbClr val="000000"/>
              </a:solidFill>
              <a:uFill>
                <a:solidFill>
                  <a:srgbClr val="FFFFFF"/>
                </a:solidFill>
              </a:uFill>
              <a:latin typeface="Arial"/>
            </a:endParaRPr>
          </a:p>
          <a:p>
            <a:pPr marL="182520" indent="976320" algn="just">
              <a:lnSpc>
                <a:spcPct val="100000"/>
              </a:lnSpc>
            </a:pPr>
            <a:endParaRPr lang="tr-TR" sz="1800" b="0" strike="noStrike" spc="-1" dirty="0">
              <a:solidFill>
                <a:srgbClr val="000000"/>
              </a:solidFill>
              <a:uFill>
                <a:solidFill>
                  <a:srgbClr val="FFFFFF"/>
                </a:solidFill>
              </a:uFill>
              <a:latin typeface="Arial"/>
            </a:endParaRPr>
          </a:p>
          <a:p>
            <a:pPr marL="182520" lvl="2" indent="976320" algn="just">
              <a:lnSpc>
                <a:spcPct val="100000"/>
              </a:lnSpc>
              <a:buClr>
                <a:srgbClr val="C3260C"/>
              </a:buClr>
              <a:buSzPct val="130000"/>
              <a:buFont typeface="Wingdings" charset="2"/>
              <a:buChar char=""/>
            </a:pPr>
            <a:r>
              <a:rPr lang="tr-TR" sz="2800" b="0" strike="noStrike" spc="-1" dirty="0">
                <a:solidFill>
                  <a:srgbClr val="404040"/>
                </a:solidFill>
                <a:uFill>
                  <a:solidFill>
                    <a:srgbClr val="FFFFFF"/>
                  </a:solidFill>
                </a:uFill>
                <a:latin typeface="Trebuchet MS"/>
              </a:rPr>
              <a:t>Tebligatın şekil şartlarının eksik olması</a:t>
            </a:r>
            <a:endParaRPr lang="tr-TR" sz="1800" b="0" strike="noStrike" spc="-1" dirty="0">
              <a:solidFill>
                <a:srgbClr val="000000"/>
              </a:solidFill>
              <a:uFill>
                <a:solidFill>
                  <a:srgbClr val="FFFFFF"/>
                </a:solidFill>
              </a:uFill>
              <a:latin typeface="Arial"/>
            </a:endParaRPr>
          </a:p>
          <a:p>
            <a:pPr marL="182520" indent="976320" algn="just">
              <a:lnSpc>
                <a:spcPct val="100000"/>
              </a:lnSpc>
            </a:pPr>
            <a:endParaRPr lang="tr-TR" sz="1800" b="0" strike="noStrike" spc="-1" dirty="0">
              <a:solidFill>
                <a:srgbClr val="000000"/>
              </a:solidFill>
              <a:uFill>
                <a:solidFill>
                  <a:srgbClr val="FFFFFF"/>
                </a:solidFill>
              </a:uFill>
              <a:latin typeface="Arial"/>
            </a:endParaRPr>
          </a:p>
          <a:p>
            <a:pPr marL="182520" lvl="2" indent="976320" algn="just">
              <a:lnSpc>
                <a:spcPct val="100000"/>
              </a:lnSpc>
              <a:buClr>
                <a:srgbClr val="C3260C"/>
              </a:buClr>
              <a:buSzPct val="130000"/>
              <a:buFont typeface="Wingdings" charset="2"/>
              <a:buChar char=""/>
            </a:pPr>
            <a:r>
              <a:rPr lang="tr-TR" sz="2800" b="0" strike="noStrike" spc="-1" dirty="0">
                <a:solidFill>
                  <a:srgbClr val="404040"/>
                </a:solidFill>
                <a:uFill>
                  <a:solidFill>
                    <a:srgbClr val="FFFFFF"/>
                  </a:solidFill>
                </a:uFill>
                <a:latin typeface="Trebuchet MS"/>
              </a:rPr>
              <a:t>Tüzel kişiler yönünden TK.21. ‘ye göre yapılan tebligatlarda ticaret sicil adresi ile aynı adresin olmaması </a:t>
            </a:r>
            <a:endParaRPr lang="tr-TR" sz="1800" b="0" strike="noStrike" spc="-1" dirty="0">
              <a:solidFill>
                <a:srgbClr val="000000"/>
              </a:solidFill>
              <a:uFill>
                <a:solidFill>
                  <a:srgbClr val="FFFFFF"/>
                </a:solidFill>
              </a:uFill>
              <a:latin typeface="Arial"/>
            </a:endParaRPr>
          </a:p>
        </p:txBody>
      </p:sp>
      <p:sp>
        <p:nvSpPr>
          <p:cNvPr id="220"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1800" b="0" strike="noStrike" spc="-1" dirty="0">
              <a:solidFill>
                <a:srgbClr val="000000"/>
              </a:solidFill>
              <a:uFill>
                <a:solidFill>
                  <a:srgbClr val="FFFFFF"/>
                </a:solidFill>
              </a:uFill>
              <a:latin typeface="Arial"/>
            </a:endParaRPr>
          </a:p>
        </p:txBody>
      </p:sp>
      <p:sp>
        <p:nvSpPr>
          <p:cNvPr id="221" name="CustomShape 3"/>
          <p:cNvSpPr/>
          <p:nvPr/>
        </p:nvSpPr>
        <p:spPr>
          <a:xfrm>
            <a:off x="-185760" y="325316"/>
            <a:ext cx="8643240" cy="882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130400" lvl="2" indent="441360">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USULSÜZ TEBLİGAT ŞEKİLLERİ</a:t>
            </a:r>
            <a:endParaRPr lang="tr-TR" sz="3600" b="0" strike="noStrike" spc="-1" dirty="0">
              <a:solidFill>
                <a:srgbClr val="000000"/>
              </a:solidFill>
              <a:uFill>
                <a:solidFill>
                  <a:srgbClr val="FFFFFF"/>
                </a:solidFill>
              </a:uFill>
              <a:latin typeface="Arial"/>
            </a:endParaRPr>
          </a:p>
          <a:p>
            <a:pPr>
              <a:lnSpc>
                <a:spcPct val="100000"/>
              </a:lnSpc>
            </a:pP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CustomShape 1"/>
          <p:cNvSpPr/>
          <p:nvPr/>
        </p:nvSpPr>
        <p:spPr>
          <a:xfrm>
            <a:off x="0" y="1584180"/>
            <a:ext cx="8857440" cy="371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74680" lvl="2"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Tüzel kişiler yönünden TK. 35. maddeye göre yapılan tebligatlarda tebliğ adresinin Ticaret sicil kaydında belirtilen adres ile aynı adres olmaması</a:t>
            </a:r>
            <a:endParaRPr lang="tr-TR" sz="1800" b="0" strike="noStrike" spc="-1" dirty="0">
              <a:solidFill>
                <a:srgbClr val="000000"/>
              </a:solidFill>
              <a:uFill>
                <a:solidFill>
                  <a:srgbClr val="FFFFFF"/>
                </a:solidFill>
              </a:uFill>
              <a:latin typeface="Arial"/>
            </a:endParaRPr>
          </a:p>
          <a:p>
            <a:pPr marL="274680" indent="533520" algn="just">
              <a:lnSpc>
                <a:spcPct val="100000"/>
              </a:lnSpc>
            </a:pPr>
            <a:endParaRPr lang="tr-TR" sz="1800" b="0" strike="noStrike" spc="-1" dirty="0">
              <a:solidFill>
                <a:srgbClr val="000000"/>
              </a:solidFill>
              <a:uFill>
                <a:solidFill>
                  <a:srgbClr val="FFFFFF"/>
                </a:solidFill>
              </a:uFill>
              <a:latin typeface="Arial"/>
            </a:endParaRPr>
          </a:p>
          <a:p>
            <a:pPr marL="274680" lvl="2" indent="5335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Tebligat kanunun 20 ve 21. Maddelerinde en yakın komşusunun yöneticinin ya da görevlinin isim ve imzasının alınmaması, muhatabın adreste bulunmayış sebebinin yazılmayışı, tebliğ yapılan kişinin ehliyetinin bulunup bulunmadığı,</a:t>
            </a:r>
            <a:endParaRPr lang="tr-TR" sz="1800" b="0" strike="noStrike" spc="-1" dirty="0">
              <a:solidFill>
                <a:srgbClr val="000000"/>
              </a:solidFill>
              <a:uFill>
                <a:solidFill>
                  <a:srgbClr val="FFFFFF"/>
                </a:solidFill>
              </a:uFill>
              <a:latin typeface="Arial"/>
            </a:endParaRPr>
          </a:p>
        </p:txBody>
      </p:sp>
      <p:sp>
        <p:nvSpPr>
          <p:cNvPr id="223" name="CustomShape 2"/>
          <p:cNvSpPr/>
          <p:nvPr/>
        </p:nvSpPr>
        <p:spPr>
          <a:xfrm>
            <a:off x="-202225" y="288000"/>
            <a:ext cx="8080131"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130400" lvl="2" indent="441360">
              <a:buClr>
                <a:srgbClr val="FF0000"/>
              </a:buClr>
              <a:buFont typeface="Wingdings" charset="2"/>
              <a:buChar char=""/>
            </a:pPr>
            <a:r>
              <a:rPr lang="tr-TR" sz="3600" b="1" spc="-1" dirty="0">
                <a:solidFill>
                  <a:srgbClr val="FF0000"/>
                </a:solidFill>
                <a:uFill>
                  <a:solidFill>
                    <a:srgbClr val="FFFFFF"/>
                  </a:solidFill>
                </a:uFill>
                <a:latin typeface="Trebuchet MS"/>
              </a:rPr>
              <a:t>USULSÜZ TEBLİGAT ŞEKİLLERİ</a:t>
            </a:r>
            <a:endParaRPr lang="tr-TR" sz="3600" spc="-1" dirty="0">
              <a:solidFill>
                <a:srgbClr val="000000"/>
              </a:solidFill>
              <a:uFill>
                <a:solidFill>
                  <a:srgbClr val="FFFFFF"/>
                </a:solidFill>
              </a:uFill>
            </a:endParaRPr>
          </a:p>
        </p:txBody>
      </p:sp>
      <p:sp>
        <p:nvSpPr>
          <p:cNvPr id="224" name="CustomShape 3"/>
          <p:cNvSpPr/>
          <p:nvPr/>
        </p:nvSpPr>
        <p:spPr>
          <a:xfrm>
            <a:off x="500040" y="1143000"/>
            <a:ext cx="8643240" cy="882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tr-TR" sz="18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CustomShape 1"/>
          <p:cNvSpPr/>
          <p:nvPr/>
        </p:nvSpPr>
        <p:spPr>
          <a:xfrm>
            <a:off x="106920" y="1673723"/>
            <a:ext cx="8857440" cy="371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7621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 usulüne aykırı yapılmış olsa bile, muhatabı tebliği öğrenmiş ise geçerlidir. Aksi takdirde tebligat yapılmamış sayılır. Muhatap, her ne şekilde olursa olsun tebliğ evrakını veya davetiyeyi alırsa ya da bunların içeriğini öğrenirse tebliği öğrenmiş sayılır.</a:t>
            </a:r>
          </a:p>
          <a:p>
            <a:pPr marL="228600" indent="76212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p:txBody>
      </p:sp>
      <p:sp>
        <p:nvSpPr>
          <p:cNvPr id="226"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1800" b="0" strike="noStrike" spc="-1" dirty="0">
              <a:solidFill>
                <a:srgbClr val="000000"/>
              </a:solidFill>
              <a:uFill>
                <a:solidFill>
                  <a:srgbClr val="FFFFFF"/>
                </a:solidFill>
              </a:uFill>
              <a:latin typeface="Arial"/>
            </a:endParaRPr>
          </a:p>
        </p:txBody>
      </p:sp>
      <p:sp>
        <p:nvSpPr>
          <p:cNvPr id="227" name="CustomShape 3"/>
          <p:cNvSpPr/>
          <p:nvPr/>
        </p:nvSpPr>
        <p:spPr>
          <a:xfrm>
            <a:off x="106920" y="214200"/>
            <a:ext cx="8643240" cy="51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44136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USULÜNE AYKIRI TEBLİGATIN HÜKÜM VE SONUÇLARI</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CustomShape 1"/>
          <p:cNvSpPr/>
          <p:nvPr/>
        </p:nvSpPr>
        <p:spPr>
          <a:xfrm>
            <a:off x="106920" y="1855175"/>
            <a:ext cx="8857440" cy="252155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algn="just">
              <a:lnSpc>
                <a:spcPct val="100000"/>
              </a:lnSpc>
              <a:buClr>
                <a:srgbClr val="C3260C"/>
              </a:buClr>
              <a:buSzPct val="130000"/>
            </a:pPr>
            <a:endParaRPr lang="tr-TR" sz="1800" b="0" strike="noStrike" spc="-1" dirty="0">
              <a:solidFill>
                <a:srgbClr val="000000"/>
              </a:solidFill>
              <a:uFill>
                <a:solidFill>
                  <a:srgbClr val="FFFFFF"/>
                </a:solidFill>
              </a:uFill>
              <a:latin typeface="Arial"/>
            </a:endParaRPr>
          </a:p>
          <a:p>
            <a:pPr marL="228600" indent="7621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Muhatabın tebliği öğrendiğini beyan ettiği tarih, tebliğ tarihi olarak kabul edilir.</a:t>
            </a:r>
          </a:p>
          <a:p>
            <a:pPr marL="228600" indent="76212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76212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Tebliğin usulüne aykırı yapılmış olması halinde, muhatabın tebliği öğrendiğinin ve bunun tarihinin iddia ve ispatı mümkün değildir.</a:t>
            </a:r>
            <a:endParaRPr lang="tr-TR" sz="1800" b="0" strike="noStrike" spc="-1" dirty="0">
              <a:solidFill>
                <a:srgbClr val="000000"/>
              </a:solidFill>
              <a:uFill>
                <a:solidFill>
                  <a:srgbClr val="FFFFFF"/>
                </a:solidFill>
              </a:uFill>
              <a:latin typeface="Arial"/>
            </a:endParaRPr>
          </a:p>
        </p:txBody>
      </p:sp>
      <p:sp>
        <p:nvSpPr>
          <p:cNvPr id="226" name="CustomShape 2"/>
          <p:cNvSpPr/>
          <p:nvPr/>
        </p:nvSpPr>
        <p:spPr>
          <a:xfrm>
            <a:off x="1071360" y="214200"/>
            <a:ext cx="67143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tr-TR" sz="1800" b="0" strike="noStrike" spc="-1" dirty="0">
              <a:solidFill>
                <a:srgbClr val="000000"/>
              </a:solidFill>
              <a:uFill>
                <a:solidFill>
                  <a:srgbClr val="FFFFFF"/>
                </a:solidFill>
              </a:uFill>
              <a:latin typeface="Arial"/>
            </a:endParaRPr>
          </a:p>
        </p:txBody>
      </p:sp>
      <p:sp>
        <p:nvSpPr>
          <p:cNvPr id="227" name="CustomShape 3"/>
          <p:cNvSpPr/>
          <p:nvPr/>
        </p:nvSpPr>
        <p:spPr>
          <a:xfrm>
            <a:off x="106920" y="214200"/>
            <a:ext cx="8643240" cy="51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441360" algn="ctr">
              <a:lnSpc>
                <a:spcPct val="100000"/>
              </a:lnSpc>
              <a:buClr>
                <a:srgbClr val="FF0000"/>
              </a:buClr>
              <a:buFont typeface="Wingdings" charset="2"/>
              <a:buChar char=""/>
            </a:pPr>
            <a:r>
              <a:rPr lang="tr-TR" sz="3600" b="1" strike="noStrike" spc="-1" dirty="0">
                <a:solidFill>
                  <a:srgbClr val="FF0000"/>
                </a:solidFill>
                <a:uFill>
                  <a:solidFill>
                    <a:srgbClr val="FFFFFF"/>
                  </a:solidFill>
                </a:uFill>
                <a:latin typeface="Trebuchet MS"/>
                <a:ea typeface="DejaVu Sans"/>
              </a:rPr>
              <a:t>USULÜNE AYKIRI TEBLİGATIN HÜKÜM VE SONUÇLARI</a:t>
            </a:r>
            <a:endParaRPr lang="tr-TR" sz="36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1457856744"/>
      </p:ext>
    </p:extLst>
  </p:cSld>
  <p:clrMapOvr>
    <a:masterClrMapping/>
  </p:clrMapOvr>
  <p:transition spd="med">
    <p:pull dir="r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600" dirty="0">
                <a:solidFill>
                  <a:srgbClr val="FF0000"/>
                </a:solidFill>
                <a:latin typeface="Trebuchet MS" panose="020B0603020202020204" pitchFamily="34" charset="0"/>
              </a:rPr>
              <a:t>SORULAR</a:t>
            </a:r>
            <a:br>
              <a:rPr lang="tr-TR" sz="3600" dirty="0">
                <a:solidFill>
                  <a:srgbClr val="FF0000"/>
                </a:solidFill>
                <a:latin typeface="Trebuchet MS" panose="020B0603020202020204" pitchFamily="34" charset="0"/>
              </a:rPr>
            </a:br>
            <a:endParaRPr lang="tr-TR" sz="3600" dirty="0">
              <a:solidFill>
                <a:srgbClr val="FF0000"/>
              </a:solidFill>
              <a:latin typeface="Trebuchet MS" panose="020B0603020202020204" pitchFamily="34" charset="0"/>
            </a:endParaRPr>
          </a:p>
        </p:txBody>
      </p:sp>
      <p:sp>
        <p:nvSpPr>
          <p:cNvPr id="3" name="Alt Başlık 2"/>
          <p:cNvSpPr>
            <a:spLocks noGrp="1"/>
          </p:cNvSpPr>
          <p:nvPr>
            <p:ph type="subTitle"/>
          </p:nvPr>
        </p:nvSpPr>
        <p:spPr>
          <a:xfrm>
            <a:off x="457200" y="3095931"/>
            <a:ext cx="8229240" cy="1144800"/>
          </a:xfrm>
        </p:spPr>
        <p:txBody>
          <a:bodyPr/>
          <a:lstStyle/>
          <a:p>
            <a:pPr algn="just"/>
            <a:r>
              <a:rPr lang="tr-TR" sz="2400" dirty="0">
                <a:solidFill>
                  <a:srgbClr val="FF0000"/>
                </a:solidFill>
              </a:rPr>
              <a:t>1-</a:t>
            </a:r>
            <a:r>
              <a:rPr lang="tr-TR" sz="2400" dirty="0"/>
              <a:t> </a:t>
            </a:r>
            <a:r>
              <a:rPr lang="tr-TR" sz="2400" dirty="0">
                <a:solidFill>
                  <a:schemeClr val="tx1">
                    <a:lumMod val="75000"/>
                    <a:lumOff val="25000"/>
                  </a:schemeClr>
                </a:solidFill>
                <a:latin typeface="Trebuchet MS" panose="020B0603020202020204" pitchFamily="34" charset="0"/>
              </a:rPr>
              <a:t>Alacaklı vekili icra dosyasından talep açarak tebligat iade gelmiştir, borçlunun </a:t>
            </a:r>
            <a:r>
              <a:rPr lang="tr-TR" sz="2400" dirty="0" err="1">
                <a:solidFill>
                  <a:schemeClr val="tx1">
                    <a:lumMod val="75000"/>
                    <a:lumOff val="25000"/>
                  </a:schemeClr>
                </a:solidFill>
                <a:latin typeface="Trebuchet MS" panose="020B0603020202020204" pitchFamily="34" charset="0"/>
              </a:rPr>
              <a:t>mernis</a:t>
            </a:r>
            <a:r>
              <a:rPr lang="tr-TR" sz="2400" dirty="0">
                <a:solidFill>
                  <a:schemeClr val="tx1">
                    <a:lumMod val="75000"/>
                    <a:lumOff val="25000"/>
                  </a:schemeClr>
                </a:solidFill>
                <a:latin typeface="Trebuchet MS" panose="020B0603020202020204" pitchFamily="34" charset="0"/>
              </a:rPr>
              <a:t> adresi bulunmaktadır, bu nedenle T.K.21/2 gereği şerh verilerek yeniden tebligat çıkartılmasını talep ederim diyor</a:t>
            </a:r>
            <a:r>
              <a:rPr lang="tr-TR" sz="2400" dirty="0" smtClean="0">
                <a:solidFill>
                  <a:schemeClr val="tx1">
                    <a:lumMod val="75000"/>
                    <a:lumOff val="25000"/>
                  </a:schemeClr>
                </a:solidFill>
                <a:latin typeface="Trebuchet MS" panose="020B0603020202020204" pitchFamily="34" charset="0"/>
              </a:rPr>
              <a:t>. Ancak borçlunun bilinen en son adresi  MERNİS adresi değil, takip dayanağı belgede yazılı adresidir.   </a:t>
            </a:r>
            <a:r>
              <a:rPr lang="tr-TR" sz="2400" dirty="0">
                <a:solidFill>
                  <a:schemeClr val="tx1">
                    <a:lumMod val="75000"/>
                    <a:lumOff val="25000"/>
                  </a:schemeClr>
                </a:solidFill>
                <a:latin typeface="Trebuchet MS" panose="020B0603020202020204" pitchFamily="34" charset="0"/>
              </a:rPr>
              <a:t>İcra Müdür Yardımcısı MERNİS adresine daha önce tebligat gönderilmediğinden bu aşamada talebin reddine, öncelikli olarak borçlunun MERNİS adresine T.K.10.maddesi doğrultusunda tebligat gönderilmesine şeklinde karar veriyor.</a:t>
            </a:r>
          </a:p>
          <a:p>
            <a:pPr algn="just"/>
            <a:r>
              <a:rPr lang="tr-TR" sz="2400" dirty="0">
                <a:solidFill>
                  <a:srgbClr val="FF0000"/>
                </a:solidFill>
                <a:latin typeface="Trebuchet MS" panose="020B0603020202020204" pitchFamily="34" charset="0"/>
              </a:rPr>
              <a:t>Soru 1: </a:t>
            </a:r>
            <a:r>
              <a:rPr lang="tr-TR" sz="2400" dirty="0">
                <a:solidFill>
                  <a:schemeClr val="tx1">
                    <a:lumMod val="75000"/>
                    <a:lumOff val="25000"/>
                  </a:schemeClr>
                </a:solidFill>
                <a:latin typeface="Trebuchet MS" panose="020B0603020202020204" pitchFamily="34" charset="0"/>
              </a:rPr>
              <a:t>İcra müdür Yardımcısının aldığı karar doğru mudur? Açıklayınız</a:t>
            </a:r>
            <a:r>
              <a:rPr lang="tr-TR" dirty="0">
                <a:solidFill>
                  <a:schemeClr val="tx1">
                    <a:lumMod val="75000"/>
                    <a:lumOff val="25000"/>
                  </a:schemeClr>
                </a:solidFill>
                <a:latin typeface="Trebuchet MS" panose="020B0603020202020204" pitchFamily="34" charset="0"/>
              </a:rPr>
              <a:t>.</a:t>
            </a:r>
          </a:p>
        </p:txBody>
      </p:sp>
    </p:spTree>
    <p:extLst>
      <p:ext uri="{BB962C8B-B14F-4D97-AF65-F5344CB8AC3E}">
        <p14:creationId xmlns:p14="http://schemas.microsoft.com/office/powerpoint/2010/main" val="26303790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600" dirty="0">
                <a:solidFill>
                  <a:srgbClr val="FF0000"/>
                </a:solidFill>
                <a:latin typeface="Trebuchet MS" panose="020B0603020202020204" pitchFamily="34" charset="0"/>
              </a:rPr>
              <a:t>SORULAR</a:t>
            </a:r>
          </a:p>
        </p:txBody>
      </p:sp>
      <p:sp>
        <p:nvSpPr>
          <p:cNvPr id="3" name="Alt Başlık 2"/>
          <p:cNvSpPr>
            <a:spLocks noGrp="1"/>
          </p:cNvSpPr>
          <p:nvPr>
            <p:ph type="subTitle"/>
          </p:nvPr>
        </p:nvSpPr>
        <p:spPr>
          <a:xfrm>
            <a:off x="457200" y="3308630"/>
            <a:ext cx="8229240" cy="1144800"/>
          </a:xfrm>
        </p:spPr>
        <p:txBody>
          <a:bodyPr/>
          <a:lstStyle/>
          <a:p>
            <a:pPr algn="just"/>
            <a:r>
              <a:rPr lang="tr-TR" sz="2400" dirty="0">
                <a:solidFill>
                  <a:srgbClr val="FF0000"/>
                </a:solidFill>
              </a:rPr>
              <a:t>2- </a:t>
            </a:r>
            <a:r>
              <a:rPr lang="tr-TR" sz="2400" dirty="0">
                <a:latin typeface="Trebuchet MS" panose="020B0603020202020204" pitchFamily="34" charset="0"/>
              </a:rPr>
              <a:t>Yapılan ilamlı takip nedeniyle borçlu vekiline 19.05.2017 tarihinde icra emri tebliğ için tebligat yapılıyor. Borçlu vekili 02.06.2017 tarihinde müvekkilinin mal beyanı dilekçesini daireye ibraz ediyor. Devamında borçlu vekili 04.06.2017 tarihinde müvekkilinin vefat ettiğini bildiriyor.</a:t>
            </a:r>
          </a:p>
          <a:p>
            <a:endParaRPr lang="tr-TR" sz="2400" dirty="0">
              <a:latin typeface="Trebuchet MS" panose="020B0603020202020204" pitchFamily="34" charset="0"/>
            </a:endParaRPr>
          </a:p>
          <a:p>
            <a:pPr algn="just"/>
            <a:r>
              <a:rPr lang="tr-TR" sz="2400" dirty="0">
                <a:solidFill>
                  <a:srgbClr val="FF0000"/>
                </a:solidFill>
                <a:latin typeface="Trebuchet MS" panose="020B0603020202020204" pitchFamily="34" charset="0"/>
              </a:rPr>
              <a:t>Soru 1: </a:t>
            </a:r>
            <a:r>
              <a:rPr lang="tr-TR" sz="2400" dirty="0">
                <a:latin typeface="Trebuchet MS" panose="020B0603020202020204" pitchFamily="34" charset="0"/>
              </a:rPr>
              <a:t>Takip borçlu yönünden 04/06/2017 tarihinde kesinleşmiş midir?</a:t>
            </a:r>
          </a:p>
          <a:p>
            <a:endParaRPr lang="tr-TR" sz="2400" dirty="0">
              <a:latin typeface="Trebuchet MS" panose="020B0603020202020204" pitchFamily="34" charset="0"/>
            </a:endParaRPr>
          </a:p>
          <a:p>
            <a:pPr algn="just"/>
            <a:r>
              <a:rPr lang="tr-TR" sz="2400" dirty="0">
                <a:solidFill>
                  <a:srgbClr val="FF0000"/>
                </a:solidFill>
                <a:latin typeface="Trebuchet MS" panose="020B0603020202020204" pitchFamily="34" charset="0"/>
              </a:rPr>
              <a:t>Soru 2: </a:t>
            </a:r>
            <a:r>
              <a:rPr lang="tr-TR" sz="2400" dirty="0">
                <a:latin typeface="Trebuchet MS" panose="020B0603020202020204" pitchFamily="34" charset="0"/>
              </a:rPr>
              <a:t>Alacaklı vekili mirasçılara yasal üç aylık süre geçtikten sonra muhtıra gönderilmesi yönünde talep açıyor. İcra Müdürünün kararı ne yönde olacaktır?</a:t>
            </a:r>
          </a:p>
        </p:txBody>
      </p:sp>
    </p:spTree>
    <p:extLst>
      <p:ext uri="{BB962C8B-B14F-4D97-AF65-F5344CB8AC3E}">
        <p14:creationId xmlns:p14="http://schemas.microsoft.com/office/powerpoint/2010/main" val="23790417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600" dirty="0">
                <a:solidFill>
                  <a:srgbClr val="FF0000"/>
                </a:solidFill>
                <a:latin typeface="Trebuchet MS" panose="020B0603020202020204" pitchFamily="34" charset="0"/>
              </a:rPr>
              <a:t>SORULAR</a:t>
            </a:r>
          </a:p>
        </p:txBody>
      </p:sp>
      <p:sp>
        <p:nvSpPr>
          <p:cNvPr id="3" name="Alt Başlık 2"/>
          <p:cNvSpPr>
            <a:spLocks noGrp="1"/>
          </p:cNvSpPr>
          <p:nvPr>
            <p:ph type="subTitle"/>
          </p:nvPr>
        </p:nvSpPr>
        <p:spPr>
          <a:xfrm>
            <a:off x="457200" y="2812519"/>
            <a:ext cx="8229240" cy="1144800"/>
          </a:xfrm>
        </p:spPr>
        <p:txBody>
          <a:bodyPr/>
          <a:lstStyle/>
          <a:p>
            <a:pPr marL="0" indent="0">
              <a:buNone/>
            </a:pPr>
            <a:r>
              <a:rPr lang="tr-TR" sz="2400" dirty="0">
                <a:solidFill>
                  <a:srgbClr val="FF0000"/>
                </a:solidFill>
                <a:latin typeface="Trebuchet MS" panose="020B0603020202020204" pitchFamily="34" charset="0"/>
              </a:rPr>
              <a:t>3-</a:t>
            </a:r>
            <a:r>
              <a:rPr lang="tr-TR" sz="2400" dirty="0">
                <a:latin typeface="Trebuchet MS" panose="020B0603020202020204" pitchFamily="34" charset="0"/>
              </a:rPr>
              <a:t> Kesinleşen takip dosyasında borçlunun çalıştığı Mozambik Büyükelçiliği’ne maaş haczi gönderiliyor. Tebligat büyükelçiliğin güvenlik görevlisi tarafından alınıyor. Tebliğden 7 gün sonra alacaklı vekili büyükelçiliğin dosyaya cevap vermemesi nedeniyle borçlu olarak dahil edilmesini ve Ziraat Bankası’ndan hesabının haczini talep ediyor.</a:t>
            </a:r>
          </a:p>
          <a:p>
            <a:pPr marL="0" indent="0">
              <a:buNone/>
            </a:pPr>
            <a:endParaRPr lang="tr-TR" sz="2400" dirty="0">
              <a:latin typeface="Trebuchet MS" panose="020B0603020202020204" pitchFamily="34" charset="0"/>
            </a:endParaRPr>
          </a:p>
          <a:p>
            <a:pPr marL="0" indent="0">
              <a:buNone/>
            </a:pPr>
            <a:r>
              <a:rPr lang="tr-TR" sz="2400" dirty="0">
                <a:solidFill>
                  <a:srgbClr val="FF0000"/>
                </a:solidFill>
                <a:latin typeface="Trebuchet MS" panose="020B0603020202020204" pitchFamily="34" charset="0"/>
              </a:rPr>
              <a:t>Soru 1: </a:t>
            </a:r>
            <a:r>
              <a:rPr lang="tr-TR" sz="2400" dirty="0">
                <a:latin typeface="Trebuchet MS" panose="020B0603020202020204" pitchFamily="34" charset="0"/>
              </a:rPr>
              <a:t>Tebligat usulüne uygun mudur?</a:t>
            </a:r>
          </a:p>
          <a:p>
            <a:pPr marL="0" indent="0">
              <a:buNone/>
            </a:pPr>
            <a:endParaRPr lang="tr-TR" sz="2400" dirty="0">
              <a:latin typeface="Trebuchet MS" panose="020B0603020202020204" pitchFamily="34" charset="0"/>
            </a:endParaRPr>
          </a:p>
          <a:p>
            <a:pPr marL="0" indent="0">
              <a:buNone/>
            </a:pPr>
            <a:r>
              <a:rPr lang="tr-TR" sz="2400" dirty="0">
                <a:solidFill>
                  <a:srgbClr val="FF0000"/>
                </a:solidFill>
                <a:latin typeface="Trebuchet MS" panose="020B0603020202020204" pitchFamily="34" charset="0"/>
              </a:rPr>
              <a:t>Soru 2: </a:t>
            </a:r>
            <a:r>
              <a:rPr lang="tr-TR" sz="2400" dirty="0">
                <a:latin typeface="Trebuchet MS" panose="020B0603020202020204" pitchFamily="34" charset="0"/>
              </a:rPr>
              <a:t>İcra müdürünün kararı ne yönde olmalıdır?</a:t>
            </a:r>
          </a:p>
        </p:txBody>
      </p:sp>
    </p:spTree>
    <p:extLst>
      <p:ext uri="{BB962C8B-B14F-4D97-AF65-F5344CB8AC3E}">
        <p14:creationId xmlns:p14="http://schemas.microsoft.com/office/powerpoint/2010/main" val="3783562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491247" y="2135409"/>
            <a:ext cx="8228880" cy="228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just">
              <a:lnSpc>
                <a:spcPct val="100000"/>
              </a:lnSpc>
            </a:pPr>
            <a:r>
              <a:rPr lang="tr-TR" sz="2200" b="0" strike="noStrike" spc="-1" dirty="0">
                <a:solidFill>
                  <a:srgbClr val="404040"/>
                </a:solidFill>
                <a:uFill>
                  <a:solidFill>
                    <a:srgbClr val="FFFFFF"/>
                  </a:solidFill>
                </a:uFill>
                <a:latin typeface="Trebuchet MS"/>
              </a:rPr>
              <a:t>	</a:t>
            </a:r>
            <a:r>
              <a:rPr lang="tr-TR" sz="2400" b="0" strike="noStrike" spc="-1" dirty="0">
                <a:solidFill>
                  <a:srgbClr val="404040"/>
                </a:solidFill>
                <a:uFill>
                  <a:solidFill>
                    <a:srgbClr val="FFFFFF"/>
                  </a:solidFill>
                </a:uFill>
                <a:latin typeface="Times New Roman"/>
              </a:rPr>
              <a:t> </a:t>
            </a:r>
            <a:r>
              <a:rPr lang="tr-TR" sz="3200" b="0" strike="noStrike" spc="-1" dirty="0">
                <a:solidFill>
                  <a:srgbClr val="404040"/>
                </a:solidFill>
                <a:uFill>
                  <a:solidFill>
                    <a:srgbClr val="FFFFFF"/>
                  </a:solidFill>
                </a:uFill>
                <a:latin typeface="Trebuchet MS"/>
              </a:rPr>
              <a:t>Tebliğ, herhangi bir konu ile ilgili olarak bir işin, kararın, yükümlülüğün ilgili kişiye resmi olarak bildirilmesi anlamına gelir. Tebliğ işlemi sırasında kullanılan evraka ise tebligat denir. </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94" name="CustomShape 2"/>
          <p:cNvSpPr/>
          <p:nvPr/>
        </p:nvSpPr>
        <p:spPr>
          <a:xfrm>
            <a:off x="1830863" y="469177"/>
            <a:ext cx="5357160" cy="76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GENEL OLARAK </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CustomShape 1"/>
          <p:cNvSpPr/>
          <p:nvPr/>
        </p:nvSpPr>
        <p:spPr>
          <a:xfrm>
            <a:off x="2132640" y="405720"/>
            <a:ext cx="5209200" cy="81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tr-TR" sz="4800" b="1" i="1" u="sng" strike="noStrike" spc="-1">
                <a:solidFill>
                  <a:srgbClr val="31489F"/>
                </a:solidFill>
                <a:uFill>
                  <a:solidFill>
                    <a:srgbClr val="FFFFFF"/>
                  </a:solidFill>
                </a:uFill>
                <a:latin typeface="Trebuchet MS"/>
                <a:ea typeface="DejaVu Sans"/>
              </a:rPr>
              <a:t>TEŞEKKÜRLER...</a:t>
            </a:r>
            <a:endParaRPr lang="tr-TR" sz="1800" b="0" strike="noStrike" spc="-1">
              <a:solidFill>
                <a:srgbClr val="000000"/>
              </a:solidFill>
              <a:uFill>
                <a:solidFill>
                  <a:srgbClr val="FFFFFF"/>
                </a:solidFill>
              </a:uFill>
              <a:latin typeface="Arial"/>
            </a:endParaRPr>
          </a:p>
        </p:txBody>
      </p:sp>
      <p:sp>
        <p:nvSpPr>
          <p:cNvPr id="230" name="CustomShape 2"/>
          <p:cNvSpPr/>
          <p:nvPr/>
        </p:nvSpPr>
        <p:spPr>
          <a:xfrm>
            <a:off x="1550880" y="1674928"/>
            <a:ext cx="6372720" cy="3138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tr-TR" sz="2400" b="1" strike="noStrike" spc="-1" dirty="0">
                <a:solidFill>
                  <a:srgbClr val="000000"/>
                </a:solidFill>
                <a:uFill>
                  <a:solidFill>
                    <a:srgbClr val="FFFFFF"/>
                  </a:solidFill>
                </a:uFill>
                <a:latin typeface="Trebuchet MS"/>
                <a:ea typeface="DejaVu Sans"/>
              </a:rPr>
              <a:t>Mehmet ELDİVAN   - TRABZON</a:t>
            </a:r>
          </a:p>
          <a:p>
            <a:pPr algn="just">
              <a:lnSpc>
                <a:spcPct val="100000"/>
              </a:lnSpc>
            </a:pPr>
            <a:r>
              <a:rPr lang="tr-TR" sz="2400" b="1" strike="noStrike" spc="-1" dirty="0" smtClean="0">
                <a:solidFill>
                  <a:srgbClr val="000000"/>
                </a:solidFill>
                <a:uFill>
                  <a:solidFill>
                    <a:srgbClr val="FFFFFF"/>
                  </a:solidFill>
                </a:uFill>
                <a:latin typeface="Trebuchet MS"/>
                <a:ea typeface="DejaVu Sans"/>
              </a:rPr>
              <a:t>Önder DOĞAN 	</a:t>
            </a:r>
            <a:r>
              <a:rPr lang="tr-TR" sz="2400" b="1" strike="noStrike" spc="-1" dirty="0" smtClean="0">
                <a:solidFill>
                  <a:srgbClr val="000000"/>
                </a:solidFill>
                <a:uFill>
                  <a:solidFill>
                    <a:srgbClr val="FFFFFF"/>
                  </a:solidFill>
                </a:uFill>
                <a:latin typeface="Trebuchet MS"/>
                <a:ea typeface="DejaVu Sans"/>
              </a:rPr>
              <a:t>-</a:t>
            </a:r>
            <a:r>
              <a:rPr lang="tr-TR" sz="2400" b="1" spc="-1" dirty="0" smtClean="0">
                <a:solidFill>
                  <a:srgbClr val="000000"/>
                </a:solidFill>
                <a:uFill>
                  <a:solidFill>
                    <a:srgbClr val="FFFFFF"/>
                  </a:solidFill>
                </a:uFill>
                <a:latin typeface="Trebuchet MS"/>
                <a:ea typeface="DejaVu Sans"/>
              </a:rPr>
              <a:t>ESKİŞEHİR</a:t>
            </a:r>
            <a:endParaRPr lang="tr-TR" sz="1800" b="0" strike="noStrike" spc="-1" dirty="0">
              <a:solidFill>
                <a:srgbClr val="000000"/>
              </a:solidFill>
              <a:uFill>
                <a:solidFill>
                  <a:srgbClr val="FFFFFF"/>
                </a:solidFill>
              </a:uFill>
              <a:latin typeface="Arial"/>
            </a:endParaRPr>
          </a:p>
        </p:txBody>
      </p:sp>
    </p:spTree>
  </p:cSld>
  <p:clrMapOvr>
    <a:masterClrMapping/>
  </p:clrMapOvr>
  <p:transition spd="med">
    <p:random/>
  </p:transition>
  <p:timing>
    <p:tnLst>
      <p:par>
        <p:cTn id="1" dur="indefinite" restart="never" nodeType="tmRoot">
          <p:childTnLst>
            <p:seq>
              <p:cTn id="2" nodeType="mainSeq">
                <p:childTnLst>
                  <p:par>
                    <p:cTn id="3" fill="freeze">
                      <p:stCondLst>
                        <p:cond delay="indefinite"/>
                      </p:stCondLst>
                      <p:childTnLst>
                        <p:par>
                          <p:cTn id="4" fill="freeze">
                            <p:stCondLst>
                              <p:cond delay="0"/>
                            </p:stCondLst>
                            <p:childTnLst>
                              <p:par>
                                <p:cTn id="5" presetID="40" presetClass="entr" fill="hold" nodeType="clickEffect">
                                  <p:stCondLst>
                                    <p:cond delay="0"/>
                                  </p:stCondLst>
                                  <p:childTnLst>
                                    <p:set>
                                      <p:cBhvr>
                                        <p:cTn id="6" dur="1" fill="hold">
                                          <p:stCondLst>
                                            <p:cond delay="0"/>
                                          </p:stCondLst>
                                        </p:cTn>
                                        <p:tgtEl>
                                          <p:spTgt spid="229"/>
                                        </p:tgtEl>
                                        <p:attrNameLst>
                                          <p:attrName>style.visibility</p:attrName>
                                        </p:attrNameLst>
                                      </p:cBhvr>
                                      <p:to>
                                        <p:strVal val="visible"/>
                                      </p:to>
                                    </p:set>
                                    <p:animEffect transition="in" filter="fade">
                                      <p:cBhvr additive="repl">
                                        <p:cTn id="7" dur="1000"/>
                                        <p:tgtEl>
                                          <p:spTgt spid="229"/>
                                        </p:tgtEl>
                                      </p:cBhvr>
                                    </p:animEffect>
                                    <p:anim calcmode="lin" valueType="num">
                                      <p:cBhvr additive="repl">
                                        <p:cTn id="8" dur="1000" fill="hold"/>
                                        <p:tgtEl>
                                          <p:spTgt spid="229"/>
                                        </p:tgtEl>
                                        <p:attrNameLst>
                                          <p:attrName>ppt_x</p:attrName>
                                        </p:attrNameLst>
                                      </p:cBhvr>
                                      <p:tavLst>
                                        <p:tav tm="0">
                                          <p:val>
                                            <p:strVal val="#ppt_x-.1"/>
                                          </p:val>
                                        </p:tav>
                                        <p:tav tm="100000">
                                          <p:val>
                                            <p:strVal val="#ppt_x"/>
                                          </p:val>
                                        </p:tav>
                                      </p:tavLst>
                                    </p:anim>
                                    <p:anim calcmode="lin" valueType="num">
                                      <p:cBhvr additive="repl">
                                        <p:cTn id="9" dur="1000" fill="hold"/>
                                        <p:tgtEl>
                                          <p:spTgt spid="229"/>
                                        </p:tgtEl>
                                        <p:attrNameLst>
                                          <p:attrName>ppt_y</p:attrName>
                                        </p:attrNameLst>
                                      </p:cBhvr>
                                      <p:tavLst>
                                        <p:tav tm="0">
                                          <p:val>
                                            <p:strVal val="#ppt_y"/>
                                          </p:val>
                                        </p:tav>
                                        <p:tav tm="100000">
                                          <p:val>
                                            <p:strVal val="#ppt_y"/>
                                          </p:val>
                                        </p:tav>
                                      </p:tavLst>
                                    </p:anim>
                                  </p:childTnLst>
                                </p:cTn>
                              </p:par>
                              <p:par>
                                <p:cTn id="10" presetID="30" presetClass="entr" fill="hold" nodeType="withEffect">
                                  <p:stCondLst>
                                    <p:cond delay="0"/>
                                  </p:stCondLst>
                                  <p:childTnLst>
                                    <p:set>
                                      <p:cBhvr>
                                        <p:cTn id="11" fill="hold">
                                          <p:stCondLst>
                                            <p:cond delay="0"/>
                                          </p:stCondLst>
                                        </p:cTn>
                                        <p:tgtEl>
                                          <p:spTgt spid="230"/>
                                        </p:tgtEl>
                                        <p:attrNameLst>
                                          <p:attrName>style.visibility</p:attrName>
                                        </p:attrNameLst>
                                      </p:cBhvr>
                                      <p:to>
                                        <p:strVal val="visible"/>
                                      </p:to>
                                    </p:set>
                                    <p:animEffect transition="in" filter="fade">
                                      <p:cBhvr additive="repl">
                                        <p:cTn id="12" dur="53"/>
                                        <p:tgtEl>
                                          <p:spTgt spid="230"/>
                                        </p:tgtEl>
                                      </p:cBhvr>
                                    </p:animEffect>
                                    <p:anim calcmode="lin" valueType="str">
                                      <p:cBhvr additive="repl">
                                        <p:cTn id="13" dur="53" fill="hold"/>
                                        <p:tgtEl>
                                          <p:spTgt spid="230"/>
                                        </p:tgtEl>
                                      </p:cBhvr>
                                      <p:tavLst>
                                        <p:tav tm="0">
                                          <p:val>
                                            <p:strVal val="-90"/>
                                          </p:val>
                                        </p:tav>
                                        <p:tav tm="100000">
                                          <p:val>
                                            <p:strVal val="0"/>
                                          </p:val>
                                        </p:tav>
                                      </p:tavLst>
                                    </p:anim>
                                    <p:anim calcmode="lin" valueType="num">
                                      <p:cBhvr additive="repl">
                                        <p:cTn id="14" dur="53" fill="hold"/>
                                        <p:tgtEl>
                                          <p:spTgt spid="230"/>
                                        </p:tgtEl>
                                        <p:attrNameLst>
                                          <p:attrName>ppt_x</p:attrName>
                                        </p:attrNameLst>
                                      </p:cBhvr>
                                      <p:tavLst>
                                        <p:tav tm="0">
                                          <p:val>
                                            <p:strVal val="#ppt_x+0.4"/>
                                          </p:val>
                                        </p:tav>
                                        <p:tav tm="100000">
                                          <p:val>
                                            <p:strVal val="#ppt_x-0.05"/>
                                          </p:val>
                                        </p:tav>
                                      </p:tavLst>
                                    </p:anim>
                                    <p:anim calcmode="lin" valueType="num">
                                      <p:cBhvr additive="repl">
                                        <p:cTn id="15" dur="53" fill="hold"/>
                                        <p:tgtEl>
                                          <p:spTgt spid="230"/>
                                        </p:tgtEl>
                                        <p:attrNameLst>
                                          <p:attrName>ppt_y</p:attrName>
                                        </p:attrNameLst>
                                      </p:cBhvr>
                                      <p:tavLst>
                                        <p:tav tm="0">
                                          <p:val>
                                            <p:strVal val="#ppt_y-0.4"/>
                                          </p:val>
                                        </p:tav>
                                        <p:tav tm="100000">
                                          <p:val>
                                            <p:strVal val="#ppt_y+0.1"/>
                                          </p:val>
                                        </p:tav>
                                      </p:tavLst>
                                    </p:anim>
                                    <p:anim calcmode="lin" valueType="num">
                                      <p:cBhvr additive="repl">
                                        <p:cTn id="16" dur="13" fill="hold">
                                          <p:stCondLst>
                                            <p:cond delay="53"/>
                                          </p:stCondLst>
                                        </p:cTn>
                                        <p:tgtEl>
                                          <p:spTgt spid="230"/>
                                        </p:tgtEl>
                                        <p:attrNameLst>
                                          <p:attrName>ppt_x</p:attrName>
                                        </p:attrNameLst>
                                      </p:cBhvr>
                                      <p:tavLst>
                                        <p:tav tm="0">
                                          <p:val>
                                            <p:strVal val="#ppt_x-0.05"/>
                                          </p:val>
                                        </p:tav>
                                        <p:tav tm="100000">
                                          <p:val>
                                            <p:strVal val="#ppt_x"/>
                                          </p:val>
                                        </p:tav>
                                      </p:tavLst>
                                    </p:anim>
                                    <p:anim calcmode="lin" valueType="num">
                                      <p:cBhvr additive="repl">
                                        <p:cTn id="17" dur="13" fill="hold">
                                          <p:stCondLst>
                                            <p:cond delay="53"/>
                                          </p:stCondLst>
                                        </p:cTn>
                                        <p:tgtEl>
                                          <p:spTgt spid="23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357120" y="2428920"/>
            <a:ext cx="8786160" cy="349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304920" algn="just">
              <a:lnSpc>
                <a:spcPct val="100000"/>
              </a:lnSpc>
              <a:buClr>
                <a:srgbClr val="C3260C"/>
              </a:buClr>
              <a:buSzPct val="130000"/>
              <a:buFont typeface="Wingdings" charset="2"/>
              <a:buChar char=""/>
            </a:pPr>
            <a:r>
              <a:rPr lang="tr-TR" sz="2600" b="1" strike="noStrike" spc="-1" dirty="0">
                <a:solidFill>
                  <a:srgbClr val="404040"/>
                </a:solidFill>
                <a:uFill>
                  <a:solidFill>
                    <a:srgbClr val="FFFFFF"/>
                  </a:solidFill>
                </a:uFill>
                <a:latin typeface="Trebuchet MS"/>
              </a:rPr>
              <a:t>KANUNİ DÜZENLEMELER </a:t>
            </a:r>
          </a:p>
          <a:p>
            <a:pPr marL="228600" indent="30492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600" b="0" strike="noStrike" spc="-1" dirty="0">
                <a:solidFill>
                  <a:srgbClr val="404040"/>
                </a:solidFill>
                <a:uFill>
                  <a:solidFill>
                    <a:srgbClr val="FFFFFF"/>
                  </a:solidFill>
                </a:uFill>
                <a:latin typeface="Trebuchet MS"/>
              </a:rPr>
              <a:t>7201 Sayılı Tebligat Kanunu</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600" b="0" strike="noStrike" spc="-1" dirty="0">
                <a:solidFill>
                  <a:srgbClr val="404040"/>
                </a:solidFill>
                <a:uFill>
                  <a:solidFill>
                    <a:srgbClr val="FFFFFF"/>
                  </a:solidFill>
                </a:uFill>
                <a:latin typeface="Trebuchet MS"/>
              </a:rPr>
              <a:t>6100 sayılı Hukuk Muhakemeleri Kanunu</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600" b="0" strike="noStrike" spc="-1" dirty="0">
                <a:solidFill>
                  <a:srgbClr val="404040"/>
                </a:solidFill>
                <a:uFill>
                  <a:solidFill>
                    <a:srgbClr val="FFFFFF"/>
                  </a:solidFill>
                </a:uFill>
                <a:latin typeface="Trebuchet MS"/>
              </a:rPr>
              <a:t>2004 sayılı İcra ve İflas Kanunu</a:t>
            </a:r>
            <a:endParaRPr lang="tr-TR" sz="1800" b="0" strike="noStrike" spc="-1" dirty="0">
              <a:solidFill>
                <a:srgbClr val="000000"/>
              </a:solidFill>
              <a:uFill>
                <a:solidFill>
                  <a:srgbClr val="FFFFFF"/>
                </a:solidFill>
              </a:uFill>
              <a:latin typeface="Arial"/>
            </a:endParaRPr>
          </a:p>
          <a:p>
            <a:pPr marL="228600" indent="304920" algn="just">
              <a:lnSpc>
                <a:spcPct val="100000"/>
              </a:lnSpc>
            </a:pP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600" b="1" strike="noStrike" spc="-1" dirty="0">
                <a:solidFill>
                  <a:srgbClr val="404040"/>
                </a:solidFill>
                <a:uFill>
                  <a:solidFill>
                    <a:srgbClr val="FFFFFF"/>
                  </a:solidFill>
                </a:uFill>
                <a:latin typeface="Trebuchet MS"/>
              </a:rPr>
              <a:t>İKİNCİL MEVZUAT</a:t>
            </a:r>
          </a:p>
          <a:p>
            <a:pPr marL="228600" indent="30492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600" b="0" strike="noStrike" spc="-1" dirty="0">
                <a:solidFill>
                  <a:srgbClr val="404040"/>
                </a:solidFill>
                <a:uFill>
                  <a:solidFill>
                    <a:srgbClr val="FFFFFF"/>
                  </a:solidFill>
                </a:uFill>
                <a:latin typeface="Trebuchet MS"/>
              </a:rPr>
              <a:t>Tebligat Kanunun Uygulanmasına Yönelik Yönetmelik</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600" b="0" strike="noStrike" spc="-1" dirty="0">
                <a:solidFill>
                  <a:srgbClr val="404040"/>
                </a:solidFill>
                <a:uFill>
                  <a:solidFill>
                    <a:srgbClr val="FFFFFF"/>
                  </a:solidFill>
                </a:uFill>
                <a:latin typeface="Trebuchet MS"/>
              </a:rPr>
              <a:t>İcra ve İflas Kanunu Yönetmeliği</a:t>
            </a:r>
          </a:p>
          <a:p>
            <a:pPr marL="228600" indent="304920" algn="just">
              <a:lnSpc>
                <a:spcPct val="100000"/>
              </a:lnSpc>
              <a:buClr>
                <a:srgbClr val="C3260C"/>
              </a:buClr>
              <a:buSzPct val="130000"/>
              <a:buFont typeface="Wingdings" charset="2"/>
              <a:buChar char=""/>
            </a:pPr>
            <a:r>
              <a:rPr lang="tr-TR" sz="2600" spc="-1" dirty="0">
                <a:solidFill>
                  <a:srgbClr val="404040"/>
                </a:solidFill>
                <a:uFill>
                  <a:solidFill>
                    <a:srgbClr val="FFFFFF"/>
                  </a:solidFill>
                </a:uFill>
                <a:latin typeface="Trebuchet MS"/>
              </a:rPr>
              <a:t>Elektronik Tebligat Yönetmeliği</a:t>
            </a:r>
            <a:endParaRPr lang="tr-TR" sz="1800" b="0" strike="noStrike" spc="-1" dirty="0">
              <a:solidFill>
                <a:srgbClr val="000000"/>
              </a:solidFill>
              <a:uFill>
                <a:solidFill>
                  <a:srgbClr val="FFFFFF"/>
                </a:solidFill>
              </a:uFill>
              <a:latin typeface="Arial"/>
            </a:endParaRPr>
          </a:p>
          <a:p>
            <a:pPr marL="228600" indent="304920" algn="just">
              <a:lnSpc>
                <a:spcPct val="100000"/>
              </a:lnSpc>
              <a:buClr>
                <a:srgbClr val="C3260C"/>
              </a:buClr>
              <a:buSzPct val="130000"/>
              <a:buFont typeface="Wingdings" charset="2"/>
              <a:buChar char=""/>
            </a:pPr>
            <a:r>
              <a:rPr lang="tr-TR" sz="2600" b="0" strike="noStrike" spc="-1" dirty="0">
                <a:solidFill>
                  <a:srgbClr val="404040"/>
                </a:solidFill>
                <a:uFill>
                  <a:solidFill>
                    <a:srgbClr val="FFFFFF"/>
                  </a:solidFill>
                </a:uFill>
                <a:latin typeface="Trebuchet MS"/>
              </a:rPr>
              <a:t>Tebligat İşletme Esasları</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96" name="CustomShape 2"/>
          <p:cNvSpPr/>
          <p:nvPr/>
        </p:nvSpPr>
        <p:spPr>
          <a:xfrm>
            <a:off x="1857240" y="773723"/>
            <a:ext cx="5357160" cy="13437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MEVZUATLAR</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357840" y="2024474"/>
            <a:ext cx="8786160" cy="349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Tebligatın unsurları Tebligat Kanunun 23. maddesinde belirtilmiş olup,</a:t>
            </a:r>
            <a:endParaRPr lang="tr-TR" sz="1800" b="0" strike="noStrike" spc="-1" dirty="0">
              <a:solidFill>
                <a:srgbClr val="000000"/>
              </a:solidFill>
              <a:uFill>
                <a:solidFill>
                  <a:srgbClr val="FFFFFF"/>
                </a:solidFill>
              </a:uFill>
              <a:latin typeface="Arial"/>
            </a:endParaRPr>
          </a:p>
          <a:p>
            <a:pPr marL="228600" indent="579600" algn="just">
              <a:lnSpc>
                <a:spcPct val="100000"/>
              </a:lnSpc>
            </a:pPr>
            <a:r>
              <a:rPr lang="tr-TR" sz="2400" b="1" u="sng" strike="noStrike" spc="-1" dirty="0">
                <a:solidFill>
                  <a:srgbClr val="404040"/>
                </a:solidFill>
                <a:uFill>
                  <a:solidFill>
                    <a:srgbClr val="FFFFFF"/>
                  </a:solidFill>
                </a:uFill>
                <a:latin typeface="Trebuchet MS"/>
              </a:rPr>
              <a:t>Bunlar;</a:t>
            </a:r>
          </a:p>
          <a:p>
            <a:pPr marL="228600" indent="579600" algn="just">
              <a:lnSpc>
                <a:spcPct val="100000"/>
              </a:lnSpc>
            </a:pPr>
            <a:endParaRPr lang="tr-TR" sz="1800" b="0" strike="noStrike" spc="-1" dirty="0">
              <a:solidFill>
                <a:srgbClr val="000000"/>
              </a:solidFill>
              <a:uFill>
                <a:solidFill>
                  <a:srgbClr val="FFFFFF"/>
                </a:solidFill>
              </a:uFill>
              <a:latin typeface="Arial"/>
            </a:endParaRPr>
          </a:p>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 çıkaran merciin adı</a:t>
            </a:r>
          </a:p>
          <a:p>
            <a:pPr marL="228600" indent="57960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 isteyen tarafın adını, soyadını ve adresini</a:t>
            </a:r>
          </a:p>
          <a:p>
            <a:pPr marL="228600" indent="57960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 olunacak tarafın adını, soyadını ve adresini</a:t>
            </a:r>
          </a:p>
          <a:p>
            <a:pPr marL="228600" indent="579600" algn="just">
              <a:lnSpc>
                <a:spcPct val="100000"/>
              </a:lnSpc>
              <a:buClr>
                <a:srgbClr val="C3260C"/>
              </a:buClr>
              <a:buSzPct val="130000"/>
              <a:buFont typeface="Wingdings" charset="2"/>
              <a:buChar char=""/>
            </a:pPr>
            <a:endParaRPr lang="tr-TR" sz="1800" b="0" strike="noStrike" spc="-1" dirty="0">
              <a:solidFill>
                <a:srgbClr val="000000"/>
              </a:solidFill>
              <a:uFill>
                <a:solidFill>
                  <a:srgbClr val="FFFFFF"/>
                </a:solidFill>
              </a:uFill>
              <a:latin typeface="Arial"/>
            </a:endParaRPr>
          </a:p>
          <a:p>
            <a:pPr marL="228600" indent="57960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Tebliğin mevzuunu</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98" name="CustomShape 2"/>
          <p:cNvSpPr/>
          <p:nvPr/>
        </p:nvSpPr>
        <p:spPr>
          <a:xfrm>
            <a:off x="857160" y="285840"/>
            <a:ext cx="7071480" cy="143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TEBLİGATIN UNSURLARI VE KOŞULLARI</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357120" y="2214720"/>
            <a:ext cx="8786160" cy="4285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Tebliğin kime yapıldığını ve tebliğ muhatabından başkasına yapılmış ise o kimsenin adını soyadını, adresini ve Tebligat Kanunun 22. Maddesi gereğince tebellüğe ehil olduğunu</a:t>
            </a: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Tebliğin nerede ve ne zaman yapıldığını</a:t>
            </a:r>
            <a:endParaRPr lang="tr-TR" sz="1800" b="0" strike="noStrike" spc="-1" dirty="0">
              <a:solidFill>
                <a:srgbClr val="000000"/>
              </a:solidFill>
              <a:uFill>
                <a:solidFill>
                  <a:srgbClr val="FFFFFF"/>
                </a:solidFill>
              </a:uFill>
              <a:latin typeface="Arial"/>
            </a:endParaRPr>
          </a:p>
          <a:p>
            <a:pPr algn="just">
              <a:lnSpc>
                <a:spcPct val="100000"/>
              </a:lnSpc>
            </a:pPr>
            <a:endParaRPr lang="tr-TR" sz="1800" b="0" strike="noStrike" spc="-1" dirty="0">
              <a:solidFill>
                <a:srgbClr val="000000"/>
              </a:solidFill>
              <a:uFill>
                <a:solidFill>
                  <a:srgbClr val="FFFFFF"/>
                </a:solidFill>
              </a:uFill>
              <a:latin typeface="Arial"/>
            </a:endParaRPr>
          </a:p>
          <a:p>
            <a:pPr marL="228600" indent="487440" algn="just">
              <a:lnSpc>
                <a:spcPct val="100000"/>
              </a:lnSpc>
              <a:buClr>
                <a:srgbClr val="C3260C"/>
              </a:buClr>
              <a:buSzPct val="130000"/>
              <a:buFont typeface="Wingdings" charset="2"/>
              <a:buChar char=""/>
            </a:pPr>
            <a:r>
              <a:rPr lang="tr-TR" sz="2400" b="0" strike="noStrike" spc="-1" dirty="0">
                <a:solidFill>
                  <a:srgbClr val="404040"/>
                </a:solidFill>
                <a:uFill>
                  <a:solidFill>
                    <a:srgbClr val="FFFFFF"/>
                  </a:solidFill>
                </a:uFill>
                <a:latin typeface="Trebuchet MS"/>
              </a:rPr>
              <a:t>Kendisine tebligat yapılacak kimsenin bulunmaması halinde bu hususlara ilişkin ilgili muamelenin yapıldığını adreste bulunmama ve imtina için gösterilen sebebi</a:t>
            </a:r>
            <a:endParaRPr lang="tr-TR" sz="1800" b="0" strike="noStrike" spc="-1" dirty="0">
              <a:solidFill>
                <a:srgbClr val="000000"/>
              </a:solidFill>
              <a:uFill>
                <a:solidFill>
                  <a:srgbClr val="FFFFFF"/>
                </a:solidFill>
              </a:uFill>
              <a:latin typeface="Arial"/>
            </a:endParaRPr>
          </a:p>
          <a:p>
            <a:pPr algn="just">
              <a:lnSpc>
                <a:spcPct val="150000"/>
              </a:lnSpc>
            </a:pPr>
            <a:endParaRPr lang="tr-TR" sz="1800" b="0" strike="noStrike" spc="-1" dirty="0">
              <a:solidFill>
                <a:srgbClr val="000000"/>
              </a:solidFill>
              <a:uFill>
                <a:solidFill>
                  <a:srgbClr val="FFFFFF"/>
                </a:solidFill>
              </a:uFill>
              <a:latin typeface="Arial"/>
            </a:endParaRPr>
          </a:p>
        </p:txBody>
      </p:sp>
      <p:sp>
        <p:nvSpPr>
          <p:cNvPr id="100" name="CustomShape 2"/>
          <p:cNvSpPr/>
          <p:nvPr/>
        </p:nvSpPr>
        <p:spPr>
          <a:xfrm>
            <a:off x="1071360" y="214200"/>
            <a:ext cx="7071480" cy="143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tr-TR" sz="3600" b="1" strike="noStrike" spc="-1" dirty="0">
                <a:solidFill>
                  <a:srgbClr val="FF0000"/>
                </a:solidFill>
                <a:uFill>
                  <a:solidFill>
                    <a:srgbClr val="FFFFFF"/>
                  </a:solidFill>
                </a:uFill>
                <a:latin typeface="Trebuchet MS"/>
                <a:ea typeface="DejaVu Sans"/>
              </a:rPr>
              <a:t>TEBLİGATIN UNSURLARI VE KOŞULLARI</a:t>
            </a:r>
            <a:endParaRPr lang="tr-TR" sz="3600" b="0" strike="noStrike" spc="-1" dirty="0">
              <a:solidFill>
                <a:srgbClr val="000000"/>
              </a:solidFill>
              <a:uFill>
                <a:solidFill>
                  <a:srgbClr val="FFFFFF"/>
                </a:solidFill>
              </a:uFill>
              <a:latin typeface="Arial"/>
            </a:endParaRPr>
          </a:p>
        </p:txBody>
      </p:sp>
    </p:spTree>
  </p:cSld>
  <p:clrMapOvr>
    <a:masterClrMapping/>
  </p:clrMapOvr>
  <p:transition spd="med">
    <p:pull dir="ru"/>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2797</TotalTime>
  <Words>3394</Words>
  <Application>Microsoft Office PowerPoint</Application>
  <PresentationFormat>Ekran Gösterisi (4:3)</PresentationFormat>
  <Paragraphs>291</Paragraphs>
  <Slides>60</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60</vt:i4>
      </vt:variant>
    </vt:vector>
  </HeadingPairs>
  <TitlesOfParts>
    <vt:vector size="70" baseType="lpstr">
      <vt:lpstr>Arial</vt:lpstr>
      <vt:lpstr>Calibri</vt:lpstr>
      <vt:lpstr>DejaVu Sans</vt:lpstr>
      <vt:lpstr>Georgia</vt:lpstr>
      <vt:lpstr>Symbol</vt:lpstr>
      <vt:lpstr>Times New Roman</vt:lpstr>
      <vt:lpstr>Trebuchet MS</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SORULAR </vt:lpstr>
      <vt:lpstr>SORULAR</vt:lpstr>
      <vt:lpstr>SORULAR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subject/>
  <dc:creator>Süleyman KALKAN 139071</dc:creator>
  <dc:description/>
  <cp:lastModifiedBy>MEHMET ELDİVAN 100502</cp:lastModifiedBy>
  <cp:revision>678</cp:revision>
  <dcterms:created xsi:type="dcterms:W3CDTF">2017-11-23T06:45:58Z</dcterms:created>
  <dcterms:modified xsi:type="dcterms:W3CDTF">2023-11-24T07:15:52Z</dcterms:modified>
  <dc:language>tr-TR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Ekran Gösterisi (4:3)</vt:lpwstr>
  </property>
  <property fmtid="{D5CDD505-2E9C-101B-9397-08002B2CF9AE}" pid="9" name="ScaleCrop">
    <vt:bool>false</vt:bool>
  </property>
  <property fmtid="{D5CDD505-2E9C-101B-9397-08002B2CF9AE}" pid="10" name="ShareDoc">
    <vt:bool>false</vt:bool>
  </property>
  <property fmtid="{D5CDD505-2E9C-101B-9397-08002B2CF9AE}" pid="11" name="Slides">
    <vt:i4>50</vt:i4>
  </property>
</Properties>
</file>